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20"/>
  </p:notesMasterIdLst>
  <p:sldIdLst>
    <p:sldId id="264" r:id="rId2"/>
    <p:sldId id="265" r:id="rId3"/>
    <p:sldId id="263" r:id="rId4"/>
    <p:sldId id="267" r:id="rId5"/>
    <p:sldId id="268" r:id="rId6"/>
    <p:sldId id="269" r:id="rId7"/>
    <p:sldId id="270" r:id="rId8"/>
    <p:sldId id="271" r:id="rId9"/>
    <p:sldId id="259" r:id="rId10"/>
    <p:sldId id="272" r:id="rId11"/>
    <p:sldId id="273" r:id="rId12"/>
    <p:sldId id="274" r:id="rId13"/>
    <p:sldId id="275" r:id="rId14"/>
    <p:sldId id="276" r:id="rId15"/>
    <p:sldId id="277" r:id="rId16"/>
    <p:sldId id="278" r:id="rId17"/>
    <p:sldId id="279" r:id="rId18"/>
    <p:sldId id="266" r:id="rId19"/>
  </p:sldIdLst>
  <p:sldSz cx="9144000" cy="6858000" type="screen4x3"/>
  <p:notesSz cx="6858000" cy="9144000"/>
  <p:defaultTextStyle>
    <a:defPPr>
      <a:defRPr lang="en-US"/>
    </a:defPPr>
    <a:lvl1pPr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2400" kern="1200">
        <a:solidFill>
          <a:schemeClr val="tx1"/>
        </a:solidFill>
        <a:latin typeface="Times" panose="02020603050405020304" pitchFamily="18" charset="0"/>
        <a:ea typeface="MS PGothic" panose="020B0600070205080204" pitchFamily="34" charset="-128"/>
        <a:cs typeface="+mn-cs"/>
      </a:defRPr>
    </a:lvl5pPr>
    <a:lvl6pPr marL="22860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6pPr>
    <a:lvl7pPr marL="27432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7pPr>
    <a:lvl8pPr marL="32004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8pPr>
    <a:lvl9pPr marL="3657600" algn="l" defTabSz="914400" rtl="0" eaLnBrk="1" latinLnBrk="0" hangingPunct="1">
      <a:defRPr sz="2400" kern="1200">
        <a:solidFill>
          <a:schemeClr val="tx1"/>
        </a:solidFill>
        <a:latin typeface="Times"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xmlns="">
        <p15:guide id="1" orient="horz" pos="2160">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66"/>
    <a:srgbClr val="1C1C1C"/>
    <a:srgbClr val="CFC6AD"/>
    <a:srgbClr val="E6E6E6"/>
    <a:srgbClr val="ECCFB5"/>
    <a:srgbClr val="4C4C4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8" autoAdjust="0"/>
    <p:restoredTop sz="97884" autoAdjust="0"/>
  </p:normalViewPr>
  <p:slideViewPr>
    <p:cSldViewPr>
      <p:cViewPr>
        <p:scale>
          <a:sx n="60" d="100"/>
          <a:sy n="60" d="100"/>
        </p:scale>
        <p:origin x="102" y="-312"/>
      </p:cViewPr>
      <p:guideLst>
        <p:guide orient="horz" pos="2160"/>
        <p:guide/>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47"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atin typeface="Arial" panose="020B0604020202020204" pitchFamily="34" charset="0"/>
              </a:defRPr>
            </a:lvl1pPr>
          </a:lstStyle>
          <a:p>
            <a:pPr>
              <a:defRPr/>
            </a:pPr>
            <a:endParaRPr lang="en-GB" altLang="en-US"/>
          </a:p>
        </p:txBody>
      </p:sp>
      <p:sp>
        <p:nvSpPr>
          <p:cNvPr id="20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altLang="en-US" noProof="0" smtClean="0"/>
              <a:t>Click to edit Master text styles</a:t>
            </a:r>
          </a:p>
          <a:p>
            <a:pPr lvl="1"/>
            <a:r>
              <a:rPr lang="en-GB" altLang="en-US" noProof="0" smtClean="0"/>
              <a:t>Second level</a:t>
            </a:r>
          </a:p>
          <a:p>
            <a:pPr lvl="2"/>
            <a:r>
              <a:rPr lang="en-GB" altLang="en-US" noProof="0" smtClean="0"/>
              <a:t>Third level</a:t>
            </a:r>
          </a:p>
          <a:p>
            <a:pPr lvl="3"/>
            <a:r>
              <a:rPr lang="en-GB" altLang="en-US" noProof="0" smtClean="0"/>
              <a:t>Fourth level</a:t>
            </a:r>
          </a:p>
          <a:p>
            <a:pPr lvl="4"/>
            <a:r>
              <a:rPr lang="en-GB" alt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atin typeface="Arial" panose="020B0604020202020204" pitchFamily="34" charset="0"/>
              </a:defRPr>
            </a:lvl1pPr>
          </a:lstStyle>
          <a:p>
            <a:pPr>
              <a:defRPr/>
            </a:pPr>
            <a:endParaRPr lang="en-GB" alt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atin typeface="Arial" panose="020B0604020202020204" pitchFamily="34" charset="0"/>
              </a:defRPr>
            </a:lvl1pPr>
          </a:lstStyle>
          <a:p>
            <a:pPr>
              <a:defRPr/>
            </a:pPr>
            <a:fld id="{EA6BB80B-FB36-45C9-B45F-AD90709F2BFD}" type="slidenum">
              <a:rPr lang="en-GB" altLang="en-US"/>
              <a:pPr>
                <a:defRPr/>
              </a:pPr>
              <a:t>‹#›</a:t>
            </a:fld>
            <a:endParaRPr lang="en-GB" altLang="en-US"/>
          </a:p>
        </p:txBody>
      </p:sp>
    </p:spTree>
    <p:extLst>
      <p:ext uri="{BB962C8B-B14F-4D97-AF65-F5344CB8AC3E}">
        <p14:creationId xmlns:p14="http://schemas.microsoft.com/office/powerpoint/2010/main" val="197102829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1pPr>
    <a:lvl2pPr marL="4572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2pPr>
    <a:lvl3pPr marL="9144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3pPr>
    <a:lvl4pPr marL="13716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4pPr>
    <a:lvl5pPr marL="1828800" algn="l" rtl="0" eaLnBrk="0" fontAlgn="base" hangingPunct="0">
      <a:spcBef>
        <a:spcPct val="30000"/>
      </a:spcBef>
      <a:spcAft>
        <a:spcPct val="0"/>
      </a:spcAft>
      <a:defRPr sz="1200" kern="1200">
        <a:solidFill>
          <a:schemeClr val="tx1"/>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92EBE136-8EDE-4537-BBD6-766486C6EA7C}" type="slidenum">
              <a:rPr lang="en-GB" altLang="en-US" sz="1200">
                <a:latin typeface="Arial" panose="020B0604020202020204" pitchFamily="34" charset="0"/>
              </a:rPr>
              <a:pPr/>
              <a:t>1</a:t>
            </a:fld>
            <a:endParaRPr lang="en-GB" altLang="en-US" sz="1200">
              <a:latin typeface="Arial" panose="020B0604020202020204" pitchFamily="34" charset="0"/>
            </a:endParaRPr>
          </a:p>
        </p:txBody>
      </p:sp>
      <p:sp>
        <p:nvSpPr>
          <p:cNvPr id="4099" name="Rectangle 2"/>
          <p:cNvSpPr>
            <a:spLocks noGrp="1" noRot="1" noChangeAspect="1" noChangeArrowheads="1" noTextEdit="1"/>
          </p:cNvSpPr>
          <p:nvPr>
            <p:ph type="sldImg"/>
          </p:nvPr>
        </p:nvSpPr>
        <p:spPr>
          <a:ln/>
        </p:spPr>
      </p:sp>
      <p:sp>
        <p:nvSpPr>
          <p:cNvPr id="410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143822955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8790F-5875-4778-8AC8-B3772ECCCC41}" type="slidenum">
              <a:rPr lang="en-GB" altLang="en-US" sz="1200">
                <a:latin typeface="Arial" panose="020B0604020202020204" pitchFamily="34" charset="0"/>
              </a:rPr>
              <a:pPr/>
              <a:t>10</a:t>
            </a:fld>
            <a:endParaRPr lang="en-GB"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16742384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8790F-5875-4778-8AC8-B3772ECCCC41}" type="slidenum">
              <a:rPr lang="en-GB" altLang="en-US" sz="1200">
                <a:latin typeface="Arial" panose="020B0604020202020204" pitchFamily="34" charset="0"/>
              </a:rPr>
              <a:pPr/>
              <a:t>11</a:t>
            </a:fld>
            <a:endParaRPr lang="en-GB"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1674238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8790F-5875-4778-8AC8-B3772ECCCC41}" type="slidenum">
              <a:rPr lang="en-GB" altLang="en-US" sz="1200">
                <a:latin typeface="Arial" panose="020B0604020202020204" pitchFamily="34" charset="0"/>
              </a:rPr>
              <a:pPr/>
              <a:t>12</a:t>
            </a:fld>
            <a:endParaRPr lang="en-GB"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167423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8790F-5875-4778-8AC8-B3772ECCCC41}" type="slidenum">
              <a:rPr lang="en-GB" altLang="en-US" sz="1200">
                <a:latin typeface="Arial" panose="020B0604020202020204" pitchFamily="34" charset="0"/>
              </a:rPr>
              <a:pPr/>
              <a:t>13</a:t>
            </a:fld>
            <a:endParaRPr lang="en-GB"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1674238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8790F-5875-4778-8AC8-B3772ECCCC41}" type="slidenum">
              <a:rPr lang="en-GB" altLang="en-US" sz="1200">
                <a:latin typeface="Arial" panose="020B0604020202020204" pitchFamily="34" charset="0"/>
              </a:rPr>
              <a:pPr/>
              <a:t>14</a:t>
            </a:fld>
            <a:endParaRPr lang="en-GB"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16742384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8790F-5875-4778-8AC8-B3772ECCCC41}" type="slidenum">
              <a:rPr lang="en-GB" altLang="en-US" sz="1200">
                <a:latin typeface="Arial" panose="020B0604020202020204" pitchFamily="34" charset="0"/>
              </a:rPr>
              <a:pPr/>
              <a:t>15</a:t>
            </a:fld>
            <a:endParaRPr lang="en-GB"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16742384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8790F-5875-4778-8AC8-B3772ECCCC41}" type="slidenum">
              <a:rPr lang="en-GB" altLang="en-US" sz="1200">
                <a:latin typeface="Arial" panose="020B0604020202020204" pitchFamily="34" charset="0"/>
              </a:rPr>
              <a:pPr/>
              <a:t>16</a:t>
            </a:fld>
            <a:endParaRPr lang="en-GB"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16742384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8790F-5875-4778-8AC8-B3772ECCCC41}" type="slidenum">
              <a:rPr lang="en-GB" altLang="en-US" sz="1200">
                <a:latin typeface="Arial" panose="020B0604020202020204" pitchFamily="34" charset="0"/>
              </a:rPr>
              <a:pPr/>
              <a:t>17</a:t>
            </a:fld>
            <a:endParaRPr lang="en-GB"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1674238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EA82F8BB-832A-42F5-8286-32117086DA22}" type="slidenum">
              <a:rPr lang="en-GB" altLang="en-US" sz="1200">
                <a:latin typeface="Arial" panose="020B0604020202020204" pitchFamily="34" charset="0"/>
              </a:rPr>
              <a:pPr/>
              <a:t>18</a:t>
            </a:fld>
            <a:endParaRPr lang="en-GB" altLang="en-US" sz="1200">
              <a:latin typeface="Arial" panose="020B0604020202020204" pitchFamily="34" charset="0"/>
            </a:endParaRPr>
          </a:p>
        </p:txBody>
      </p:sp>
      <p:sp>
        <p:nvSpPr>
          <p:cNvPr id="14339" name="Rectangle 2"/>
          <p:cNvSpPr>
            <a:spLocks noGrp="1" noRot="1" noChangeAspect="1" noChangeArrowheads="1" noTextEdit="1"/>
          </p:cNvSpPr>
          <p:nvPr>
            <p:ph type="sldImg"/>
          </p:nvPr>
        </p:nvSpPr>
        <p:spPr>
          <a:ln/>
        </p:spPr>
      </p:sp>
      <p:sp>
        <p:nvSpPr>
          <p:cNvPr id="14340"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36991439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073DC1D0-18E7-4B8E-A7A0-6A564F29887F}" type="slidenum">
              <a:rPr lang="en-GB" altLang="en-US" sz="1200">
                <a:latin typeface="Arial" panose="020B0604020202020204" pitchFamily="34" charset="0"/>
              </a:rPr>
              <a:pPr/>
              <a:t>2</a:t>
            </a:fld>
            <a:endParaRPr lang="en-GB" altLang="en-US" sz="1200">
              <a:latin typeface="Arial" panose="020B0604020202020204" pitchFamily="34" charset="0"/>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35533770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900A26A-958B-4E52-8101-AEB32C9EC3A8}" type="slidenum">
              <a:rPr lang="en-GB" altLang="en-US" sz="1200">
                <a:latin typeface="Arial" panose="020B0604020202020204" pitchFamily="34" charset="0"/>
              </a:rPr>
              <a:pPr/>
              <a:t>3</a:t>
            </a:fld>
            <a:endParaRPr lang="en-GB"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2596397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900A26A-958B-4E52-8101-AEB32C9EC3A8}" type="slidenum">
              <a:rPr lang="en-GB" altLang="en-US" sz="1200">
                <a:latin typeface="Arial" panose="020B0604020202020204" pitchFamily="34" charset="0"/>
              </a:rPr>
              <a:pPr/>
              <a:t>4</a:t>
            </a:fld>
            <a:endParaRPr lang="en-GB"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2596397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900A26A-958B-4E52-8101-AEB32C9EC3A8}" type="slidenum">
              <a:rPr lang="en-GB" altLang="en-US" sz="1200">
                <a:latin typeface="Arial" panose="020B0604020202020204" pitchFamily="34" charset="0"/>
              </a:rPr>
              <a:pPr/>
              <a:t>5</a:t>
            </a:fld>
            <a:endParaRPr lang="en-GB"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2596397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900A26A-958B-4E52-8101-AEB32C9EC3A8}" type="slidenum">
              <a:rPr lang="en-GB" altLang="en-US" sz="1200">
                <a:latin typeface="Arial" panose="020B0604020202020204" pitchFamily="34" charset="0"/>
              </a:rPr>
              <a:pPr/>
              <a:t>6</a:t>
            </a:fld>
            <a:endParaRPr lang="en-GB"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2596397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900A26A-958B-4E52-8101-AEB32C9EC3A8}" type="slidenum">
              <a:rPr lang="en-GB" altLang="en-US" sz="1200">
                <a:latin typeface="Arial" panose="020B0604020202020204" pitchFamily="34" charset="0"/>
              </a:rPr>
              <a:pPr/>
              <a:t>7</a:t>
            </a:fld>
            <a:endParaRPr lang="en-GB"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25963976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2900A26A-958B-4E52-8101-AEB32C9EC3A8}" type="slidenum">
              <a:rPr lang="en-GB" altLang="en-US" sz="1200">
                <a:latin typeface="Arial" panose="020B0604020202020204" pitchFamily="34" charset="0"/>
              </a:rPr>
              <a:pPr/>
              <a:t>8</a:t>
            </a:fld>
            <a:endParaRPr lang="en-GB" altLang="en-US" sz="1200">
              <a:latin typeface="Arial" panose="020B0604020202020204" pitchFamily="34" charset="0"/>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25963976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fld id="{7D68790F-5875-4778-8AC8-B3772ECCCC41}" type="slidenum">
              <a:rPr lang="en-GB" altLang="en-US" sz="1200">
                <a:latin typeface="Arial" panose="020B0604020202020204" pitchFamily="34" charset="0"/>
              </a:rPr>
              <a:pPr/>
              <a:t>9</a:t>
            </a:fld>
            <a:endParaRPr lang="en-GB" altLang="en-US" sz="1200">
              <a:latin typeface="Arial" panose="020B0604020202020204" pitchFamily="34" charset="0"/>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GB" altLang="en-US" smtClean="0"/>
          </a:p>
        </p:txBody>
      </p:sp>
    </p:spTree>
    <p:extLst>
      <p:ext uri="{BB962C8B-B14F-4D97-AF65-F5344CB8AC3E}">
        <p14:creationId xmlns:p14="http://schemas.microsoft.com/office/powerpoint/2010/main" val="21674238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3E71C539-9550-4966-A5F3-2F6D50786557}" type="slidenum">
              <a:rPr lang="en-US" altLang="en-US"/>
              <a:pPr>
                <a:defRPr/>
              </a:pPr>
              <a:t>‹#›</a:t>
            </a:fld>
            <a:endParaRPr lang="en-US" altLang="en-US"/>
          </a:p>
        </p:txBody>
      </p:sp>
    </p:spTree>
    <p:extLst>
      <p:ext uri="{BB962C8B-B14F-4D97-AF65-F5344CB8AC3E}">
        <p14:creationId xmlns:p14="http://schemas.microsoft.com/office/powerpoint/2010/main" val="2485570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8701F702-DEE5-4EF5-BA1B-16AA53185A1E}" type="slidenum">
              <a:rPr lang="en-US" altLang="en-US"/>
              <a:pPr>
                <a:defRPr/>
              </a:pPr>
              <a:t>‹#›</a:t>
            </a:fld>
            <a:endParaRPr lang="en-US" altLang="en-US"/>
          </a:p>
        </p:txBody>
      </p:sp>
    </p:spTree>
    <p:extLst>
      <p:ext uri="{BB962C8B-B14F-4D97-AF65-F5344CB8AC3E}">
        <p14:creationId xmlns:p14="http://schemas.microsoft.com/office/powerpoint/2010/main" val="4462836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2CF5F55-78CB-455B-85D5-F1F8E213A3E2}" type="slidenum">
              <a:rPr lang="en-US" altLang="en-US"/>
              <a:pPr>
                <a:defRPr/>
              </a:pPr>
              <a:t>‹#›</a:t>
            </a:fld>
            <a:endParaRPr lang="en-US" altLang="en-US"/>
          </a:p>
        </p:txBody>
      </p:sp>
    </p:spTree>
    <p:extLst>
      <p:ext uri="{BB962C8B-B14F-4D97-AF65-F5344CB8AC3E}">
        <p14:creationId xmlns:p14="http://schemas.microsoft.com/office/powerpoint/2010/main" val="41722805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B271429-579B-422D-B179-C70D6C577ED6}" type="slidenum">
              <a:rPr lang="en-US" altLang="en-US"/>
              <a:pPr>
                <a:defRPr/>
              </a:pPr>
              <a:t>‹#›</a:t>
            </a:fld>
            <a:endParaRPr lang="en-US" altLang="en-US"/>
          </a:p>
        </p:txBody>
      </p:sp>
    </p:spTree>
    <p:extLst>
      <p:ext uri="{BB962C8B-B14F-4D97-AF65-F5344CB8AC3E}">
        <p14:creationId xmlns:p14="http://schemas.microsoft.com/office/powerpoint/2010/main" val="26706153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51A0D4B2-5D1C-4B78-AB7C-28EF4EF9F8D9}" type="slidenum">
              <a:rPr lang="en-US" altLang="en-US"/>
              <a:pPr>
                <a:defRPr/>
              </a:pPr>
              <a:t>‹#›</a:t>
            </a:fld>
            <a:endParaRPr lang="en-US" altLang="en-US"/>
          </a:p>
        </p:txBody>
      </p:sp>
    </p:spTree>
    <p:extLst>
      <p:ext uri="{BB962C8B-B14F-4D97-AF65-F5344CB8AC3E}">
        <p14:creationId xmlns:p14="http://schemas.microsoft.com/office/powerpoint/2010/main" val="36332649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3536841B-97C6-49A1-A2B4-B7AD8D4C193E}" type="slidenum">
              <a:rPr lang="en-US" altLang="en-US"/>
              <a:pPr>
                <a:defRPr/>
              </a:pPr>
              <a:t>‹#›</a:t>
            </a:fld>
            <a:endParaRPr lang="en-US" altLang="en-US"/>
          </a:p>
        </p:txBody>
      </p:sp>
    </p:spTree>
    <p:extLst>
      <p:ext uri="{BB962C8B-B14F-4D97-AF65-F5344CB8AC3E}">
        <p14:creationId xmlns:p14="http://schemas.microsoft.com/office/powerpoint/2010/main" val="33947737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EE21A61-AC2F-4167-9F13-305C99800DE9}" type="slidenum">
              <a:rPr lang="en-US" altLang="en-US"/>
              <a:pPr>
                <a:defRPr/>
              </a:pPr>
              <a:t>‹#›</a:t>
            </a:fld>
            <a:endParaRPr lang="en-US" altLang="en-US"/>
          </a:p>
        </p:txBody>
      </p:sp>
    </p:spTree>
    <p:extLst>
      <p:ext uri="{BB962C8B-B14F-4D97-AF65-F5344CB8AC3E}">
        <p14:creationId xmlns:p14="http://schemas.microsoft.com/office/powerpoint/2010/main" val="219801617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D74FD70C-3295-4326-B0C6-F7A6B20A5888}" type="slidenum">
              <a:rPr lang="en-US" altLang="en-US"/>
              <a:pPr>
                <a:defRPr/>
              </a:pPr>
              <a:t>‹#›</a:t>
            </a:fld>
            <a:endParaRPr lang="en-US" altLang="en-US"/>
          </a:p>
        </p:txBody>
      </p:sp>
    </p:spTree>
    <p:extLst>
      <p:ext uri="{BB962C8B-B14F-4D97-AF65-F5344CB8AC3E}">
        <p14:creationId xmlns:p14="http://schemas.microsoft.com/office/powerpoint/2010/main" val="13839863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68630F76-9924-47D9-86B4-546DB9187934}" type="slidenum">
              <a:rPr lang="en-US" altLang="en-US"/>
              <a:pPr>
                <a:defRPr/>
              </a:pPr>
              <a:t>‹#›</a:t>
            </a:fld>
            <a:endParaRPr lang="en-US" altLang="en-US"/>
          </a:p>
        </p:txBody>
      </p:sp>
    </p:spTree>
    <p:extLst>
      <p:ext uri="{BB962C8B-B14F-4D97-AF65-F5344CB8AC3E}">
        <p14:creationId xmlns:p14="http://schemas.microsoft.com/office/powerpoint/2010/main" val="34266286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38CD588-0FD9-4C33-B8C8-D1499D6EB6A4}" type="slidenum">
              <a:rPr lang="en-US" altLang="en-US"/>
              <a:pPr>
                <a:defRPr/>
              </a:pPr>
              <a:t>‹#›</a:t>
            </a:fld>
            <a:endParaRPr lang="en-US" altLang="en-US"/>
          </a:p>
        </p:txBody>
      </p:sp>
    </p:spTree>
    <p:extLst>
      <p:ext uri="{BB962C8B-B14F-4D97-AF65-F5344CB8AC3E}">
        <p14:creationId xmlns:p14="http://schemas.microsoft.com/office/powerpoint/2010/main" val="17563677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E5ACC6B-69E0-48F6-AC45-63F5F5196D16}" type="slidenum">
              <a:rPr lang="en-US" altLang="en-US"/>
              <a:pPr>
                <a:defRPr/>
              </a:pPr>
              <a:t>‹#›</a:t>
            </a:fld>
            <a:endParaRPr lang="en-US" altLang="en-US"/>
          </a:p>
        </p:txBody>
      </p:sp>
    </p:spTree>
    <p:extLst>
      <p:ext uri="{BB962C8B-B14F-4D97-AF65-F5344CB8AC3E}">
        <p14:creationId xmlns:p14="http://schemas.microsoft.com/office/powerpoint/2010/main" val="2994632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defRPr sz="1400" smtClean="0">
                <a:latin typeface="+mn-lt"/>
              </a:defRPr>
            </a:lvl1pPr>
          </a:lstStyle>
          <a:p>
            <a:pPr>
              <a:defRPr/>
            </a:pPr>
            <a:endParaRPr lang="en-US" altLang="en-US"/>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ctr">
              <a:defRPr sz="1400" smtClean="0">
                <a:latin typeface="+mn-lt"/>
              </a:defRPr>
            </a:lvl1pPr>
          </a:lstStyle>
          <a:p>
            <a:pPr>
              <a:defRPr/>
            </a:pPr>
            <a:endParaRPr lang="en-US" altLang="en-US"/>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lvl1pPr algn="r">
              <a:defRPr sz="1400" smtClean="0">
                <a:latin typeface="+mn-lt"/>
              </a:defRPr>
            </a:lvl1pPr>
          </a:lstStyle>
          <a:p>
            <a:pPr>
              <a:defRPr/>
            </a:pPr>
            <a:fld id="{04158A72-670A-46F2-BE9A-EFB861C74C93}" type="slidenum">
              <a:rPr lang="en-US" altLang="en-US"/>
              <a:pPr>
                <a:defRPr/>
              </a:pPr>
              <a:t>‹#›</a:t>
            </a:fld>
            <a:endParaRPr lang="en-US"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2pPr>
      <a:lvl3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3pPr>
      <a:lvl4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4pPr>
      <a:lvl5pPr algn="ctr" rtl="0" eaLnBrk="0" fontAlgn="base" hangingPunct="0">
        <a:spcBef>
          <a:spcPct val="0"/>
        </a:spcBef>
        <a:spcAft>
          <a:spcPct val="0"/>
        </a:spcAft>
        <a:defRPr sz="4400">
          <a:solidFill>
            <a:schemeClr val="tx2"/>
          </a:solidFill>
          <a:latin typeface="Arial" panose="020B0604020202020204" pitchFamily="34" charset="0"/>
          <a:ea typeface="MS PGothic" panose="020B0600070205080204" pitchFamily="34" charset="-128"/>
        </a:defRPr>
      </a:lvl5pPr>
      <a:lvl6pPr marL="4572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6pPr>
      <a:lvl7pPr marL="9144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7pPr>
      <a:lvl8pPr marL="13716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8pPr>
      <a:lvl9pPr marL="1828800" algn="ctr" rtl="0" fontAlgn="base">
        <a:spcBef>
          <a:spcPct val="0"/>
        </a:spcBef>
        <a:spcAft>
          <a:spcPct val="0"/>
        </a:spcAft>
        <a:defRPr sz="4400">
          <a:solidFill>
            <a:schemeClr val="tx2"/>
          </a:solidFill>
          <a:latin typeface="Arial" panose="020B0604020202020204" pitchFamily="34" charset="0"/>
          <a:ea typeface="MS PGothic" panose="020B0600070205080204" pitchFamily="34" charset="-128"/>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1.jpeg"/><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9.jpeg"/></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9.jpeg"/></Relationships>
</file>

<file path=ppt/slides/_rels/slide1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9.jpeg"/></Relationships>
</file>

<file path=ppt/slides/_rels/slide18.xml.rels><?xml version="1.0" encoding="UTF-8" standalone="yes"?>
<Relationships xmlns="http://schemas.openxmlformats.org/package/2006/relationships"><Relationship Id="rId3" Type="http://schemas.openxmlformats.org/officeDocument/2006/relationships/hyperlink" Target="http://www.presentationmagazine.com/" TargetMode="Externa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9" descr="newspaper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75" y="0"/>
            <a:ext cx="913923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5" name="Text Box 3"/>
          <p:cNvSpPr txBox="1">
            <a:spLocks noChangeArrowheads="1"/>
          </p:cNvSpPr>
          <p:nvPr/>
        </p:nvSpPr>
        <p:spPr bwMode="auto">
          <a:xfrm>
            <a:off x="1287459" y="2273490"/>
            <a:ext cx="3036409"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4000" b="1" dirty="0" smtClean="0">
                <a:solidFill>
                  <a:srgbClr val="4C4C4C"/>
                </a:solidFill>
                <a:latin typeface="Arial" panose="020B0604020202020204" pitchFamily="34" charset="0"/>
              </a:rPr>
              <a:t>İçindekiler :</a:t>
            </a:r>
            <a:endParaRPr lang="en-US" altLang="en-US" sz="4000" b="1" dirty="0">
              <a:latin typeface="Arial" panose="020B0604020202020204" pitchFamily="34" charset="0"/>
            </a:endParaRPr>
          </a:p>
        </p:txBody>
      </p:sp>
      <p:sp>
        <p:nvSpPr>
          <p:cNvPr id="3076" name="Rectangle 4"/>
          <p:cNvSpPr>
            <a:spLocks noChangeArrowheads="1"/>
          </p:cNvSpPr>
          <p:nvPr/>
        </p:nvSpPr>
        <p:spPr bwMode="auto">
          <a:xfrm>
            <a:off x="685800" y="3048000"/>
            <a:ext cx="3733800" cy="3581400"/>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3077"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3078" name="Text Box 6"/>
          <p:cNvSpPr txBox="1">
            <a:spLocks noChangeArrowheads="1"/>
          </p:cNvSpPr>
          <p:nvPr/>
        </p:nvSpPr>
        <p:spPr bwMode="auto">
          <a:xfrm>
            <a:off x="4648200" y="2971800"/>
            <a:ext cx="3913596" cy="37548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228600" indent="-228600">
              <a:spcBef>
                <a:spcPct val="50000"/>
              </a:spcBef>
              <a:buFont typeface="+mj-lt"/>
              <a:buAutoNum type="arabicPeriod"/>
            </a:pPr>
            <a:r>
              <a:rPr lang="tr-TR" altLang="en-US" sz="1700" b="1" dirty="0" smtClean="0">
                <a:solidFill>
                  <a:srgbClr val="FF6666"/>
                </a:solidFill>
                <a:latin typeface="Arial" panose="020B0604020202020204" pitchFamily="34" charset="0"/>
              </a:rPr>
              <a:t>Hayatı </a:t>
            </a:r>
          </a:p>
          <a:p>
            <a:pPr marL="228600" indent="-228600">
              <a:spcBef>
                <a:spcPct val="50000"/>
              </a:spcBef>
              <a:buFont typeface="+mj-lt"/>
              <a:buAutoNum type="arabicPeriod"/>
            </a:pPr>
            <a:r>
              <a:rPr lang="tr-TR" altLang="en-US" sz="1700" b="1" dirty="0" smtClean="0">
                <a:solidFill>
                  <a:srgbClr val="FF6666"/>
                </a:solidFill>
                <a:latin typeface="Arial" panose="020B0604020202020204" pitchFamily="34" charset="0"/>
              </a:rPr>
              <a:t>Edebi Kişiliği</a:t>
            </a:r>
          </a:p>
          <a:p>
            <a:pPr marL="228600" indent="-228600">
              <a:spcBef>
                <a:spcPct val="50000"/>
              </a:spcBef>
              <a:buFont typeface="+mj-lt"/>
              <a:buAutoNum type="arabicPeriod"/>
            </a:pPr>
            <a:r>
              <a:rPr lang="tr-TR" altLang="en-US" sz="1700" b="1" dirty="0" smtClean="0">
                <a:solidFill>
                  <a:srgbClr val="FF6666"/>
                </a:solidFill>
                <a:latin typeface="Arial" panose="020B0604020202020204" pitchFamily="34" charset="0"/>
              </a:rPr>
              <a:t>Eserleri</a:t>
            </a:r>
          </a:p>
          <a:p>
            <a:pPr marL="971550" lvl="1" indent="-228600">
              <a:spcBef>
                <a:spcPct val="50000"/>
              </a:spcBef>
              <a:buFont typeface="+mj-lt"/>
              <a:buAutoNum type="arabicPeriod"/>
            </a:pPr>
            <a:r>
              <a:rPr lang="tr-TR" altLang="en-US" sz="1700" b="1" dirty="0" smtClean="0">
                <a:solidFill>
                  <a:schemeClr val="tx1">
                    <a:lumMod val="65000"/>
                    <a:lumOff val="35000"/>
                  </a:schemeClr>
                </a:solidFill>
                <a:latin typeface="Arial" panose="020B0604020202020204" pitchFamily="34" charset="0"/>
              </a:rPr>
              <a:t>Romanları</a:t>
            </a:r>
            <a:endParaRPr lang="tr-TR" altLang="en-US" sz="1700" dirty="0">
              <a:solidFill>
                <a:schemeClr val="tx1">
                  <a:lumMod val="65000"/>
                  <a:lumOff val="35000"/>
                </a:schemeClr>
              </a:solidFill>
              <a:latin typeface="Arial" panose="020B0604020202020204" pitchFamily="34" charset="0"/>
            </a:endParaRPr>
          </a:p>
          <a:p>
            <a:pPr marL="971550" lvl="1" indent="-228600">
              <a:spcBef>
                <a:spcPct val="50000"/>
              </a:spcBef>
              <a:buFont typeface="+mj-lt"/>
              <a:buAutoNum type="arabicPeriod"/>
            </a:pPr>
            <a:r>
              <a:rPr lang="tr-TR" altLang="en-US" sz="1700" b="1" dirty="0" smtClean="0">
                <a:solidFill>
                  <a:schemeClr val="tx1">
                    <a:lumMod val="65000"/>
                    <a:lumOff val="35000"/>
                  </a:schemeClr>
                </a:solidFill>
                <a:latin typeface="Arial" panose="020B0604020202020204" pitchFamily="34" charset="0"/>
              </a:rPr>
              <a:t>Öyküleri</a:t>
            </a:r>
          </a:p>
          <a:p>
            <a:pPr marL="971550" lvl="1" indent="-228600">
              <a:spcBef>
                <a:spcPct val="50000"/>
              </a:spcBef>
              <a:buFont typeface="+mj-lt"/>
              <a:buAutoNum type="arabicPeriod"/>
            </a:pPr>
            <a:r>
              <a:rPr lang="tr-TR" altLang="en-US" sz="1700" b="1" dirty="0" smtClean="0">
                <a:solidFill>
                  <a:schemeClr val="tx1">
                    <a:lumMod val="65000"/>
                    <a:lumOff val="35000"/>
                  </a:schemeClr>
                </a:solidFill>
                <a:latin typeface="Arial" panose="020B0604020202020204" pitchFamily="34" charset="0"/>
              </a:rPr>
              <a:t>Anı-Fıkra-Biyografi-Mektupları</a:t>
            </a:r>
          </a:p>
          <a:p>
            <a:pPr marL="971550" lvl="1" indent="-228600">
              <a:spcBef>
                <a:spcPct val="50000"/>
              </a:spcBef>
              <a:buFont typeface="+mj-lt"/>
              <a:buAutoNum type="arabicPeriod"/>
            </a:pPr>
            <a:r>
              <a:rPr lang="tr-TR" altLang="en-US" sz="1700" b="1" dirty="0" smtClean="0">
                <a:solidFill>
                  <a:schemeClr val="tx1">
                    <a:lumMod val="65000"/>
                    <a:lumOff val="35000"/>
                  </a:schemeClr>
                </a:solidFill>
                <a:latin typeface="Arial" panose="020B0604020202020204" pitchFamily="34" charset="0"/>
              </a:rPr>
              <a:t>Tarih</a:t>
            </a:r>
          </a:p>
          <a:p>
            <a:pPr marL="228600" indent="-228600">
              <a:spcBef>
                <a:spcPct val="50000"/>
              </a:spcBef>
              <a:buFont typeface="+mj-lt"/>
              <a:buAutoNum type="arabicPeriod"/>
            </a:pPr>
            <a:r>
              <a:rPr lang="tr-TR" altLang="en-US" sz="1700" b="1" dirty="0" smtClean="0">
                <a:solidFill>
                  <a:srgbClr val="FF6666"/>
                </a:solidFill>
                <a:latin typeface="Arial" panose="020B0604020202020204" pitchFamily="34" charset="0"/>
              </a:rPr>
              <a:t>Bazı Eserlerinin Açıklamaları</a:t>
            </a:r>
          </a:p>
          <a:p>
            <a:pPr>
              <a:spcBef>
                <a:spcPct val="50000"/>
              </a:spcBef>
            </a:pPr>
            <a:endParaRPr lang="tr-TR" altLang="en-US" sz="1700" b="1" dirty="0" smtClean="0">
              <a:solidFill>
                <a:schemeClr val="tx1">
                  <a:lumMod val="65000"/>
                  <a:lumOff val="35000"/>
                </a:schemeClr>
              </a:solidFill>
              <a:latin typeface="Arial" panose="020B0604020202020204" pitchFamily="34" charset="0"/>
            </a:endParaRPr>
          </a:p>
        </p:txBody>
      </p:sp>
      <p:sp>
        <p:nvSpPr>
          <p:cNvPr id="3081" name="Text Box 10"/>
          <p:cNvSpPr txBox="1">
            <a:spLocks noChangeArrowheads="1"/>
          </p:cNvSpPr>
          <p:nvPr/>
        </p:nvSpPr>
        <p:spPr bwMode="auto">
          <a:xfrm>
            <a:off x="701675" y="692150"/>
            <a:ext cx="6806928" cy="11387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6800" b="1" dirty="0" smtClean="0">
                <a:solidFill>
                  <a:srgbClr val="4C4C4C"/>
                </a:solidFill>
              </a:rPr>
              <a:t>AHMET RASİM </a:t>
            </a:r>
            <a:endParaRPr lang="en-GB" altLang="en-US" sz="6800" b="1" dirty="0">
              <a:solidFill>
                <a:srgbClr val="4C4C4C"/>
              </a:solidFill>
            </a:endParaRPr>
          </a:p>
        </p:txBody>
      </p:sp>
      <p:sp>
        <p:nvSpPr>
          <p:cNvPr id="3082" name="Text Box 11"/>
          <p:cNvSpPr txBox="1">
            <a:spLocks noChangeArrowheads="1"/>
          </p:cNvSpPr>
          <p:nvPr/>
        </p:nvSpPr>
        <p:spPr bwMode="auto">
          <a:xfrm>
            <a:off x="663575" y="1893888"/>
            <a:ext cx="2016899"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GB" altLang="en-US" sz="1000" b="1" dirty="0" smtClean="0">
                <a:solidFill>
                  <a:srgbClr val="4C4C4C"/>
                </a:solidFill>
                <a:latin typeface="Arial Black" panose="020B0A04020102020204" pitchFamily="34" charset="0"/>
              </a:rPr>
              <a:t>www.</a:t>
            </a:r>
            <a:r>
              <a:rPr lang="tr-TR" altLang="en-US" sz="1000" b="1" dirty="0" smtClean="0">
                <a:solidFill>
                  <a:srgbClr val="4C4C4C"/>
                </a:solidFill>
                <a:latin typeface="Arial Black" panose="020B0A04020102020204" pitchFamily="34" charset="0"/>
              </a:rPr>
              <a:t>edebiyat</a:t>
            </a:r>
            <a:r>
              <a:rPr lang="en-GB" altLang="en-US" sz="1000" b="1" dirty="0" smtClean="0">
                <a:solidFill>
                  <a:srgbClr val="4C4C4C"/>
                </a:solidFill>
                <a:latin typeface="Arial Black" panose="020B0A04020102020204" pitchFamily="34" charset="0"/>
              </a:rPr>
              <a:t>s</a:t>
            </a:r>
            <a:r>
              <a:rPr lang="tr-TR" altLang="en-US" sz="1000" b="1" dirty="0" err="1" smtClean="0">
                <a:solidFill>
                  <a:srgbClr val="4C4C4C"/>
                </a:solidFill>
                <a:latin typeface="Arial Black" panose="020B0A04020102020204" pitchFamily="34" charset="0"/>
              </a:rPr>
              <a:t>ultani</a:t>
            </a:r>
            <a:r>
              <a:rPr lang="en-GB" altLang="en-US" sz="1000" b="1" dirty="0" smtClean="0">
                <a:solidFill>
                  <a:srgbClr val="4C4C4C"/>
                </a:solidFill>
                <a:latin typeface="Arial Black" panose="020B0A04020102020204" pitchFamily="34" charset="0"/>
              </a:rPr>
              <a:t>.com</a:t>
            </a:r>
            <a:endParaRPr lang="en-GB" altLang="en-US" sz="1000" b="1" dirty="0">
              <a:solidFill>
                <a:srgbClr val="4C4C4C"/>
              </a:solidFill>
              <a:latin typeface="Arial Black" panose="020B0A04020102020204" pitchFamily="34" charset="0"/>
            </a:endParaRPr>
          </a:p>
        </p:txBody>
      </p:sp>
      <p:sp>
        <p:nvSpPr>
          <p:cNvPr id="3083" name="Text Box 12"/>
          <p:cNvSpPr txBox="1">
            <a:spLocks noChangeArrowheads="1"/>
          </p:cNvSpPr>
          <p:nvPr/>
        </p:nvSpPr>
        <p:spPr bwMode="auto">
          <a:xfrm>
            <a:off x="3095625" y="1885950"/>
            <a:ext cx="2124812"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1200" b="1" dirty="0" smtClean="0">
                <a:solidFill>
                  <a:srgbClr val="4C4C4C"/>
                </a:solidFill>
                <a:latin typeface="Arial Black" panose="020B0A04020102020204" pitchFamily="34" charset="0"/>
              </a:rPr>
              <a:t>Hayatı ve Edebi Kişiliği</a:t>
            </a:r>
            <a:endParaRPr lang="en-GB" altLang="en-US" sz="1200" b="1" dirty="0">
              <a:solidFill>
                <a:srgbClr val="4C4C4C"/>
              </a:solidFill>
              <a:latin typeface="Arial Black" panose="020B0A04020102020204" pitchFamily="34" charset="0"/>
            </a:endParaRPr>
          </a:p>
        </p:txBody>
      </p:sp>
      <p:sp>
        <p:nvSpPr>
          <p:cNvPr id="3084" name="Text Box 13"/>
          <p:cNvSpPr txBox="1">
            <a:spLocks noChangeArrowheads="1"/>
          </p:cNvSpPr>
          <p:nvPr/>
        </p:nvSpPr>
        <p:spPr bwMode="auto">
          <a:xfrm>
            <a:off x="7567613" y="1903413"/>
            <a:ext cx="994183"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1000" b="1" dirty="0" smtClean="0">
                <a:solidFill>
                  <a:srgbClr val="4C4C4C"/>
                </a:solidFill>
                <a:latin typeface="Arial Black" panose="020B0A04020102020204" pitchFamily="34" charset="0"/>
              </a:rPr>
              <a:t>1865 - 1932</a:t>
            </a:r>
            <a:endParaRPr lang="en-GB" altLang="en-US" sz="1000" b="1" dirty="0">
              <a:solidFill>
                <a:srgbClr val="4C4C4C"/>
              </a:solidFill>
              <a:latin typeface="Arial Black" panose="020B0A04020102020204" pitchFamily="34" charset="0"/>
            </a:endParaRPr>
          </a:p>
        </p:txBody>
      </p:sp>
      <p:pic>
        <p:nvPicPr>
          <p:cNvPr id="1027" name="Picture 3" descr="C:\Users\samil\Desktop\ahmet_rasim.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2388" y="3048000"/>
            <a:ext cx="3737212" cy="36015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spaperpage"/>
          <p:cNvPicPr>
            <a:picLocks noChangeAspect="1" noChangeArrowheads="1"/>
          </p:cNvPicPr>
          <p:nvPr/>
        </p:nvPicPr>
        <p:blipFill>
          <a:blip r:embed="rId3">
            <a:extLst>
              <a:ext uri="{28A0092B-C50C-407E-A947-70E740481C1C}">
                <a14:useLocalDpi xmlns:a14="http://schemas.microsoft.com/office/drawing/2010/main" val="0"/>
              </a:ext>
            </a:extLst>
          </a:blip>
          <a:srcRect b="-2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Line 5"/>
          <p:cNvSpPr>
            <a:spLocks noChangeShapeType="1"/>
          </p:cNvSpPr>
          <p:nvPr/>
        </p:nvSpPr>
        <p:spPr bwMode="auto">
          <a:xfrm>
            <a:off x="304800" y="4572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8" name="Line 6"/>
          <p:cNvSpPr>
            <a:spLocks noChangeShapeType="1"/>
          </p:cNvSpPr>
          <p:nvPr/>
        </p:nvSpPr>
        <p:spPr bwMode="auto">
          <a:xfrm>
            <a:off x="304800" y="4953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9" name="Line 7"/>
          <p:cNvSpPr>
            <a:spLocks noChangeShapeType="1"/>
          </p:cNvSpPr>
          <p:nvPr/>
        </p:nvSpPr>
        <p:spPr bwMode="auto">
          <a:xfrm>
            <a:off x="304800" y="10668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0" name="Text Box 8"/>
          <p:cNvSpPr txBox="1">
            <a:spLocks noChangeArrowheads="1"/>
          </p:cNvSpPr>
          <p:nvPr/>
        </p:nvSpPr>
        <p:spPr bwMode="auto">
          <a:xfrm>
            <a:off x="3392906" y="533400"/>
            <a:ext cx="5448928"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dirty="0" smtClean="0">
                <a:solidFill>
                  <a:srgbClr val="4C4C4C"/>
                </a:solidFill>
                <a:latin typeface="Arial Black" panose="020B0A04020102020204" pitchFamily="34" charset="0"/>
              </a:rPr>
              <a:t>Ahmet Rasim Eser İncelemeleri</a:t>
            </a:r>
            <a:endParaRPr lang="en-US" altLang="en-US" dirty="0"/>
          </a:p>
        </p:txBody>
      </p:sp>
      <p:sp>
        <p:nvSpPr>
          <p:cNvPr id="11271" name="Line 9"/>
          <p:cNvSpPr>
            <a:spLocks noChangeShapeType="1"/>
          </p:cNvSpPr>
          <p:nvPr/>
        </p:nvSpPr>
        <p:spPr bwMode="auto">
          <a:xfrm>
            <a:off x="4572000" y="12192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2" name="Text Box 11"/>
          <p:cNvSpPr>
            <a:spLocks noGrp="1" noChangeArrowheads="1"/>
          </p:cNvSpPr>
          <p:nvPr>
            <p:ph type="title"/>
          </p:nvPr>
        </p:nvSpPr>
        <p:spPr>
          <a:xfrm>
            <a:off x="304800" y="838200"/>
            <a:ext cx="4267200" cy="1219200"/>
          </a:xfrm>
          <a:noFill/>
        </p:spPr>
        <p:txBody>
          <a:bodyPr/>
          <a:lstStyle/>
          <a:p>
            <a:pPr algn="l">
              <a:spcBef>
                <a:spcPct val="50000"/>
              </a:spcBef>
            </a:pPr>
            <a:r>
              <a:rPr lang="tr-TR" altLang="en-US" sz="3600" b="1" dirty="0" smtClean="0">
                <a:solidFill>
                  <a:srgbClr val="4C4C4C"/>
                </a:solidFill>
              </a:rPr>
              <a:t>HAMAMCI ÜLFET</a:t>
            </a:r>
            <a:endParaRPr lang="en-US" altLang="en-US" sz="3600" dirty="0" smtClean="0">
              <a:solidFill>
                <a:srgbClr val="4C4C4C"/>
              </a:solidFill>
              <a:latin typeface="Times" panose="02020603050405020304" pitchFamily="18" charset="0"/>
            </a:endParaRPr>
          </a:p>
        </p:txBody>
      </p:sp>
      <p:sp>
        <p:nvSpPr>
          <p:cNvPr id="11273" name="Rectangle 12"/>
          <p:cNvSpPr>
            <a:spLocks noChangeArrowheads="1"/>
          </p:cNvSpPr>
          <p:nvPr/>
        </p:nvSpPr>
        <p:spPr bwMode="auto">
          <a:xfrm>
            <a:off x="425450" y="1765300"/>
            <a:ext cx="3841750" cy="36861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11275" name="Text Box 14"/>
          <p:cNvSpPr txBox="1">
            <a:spLocks noChangeArrowheads="1"/>
          </p:cNvSpPr>
          <p:nvPr/>
        </p:nvSpPr>
        <p:spPr bwMode="auto">
          <a:xfrm>
            <a:off x="4648200" y="1143000"/>
            <a:ext cx="4114800" cy="2946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b="1" dirty="0" smtClean="0">
                <a:solidFill>
                  <a:schemeClr val="tx1">
                    <a:lumMod val="95000"/>
                    <a:lumOff val="5000"/>
                  </a:schemeClr>
                </a:solidFill>
                <a:latin typeface="Arial" panose="020B0604020202020204" pitchFamily="34" charset="0"/>
              </a:rPr>
              <a:t>İÇERİĞİ</a:t>
            </a:r>
            <a:r>
              <a:rPr lang="en-US" altLang="en-US" sz="1200" dirty="0" smtClean="0">
                <a:solidFill>
                  <a:schemeClr val="tx1">
                    <a:lumMod val="95000"/>
                    <a:lumOff val="5000"/>
                  </a:schemeClr>
                </a:solidFill>
                <a:latin typeface="Arial" panose="020B0604020202020204" pitchFamily="34" charset="0"/>
              </a:rPr>
              <a:t> </a:t>
            </a:r>
            <a:endParaRPr lang="en-US" altLang="en-US" sz="1200" dirty="0">
              <a:solidFill>
                <a:schemeClr val="tx1">
                  <a:lumMod val="95000"/>
                  <a:lumOff val="5000"/>
                </a:schemeClr>
              </a:solidFill>
              <a:latin typeface="Arial" panose="020B0604020202020204" pitchFamily="34" charset="0"/>
            </a:endParaRPr>
          </a:p>
          <a:p>
            <a:pPr>
              <a:spcBef>
                <a:spcPct val="50000"/>
              </a:spcBef>
            </a:pPr>
            <a:r>
              <a:rPr lang="tr-TR" altLang="en-US" sz="1700" dirty="0" smtClean="0">
                <a:solidFill>
                  <a:schemeClr val="tx1">
                    <a:lumMod val="95000"/>
                    <a:lumOff val="5000"/>
                  </a:schemeClr>
                </a:solidFill>
                <a:latin typeface="Arial" panose="020B0604020202020204" pitchFamily="34" charset="0"/>
              </a:rPr>
              <a:t>Osmanlı’da eşcinsel ilişkileri anlatır. Hamamcı </a:t>
            </a:r>
            <a:r>
              <a:rPr lang="tr-TR" altLang="en-US" sz="1700" dirty="0" err="1" smtClean="0">
                <a:solidFill>
                  <a:schemeClr val="tx1">
                    <a:lumMod val="95000"/>
                    <a:lumOff val="5000"/>
                  </a:schemeClr>
                </a:solidFill>
                <a:latin typeface="Arial" panose="020B0604020202020204" pitchFamily="34" charset="0"/>
              </a:rPr>
              <a:t>Ülfet’de</a:t>
            </a:r>
            <a:r>
              <a:rPr lang="tr-TR" altLang="en-US" sz="1700" dirty="0" smtClean="0">
                <a:solidFill>
                  <a:schemeClr val="tx1">
                    <a:lumMod val="95000"/>
                    <a:lumOff val="5000"/>
                  </a:schemeClr>
                </a:solidFill>
                <a:latin typeface="Arial" panose="020B0604020202020204" pitchFamily="34" charset="0"/>
              </a:rPr>
              <a:t> de toplum hayatının bugün bile pek fazla değişmemiş yönüne cesaretle eğilmektedir. Eskiden </a:t>
            </a:r>
            <a:r>
              <a:rPr lang="tr-TR" altLang="en-US" sz="1700" dirty="0" err="1" smtClean="0">
                <a:solidFill>
                  <a:schemeClr val="tx1">
                    <a:lumMod val="95000"/>
                    <a:lumOff val="5000"/>
                  </a:schemeClr>
                </a:solidFill>
                <a:latin typeface="Arial" panose="020B0604020202020204" pitchFamily="34" charset="0"/>
              </a:rPr>
              <a:t>Muaşakat</a:t>
            </a:r>
            <a:r>
              <a:rPr lang="tr-TR" altLang="en-US" sz="1700" dirty="0" smtClean="0">
                <a:solidFill>
                  <a:schemeClr val="tx1">
                    <a:lumMod val="95000"/>
                    <a:lumOff val="5000"/>
                  </a:schemeClr>
                </a:solidFill>
                <a:latin typeface="Arial" panose="020B0604020202020204" pitchFamily="34" charset="0"/>
              </a:rPr>
              <a:t>-ı Nisaiye (Kadın kadın</a:t>
            </a:r>
            <a:r>
              <a:rPr lang="tr-TR" altLang="en-US" sz="1700" dirty="0" smtClean="0">
                <a:solidFill>
                  <a:schemeClr val="tx1">
                    <a:lumMod val="95000"/>
                    <a:lumOff val="5000"/>
                  </a:schemeClr>
                </a:solidFill>
                <a:latin typeface="Arial" panose="020B0604020202020204" pitchFamily="34" charset="0"/>
              </a:rPr>
              <a:t>a aşk</a:t>
            </a:r>
            <a:r>
              <a:rPr lang="tr-TR" altLang="en-US" sz="1700" dirty="0" smtClean="0">
                <a:solidFill>
                  <a:schemeClr val="tx1">
                    <a:lumMod val="95000"/>
                    <a:lumOff val="5000"/>
                  </a:schemeClr>
                </a:solidFill>
                <a:latin typeface="Arial" panose="020B0604020202020204" pitchFamily="34" charset="0"/>
              </a:rPr>
              <a:t>) denilen sevicilik olayının günümüzden 80 yıl önceki görünümünü onun renkli anlatımından izlemek sanırız daha ilginçtir.</a:t>
            </a:r>
            <a:endParaRPr lang="en-US" altLang="en-US" sz="1700" dirty="0">
              <a:solidFill>
                <a:schemeClr val="tx1">
                  <a:lumMod val="95000"/>
                  <a:lumOff val="5000"/>
                </a:schemeClr>
              </a:solidFill>
              <a:latin typeface="Arial" panose="020B0604020202020204" pitchFamily="34" charset="0"/>
            </a:endParaRPr>
          </a:p>
        </p:txBody>
      </p:sp>
      <p:sp>
        <p:nvSpPr>
          <p:cNvPr id="11277" name="Line 16"/>
          <p:cNvSpPr>
            <a:spLocks noChangeShapeType="1"/>
          </p:cNvSpPr>
          <p:nvPr/>
        </p:nvSpPr>
        <p:spPr bwMode="auto">
          <a:xfrm>
            <a:off x="4724400" y="426720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8" name="Rectangle 20"/>
          <p:cNvSpPr>
            <a:spLocks noGrp="1" noChangeArrowheads="1"/>
          </p:cNvSpPr>
          <p:nvPr>
            <p:ph type="body" idx="1"/>
          </p:nvPr>
        </p:nvSpPr>
        <p:spPr>
          <a:xfrm>
            <a:off x="4648200" y="4343400"/>
            <a:ext cx="4191000" cy="1447800"/>
          </a:xfrm>
          <a:noFill/>
        </p:spPr>
        <p:txBody>
          <a:bodyPr/>
          <a:lstStyle/>
          <a:p>
            <a:pPr>
              <a:spcBef>
                <a:spcPct val="0"/>
              </a:spcBef>
              <a:buFontTx/>
              <a:buNone/>
            </a:pPr>
            <a:r>
              <a:rPr lang="en-US" altLang="en-US" b="1" dirty="0" smtClean="0">
                <a:solidFill>
                  <a:srgbClr val="4C4C4C"/>
                </a:solidFill>
              </a:rPr>
              <a:t>A</a:t>
            </a:r>
            <a:r>
              <a:rPr lang="tr-TR" altLang="en-US" b="1" dirty="0" smtClean="0">
                <a:solidFill>
                  <a:srgbClr val="4C4C4C"/>
                </a:solidFill>
              </a:rPr>
              <a:t>NA FİKRİ</a:t>
            </a:r>
            <a:endParaRPr lang="en-US" altLang="en-US" b="1" dirty="0" smtClean="0">
              <a:solidFill>
                <a:srgbClr val="4C4C4C"/>
              </a:solidFill>
            </a:endParaRPr>
          </a:p>
        </p:txBody>
      </p:sp>
      <p:sp>
        <p:nvSpPr>
          <p:cNvPr id="11279" name="Rectangle 21"/>
          <p:cNvSpPr>
            <a:spLocks noChangeArrowheads="1"/>
          </p:cNvSpPr>
          <p:nvPr/>
        </p:nvSpPr>
        <p:spPr bwMode="auto">
          <a:xfrm>
            <a:off x="4724400" y="4953000"/>
            <a:ext cx="3962400" cy="138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sz="2800" dirty="0" smtClean="0">
                <a:solidFill>
                  <a:srgbClr val="4C4C4C"/>
                </a:solidFill>
                <a:latin typeface="Arial" panose="020B0604020202020204" pitchFamily="34" charset="0"/>
              </a:rPr>
              <a:t>Bir kadını aldatmak çok kötü sonuçlar doğurabilir.</a:t>
            </a:r>
            <a:endParaRPr lang="en-US" altLang="en-US" sz="2800" dirty="0">
              <a:solidFill>
                <a:srgbClr val="4C4C4C"/>
              </a:solidFill>
              <a:latin typeface="Arial" panose="020B0604020202020204" pitchFamily="34" charset="0"/>
            </a:endParaRPr>
          </a:p>
        </p:txBody>
      </p:sp>
      <p:sp>
        <p:nvSpPr>
          <p:cNvPr id="11280" name="Text Box 22"/>
          <p:cNvSpPr txBox="1">
            <a:spLocks noChangeArrowheads="1"/>
          </p:cNvSpPr>
          <p:nvPr/>
        </p:nvSpPr>
        <p:spPr bwMode="auto">
          <a:xfrm>
            <a:off x="304800" y="609600"/>
            <a:ext cx="3276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sz="1600" dirty="0" smtClean="0">
                <a:solidFill>
                  <a:srgbClr val="4C4C4C"/>
                </a:solidFill>
                <a:latin typeface="Arial" panose="020B0604020202020204" pitchFamily="34" charset="0"/>
              </a:rPr>
              <a:t>Y</a:t>
            </a:r>
            <a:r>
              <a:rPr lang="tr-TR" altLang="en-US" sz="1600" dirty="0" smtClean="0">
                <a:solidFill>
                  <a:srgbClr val="4C4C4C"/>
                </a:solidFill>
                <a:latin typeface="Arial" panose="020B0604020202020204" pitchFamily="34" charset="0"/>
              </a:rPr>
              <a:t>ayım Tarihi - 1922</a:t>
            </a:r>
            <a:endParaRPr lang="en-US" altLang="en-US" sz="1600" dirty="0"/>
          </a:p>
        </p:txBody>
      </p:sp>
      <p:pic>
        <p:nvPicPr>
          <p:cNvPr id="5122" name="Picture 2" descr="C:\Users\samil\Desktop\hamamci-ulfet-butun-eserleri-2201401261225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612" y="1784349"/>
            <a:ext cx="2517254" cy="3675191"/>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C:\Users\samil\Desktop\sansür_231641.jp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726669" y="4896355"/>
            <a:ext cx="3867275" cy="18450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889460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spaperpage"/>
          <p:cNvPicPr>
            <a:picLocks noChangeAspect="1" noChangeArrowheads="1"/>
          </p:cNvPicPr>
          <p:nvPr/>
        </p:nvPicPr>
        <p:blipFill>
          <a:blip r:embed="rId3">
            <a:extLst>
              <a:ext uri="{28A0092B-C50C-407E-A947-70E740481C1C}">
                <a14:useLocalDpi xmlns:a14="http://schemas.microsoft.com/office/drawing/2010/main" val="0"/>
              </a:ext>
            </a:extLst>
          </a:blip>
          <a:srcRect b="-2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Line 5"/>
          <p:cNvSpPr>
            <a:spLocks noChangeShapeType="1"/>
          </p:cNvSpPr>
          <p:nvPr/>
        </p:nvSpPr>
        <p:spPr bwMode="auto">
          <a:xfrm>
            <a:off x="304800" y="4572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8" name="Line 6"/>
          <p:cNvSpPr>
            <a:spLocks noChangeShapeType="1"/>
          </p:cNvSpPr>
          <p:nvPr/>
        </p:nvSpPr>
        <p:spPr bwMode="auto">
          <a:xfrm>
            <a:off x="304800" y="4953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9" name="Line 7"/>
          <p:cNvSpPr>
            <a:spLocks noChangeShapeType="1"/>
          </p:cNvSpPr>
          <p:nvPr/>
        </p:nvSpPr>
        <p:spPr bwMode="auto">
          <a:xfrm>
            <a:off x="304800" y="10668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0" name="Text Box 8"/>
          <p:cNvSpPr txBox="1">
            <a:spLocks noChangeArrowheads="1"/>
          </p:cNvSpPr>
          <p:nvPr/>
        </p:nvSpPr>
        <p:spPr bwMode="auto">
          <a:xfrm>
            <a:off x="3392906" y="533400"/>
            <a:ext cx="5448928"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dirty="0" smtClean="0">
                <a:solidFill>
                  <a:srgbClr val="4C4C4C"/>
                </a:solidFill>
                <a:latin typeface="Arial Black" panose="020B0A04020102020204" pitchFamily="34" charset="0"/>
              </a:rPr>
              <a:t>Ahmet Rasim Eser İncelemeleri</a:t>
            </a:r>
            <a:endParaRPr lang="en-US" altLang="en-US" dirty="0"/>
          </a:p>
        </p:txBody>
      </p:sp>
      <p:sp>
        <p:nvSpPr>
          <p:cNvPr id="11271" name="Line 9"/>
          <p:cNvSpPr>
            <a:spLocks noChangeShapeType="1"/>
          </p:cNvSpPr>
          <p:nvPr/>
        </p:nvSpPr>
        <p:spPr bwMode="auto">
          <a:xfrm>
            <a:off x="4572000" y="12192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2" name="Text Box 11"/>
          <p:cNvSpPr>
            <a:spLocks noGrp="1" noChangeArrowheads="1"/>
          </p:cNvSpPr>
          <p:nvPr>
            <p:ph type="title"/>
          </p:nvPr>
        </p:nvSpPr>
        <p:spPr>
          <a:xfrm>
            <a:off x="304800" y="838200"/>
            <a:ext cx="4267200" cy="1219200"/>
          </a:xfrm>
          <a:noFill/>
        </p:spPr>
        <p:txBody>
          <a:bodyPr/>
          <a:lstStyle/>
          <a:p>
            <a:pPr algn="l">
              <a:spcBef>
                <a:spcPct val="50000"/>
              </a:spcBef>
            </a:pPr>
            <a:r>
              <a:rPr lang="tr-TR" altLang="en-US" sz="3600" b="1" dirty="0" smtClean="0">
                <a:solidFill>
                  <a:srgbClr val="4C4C4C"/>
                </a:solidFill>
              </a:rPr>
              <a:t>Eşkâl-i Zaman</a:t>
            </a:r>
            <a:endParaRPr lang="en-US" altLang="en-US" sz="3600" dirty="0" smtClean="0">
              <a:solidFill>
                <a:srgbClr val="4C4C4C"/>
              </a:solidFill>
              <a:latin typeface="Times" panose="02020603050405020304" pitchFamily="18" charset="0"/>
            </a:endParaRPr>
          </a:p>
        </p:txBody>
      </p:sp>
      <p:sp>
        <p:nvSpPr>
          <p:cNvPr id="11273" name="Rectangle 12"/>
          <p:cNvSpPr>
            <a:spLocks noChangeArrowheads="1"/>
          </p:cNvSpPr>
          <p:nvPr/>
        </p:nvSpPr>
        <p:spPr bwMode="auto">
          <a:xfrm>
            <a:off x="425450" y="1765300"/>
            <a:ext cx="3841750" cy="36861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11275" name="Text Box 14"/>
          <p:cNvSpPr txBox="1">
            <a:spLocks noChangeArrowheads="1"/>
          </p:cNvSpPr>
          <p:nvPr/>
        </p:nvSpPr>
        <p:spPr bwMode="auto">
          <a:xfrm>
            <a:off x="4648200" y="1143000"/>
            <a:ext cx="4114800" cy="257762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b="1" dirty="0" smtClean="0">
                <a:solidFill>
                  <a:schemeClr val="tx1">
                    <a:lumMod val="95000"/>
                    <a:lumOff val="5000"/>
                  </a:schemeClr>
                </a:solidFill>
                <a:latin typeface="Arial" panose="020B0604020202020204" pitchFamily="34" charset="0"/>
              </a:rPr>
              <a:t>İÇERİĞİ</a:t>
            </a:r>
            <a:r>
              <a:rPr lang="en-US" altLang="en-US" sz="1200" dirty="0" smtClean="0">
                <a:solidFill>
                  <a:schemeClr val="tx1">
                    <a:lumMod val="95000"/>
                    <a:lumOff val="5000"/>
                  </a:schemeClr>
                </a:solidFill>
                <a:latin typeface="Arial" panose="020B0604020202020204" pitchFamily="34" charset="0"/>
              </a:rPr>
              <a:t> </a:t>
            </a:r>
            <a:endParaRPr lang="en-US" altLang="en-US" sz="1200" dirty="0">
              <a:solidFill>
                <a:schemeClr val="tx1">
                  <a:lumMod val="95000"/>
                  <a:lumOff val="5000"/>
                </a:schemeClr>
              </a:solidFill>
              <a:latin typeface="Arial" panose="020B0604020202020204" pitchFamily="34" charset="0"/>
            </a:endParaRPr>
          </a:p>
          <a:p>
            <a:pPr>
              <a:spcBef>
                <a:spcPct val="50000"/>
              </a:spcBef>
            </a:pPr>
            <a:r>
              <a:rPr lang="tr-TR" altLang="en-US" sz="2500" dirty="0" smtClean="0">
                <a:solidFill>
                  <a:schemeClr val="tx1">
                    <a:lumMod val="95000"/>
                    <a:lumOff val="5000"/>
                  </a:schemeClr>
                </a:solidFill>
                <a:latin typeface="Arial" panose="020B0604020202020204" pitchFamily="34" charset="0"/>
              </a:rPr>
              <a:t>Eşkal-i Zaman 1. Dünya Harbi’nin zor  dönemlerinde Tasvir-i Efkar’da çıkan bazı yazıların bir araya getirilmesiyle oluştur.</a:t>
            </a:r>
            <a:endParaRPr lang="en-US" altLang="en-US" sz="2500" dirty="0">
              <a:solidFill>
                <a:schemeClr val="tx1">
                  <a:lumMod val="95000"/>
                  <a:lumOff val="5000"/>
                </a:schemeClr>
              </a:solidFill>
              <a:latin typeface="Arial" panose="020B0604020202020204" pitchFamily="34" charset="0"/>
            </a:endParaRPr>
          </a:p>
        </p:txBody>
      </p:sp>
      <p:sp>
        <p:nvSpPr>
          <p:cNvPr id="11277" name="Line 16"/>
          <p:cNvSpPr>
            <a:spLocks noChangeShapeType="1"/>
          </p:cNvSpPr>
          <p:nvPr/>
        </p:nvSpPr>
        <p:spPr bwMode="auto">
          <a:xfrm>
            <a:off x="4724400" y="426720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80" name="Text Box 22"/>
          <p:cNvSpPr txBox="1">
            <a:spLocks noChangeArrowheads="1"/>
          </p:cNvSpPr>
          <p:nvPr/>
        </p:nvSpPr>
        <p:spPr bwMode="auto">
          <a:xfrm>
            <a:off x="304800" y="609600"/>
            <a:ext cx="3276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sz="1600" dirty="0" smtClean="0">
                <a:solidFill>
                  <a:srgbClr val="4C4C4C"/>
                </a:solidFill>
                <a:latin typeface="Arial" panose="020B0604020202020204" pitchFamily="34" charset="0"/>
              </a:rPr>
              <a:t>Y</a:t>
            </a:r>
            <a:r>
              <a:rPr lang="tr-TR" altLang="en-US" sz="1600" dirty="0" smtClean="0">
                <a:solidFill>
                  <a:srgbClr val="4C4C4C"/>
                </a:solidFill>
                <a:latin typeface="Arial" panose="020B0604020202020204" pitchFamily="34" charset="0"/>
              </a:rPr>
              <a:t>ayım Tarihi - 1918</a:t>
            </a:r>
            <a:endParaRPr lang="en-US" altLang="en-US" sz="1600" dirty="0"/>
          </a:p>
        </p:txBody>
      </p:sp>
      <p:pic>
        <p:nvPicPr>
          <p:cNvPr id="5122" name="Picture 2" descr="C:\Users\samil\Desktop\hamamci-ulfet-butun-eserleri-2201401261225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612" y="1784349"/>
            <a:ext cx="2517254" cy="3675191"/>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descr="C:\Users\samil\Desktop\eskali-zaman-1.jpe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0273" y="1784349"/>
            <a:ext cx="2538780"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625248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spaperpage"/>
          <p:cNvPicPr>
            <a:picLocks noChangeAspect="1" noChangeArrowheads="1"/>
          </p:cNvPicPr>
          <p:nvPr/>
        </p:nvPicPr>
        <p:blipFill>
          <a:blip r:embed="rId3">
            <a:extLst>
              <a:ext uri="{28A0092B-C50C-407E-A947-70E740481C1C}">
                <a14:useLocalDpi xmlns:a14="http://schemas.microsoft.com/office/drawing/2010/main" val="0"/>
              </a:ext>
            </a:extLst>
          </a:blip>
          <a:srcRect b="-2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Line 5"/>
          <p:cNvSpPr>
            <a:spLocks noChangeShapeType="1"/>
          </p:cNvSpPr>
          <p:nvPr/>
        </p:nvSpPr>
        <p:spPr bwMode="auto">
          <a:xfrm>
            <a:off x="304800" y="4572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8" name="Line 6"/>
          <p:cNvSpPr>
            <a:spLocks noChangeShapeType="1"/>
          </p:cNvSpPr>
          <p:nvPr/>
        </p:nvSpPr>
        <p:spPr bwMode="auto">
          <a:xfrm>
            <a:off x="304800" y="4953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9" name="Line 7"/>
          <p:cNvSpPr>
            <a:spLocks noChangeShapeType="1"/>
          </p:cNvSpPr>
          <p:nvPr/>
        </p:nvSpPr>
        <p:spPr bwMode="auto">
          <a:xfrm>
            <a:off x="304800" y="10668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0" name="Text Box 8"/>
          <p:cNvSpPr txBox="1">
            <a:spLocks noChangeArrowheads="1"/>
          </p:cNvSpPr>
          <p:nvPr/>
        </p:nvSpPr>
        <p:spPr bwMode="auto">
          <a:xfrm>
            <a:off x="3392906" y="533400"/>
            <a:ext cx="5448928"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dirty="0" smtClean="0">
                <a:solidFill>
                  <a:srgbClr val="4C4C4C"/>
                </a:solidFill>
                <a:latin typeface="Arial Black" panose="020B0A04020102020204" pitchFamily="34" charset="0"/>
              </a:rPr>
              <a:t>Ahmet Rasim Eser İncelemeleri</a:t>
            </a:r>
            <a:endParaRPr lang="en-US" altLang="en-US" dirty="0"/>
          </a:p>
        </p:txBody>
      </p:sp>
      <p:sp>
        <p:nvSpPr>
          <p:cNvPr id="11271" name="Line 9"/>
          <p:cNvSpPr>
            <a:spLocks noChangeShapeType="1"/>
          </p:cNvSpPr>
          <p:nvPr/>
        </p:nvSpPr>
        <p:spPr bwMode="auto">
          <a:xfrm>
            <a:off x="4572000" y="12192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2" name="Text Box 11"/>
          <p:cNvSpPr>
            <a:spLocks noGrp="1" noChangeArrowheads="1"/>
          </p:cNvSpPr>
          <p:nvPr>
            <p:ph type="title"/>
          </p:nvPr>
        </p:nvSpPr>
        <p:spPr>
          <a:xfrm>
            <a:off x="304800" y="838200"/>
            <a:ext cx="4267200" cy="1219200"/>
          </a:xfrm>
          <a:noFill/>
        </p:spPr>
        <p:txBody>
          <a:bodyPr/>
          <a:lstStyle/>
          <a:p>
            <a:pPr algn="l">
              <a:spcBef>
                <a:spcPct val="50000"/>
              </a:spcBef>
            </a:pPr>
            <a:r>
              <a:rPr lang="tr-TR" altLang="en-US" sz="3500" b="1" dirty="0" smtClean="0">
                <a:solidFill>
                  <a:srgbClr val="4C4C4C"/>
                </a:solidFill>
              </a:rPr>
              <a:t>Gülüp Ağladıklarım</a:t>
            </a:r>
            <a:endParaRPr lang="en-US" altLang="en-US" sz="3500" dirty="0" smtClean="0">
              <a:solidFill>
                <a:srgbClr val="4C4C4C"/>
              </a:solidFill>
              <a:latin typeface="Times" panose="02020603050405020304" pitchFamily="18" charset="0"/>
            </a:endParaRPr>
          </a:p>
        </p:txBody>
      </p:sp>
      <p:sp>
        <p:nvSpPr>
          <p:cNvPr id="11273" name="Rectangle 12"/>
          <p:cNvSpPr>
            <a:spLocks noChangeArrowheads="1"/>
          </p:cNvSpPr>
          <p:nvPr/>
        </p:nvSpPr>
        <p:spPr bwMode="auto">
          <a:xfrm>
            <a:off x="425450" y="1765300"/>
            <a:ext cx="3841750" cy="36861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11275" name="Text Box 14"/>
          <p:cNvSpPr txBox="1">
            <a:spLocks noChangeArrowheads="1"/>
          </p:cNvSpPr>
          <p:nvPr/>
        </p:nvSpPr>
        <p:spPr bwMode="auto">
          <a:xfrm>
            <a:off x="4648200" y="1143000"/>
            <a:ext cx="4114800" cy="3093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b="1" dirty="0" smtClean="0">
                <a:solidFill>
                  <a:schemeClr val="tx1">
                    <a:lumMod val="95000"/>
                    <a:lumOff val="5000"/>
                  </a:schemeClr>
                </a:solidFill>
                <a:latin typeface="Arial" panose="020B0604020202020204" pitchFamily="34" charset="0"/>
              </a:rPr>
              <a:t>İÇERİĞİ</a:t>
            </a:r>
            <a:r>
              <a:rPr lang="en-US" altLang="en-US" sz="1200" dirty="0" smtClean="0">
                <a:solidFill>
                  <a:schemeClr val="tx1">
                    <a:lumMod val="95000"/>
                    <a:lumOff val="5000"/>
                  </a:schemeClr>
                </a:solidFill>
                <a:latin typeface="Arial" panose="020B0604020202020204" pitchFamily="34" charset="0"/>
              </a:rPr>
              <a:t> </a:t>
            </a:r>
            <a:endParaRPr lang="en-US" altLang="en-US" sz="1200" dirty="0">
              <a:solidFill>
                <a:schemeClr val="tx1">
                  <a:lumMod val="95000"/>
                  <a:lumOff val="5000"/>
                </a:schemeClr>
              </a:solidFill>
              <a:latin typeface="Arial" panose="020B0604020202020204" pitchFamily="34" charset="0"/>
            </a:endParaRPr>
          </a:p>
          <a:p>
            <a:pPr>
              <a:spcBef>
                <a:spcPct val="50000"/>
              </a:spcBef>
            </a:pPr>
            <a:r>
              <a:rPr lang="tr-TR" altLang="en-US" sz="1800" dirty="0" smtClean="0">
                <a:solidFill>
                  <a:schemeClr val="tx1">
                    <a:lumMod val="95000"/>
                    <a:lumOff val="5000"/>
                  </a:schemeClr>
                </a:solidFill>
                <a:latin typeface="Arial" panose="020B0604020202020204" pitchFamily="34" charset="0"/>
              </a:rPr>
              <a:t>Gülüp ağladıklarım 1. Dünya Savaşı sonrası yılların canlı görünümünü yansıtan bir yapıttır. Ahmet Rasim yapıtlarının çoğunda olduğu gibi gülüp ağladıklarımda da, içinde yaşadığı çevreyi koşulları olayları yaşatmaktadır. Bu bakımdan hem bir yakın tarihin tanığı hem de birçokları bugün kaybolmuş geleneklerdir.</a:t>
            </a:r>
            <a:endParaRPr lang="en-US" altLang="en-US" sz="1800" dirty="0">
              <a:solidFill>
                <a:schemeClr val="tx1">
                  <a:lumMod val="95000"/>
                  <a:lumOff val="5000"/>
                </a:schemeClr>
              </a:solidFill>
              <a:latin typeface="Arial" panose="020B0604020202020204" pitchFamily="34" charset="0"/>
            </a:endParaRPr>
          </a:p>
        </p:txBody>
      </p:sp>
      <p:sp>
        <p:nvSpPr>
          <p:cNvPr id="11277" name="Line 16"/>
          <p:cNvSpPr>
            <a:spLocks noChangeShapeType="1"/>
          </p:cNvSpPr>
          <p:nvPr/>
        </p:nvSpPr>
        <p:spPr bwMode="auto">
          <a:xfrm>
            <a:off x="4724400" y="426720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80" name="Text Box 22"/>
          <p:cNvSpPr txBox="1">
            <a:spLocks noChangeArrowheads="1"/>
          </p:cNvSpPr>
          <p:nvPr/>
        </p:nvSpPr>
        <p:spPr bwMode="auto">
          <a:xfrm>
            <a:off x="304800" y="609600"/>
            <a:ext cx="3276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sz="1600" dirty="0" smtClean="0">
                <a:solidFill>
                  <a:srgbClr val="4C4C4C"/>
                </a:solidFill>
                <a:latin typeface="Arial" panose="020B0604020202020204" pitchFamily="34" charset="0"/>
              </a:rPr>
              <a:t>Y</a:t>
            </a:r>
            <a:r>
              <a:rPr lang="tr-TR" altLang="en-US" sz="1600" dirty="0" smtClean="0">
                <a:solidFill>
                  <a:srgbClr val="4C4C4C"/>
                </a:solidFill>
                <a:latin typeface="Arial" panose="020B0604020202020204" pitchFamily="34" charset="0"/>
              </a:rPr>
              <a:t>ayım Tarihi - 1926</a:t>
            </a:r>
            <a:endParaRPr lang="en-US" altLang="en-US" sz="1600" dirty="0"/>
          </a:p>
        </p:txBody>
      </p:sp>
      <p:pic>
        <p:nvPicPr>
          <p:cNvPr id="5122" name="Picture 2" descr="C:\Users\samil\Desktop\hamamci-ulfet-butun-eserleri-2201401261225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612" y="1784349"/>
            <a:ext cx="2517254" cy="367519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descr="C:\Users\samil\Desktop\Screenshot_1.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83553" y="1784349"/>
            <a:ext cx="2513313"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7930112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spaperpage"/>
          <p:cNvPicPr>
            <a:picLocks noChangeAspect="1" noChangeArrowheads="1"/>
          </p:cNvPicPr>
          <p:nvPr/>
        </p:nvPicPr>
        <p:blipFill>
          <a:blip r:embed="rId3">
            <a:extLst>
              <a:ext uri="{28A0092B-C50C-407E-A947-70E740481C1C}">
                <a14:useLocalDpi xmlns:a14="http://schemas.microsoft.com/office/drawing/2010/main" val="0"/>
              </a:ext>
            </a:extLst>
          </a:blip>
          <a:srcRect b="-2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Line 5"/>
          <p:cNvSpPr>
            <a:spLocks noChangeShapeType="1"/>
          </p:cNvSpPr>
          <p:nvPr/>
        </p:nvSpPr>
        <p:spPr bwMode="auto">
          <a:xfrm>
            <a:off x="304800" y="4572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8" name="Line 6"/>
          <p:cNvSpPr>
            <a:spLocks noChangeShapeType="1"/>
          </p:cNvSpPr>
          <p:nvPr/>
        </p:nvSpPr>
        <p:spPr bwMode="auto">
          <a:xfrm>
            <a:off x="304800" y="4953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9" name="Line 7"/>
          <p:cNvSpPr>
            <a:spLocks noChangeShapeType="1"/>
          </p:cNvSpPr>
          <p:nvPr/>
        </p:nvSpPr>
        <p:spPr bwMode="auto">
          <a:xfrm>
            <a:off x="304800" y="10668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0" name="Text Box 8"/>
          <p:cNvSpPr txBox="1">
            <a:spLocks noChangeArrowheads="1"/>
          </p:cNvSpPr>
          <p:nvPr/>
        </p:nvSpPr>
        <p:spPr bwMode="auto">
          <a:xfrm>
            <a:off x="3392906" y="533400"/>
            <a:ext cx="5448928"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dirty="0" smtClean="0">
                <a:solidFill>
                  <a:srgbClr val="4C4C4C"/>
                </a:solidFill>
                <a:latin typeface="Arial Black" panose="020B0A04020102020204" pitchFamily="34" charset="0"/>
              </a:rPr>
              <a:t>Ahmet Rasim Eser İncelemeleri</a:t>
            </a:r>
            <a:endParaRPr lang="en-US" altLang="en-US" dirty="0"/>
          </a:p>
        </p:txBody>
      </p:sp>
      <p:sp>
        <p:nvSpPr>
          <p:cNvPr id="11271" name="Line 9"/>
          <p:cNvSpPr>
            <a:spLocks noChangeShapeType="1"/>
          </p:cNvSpPr>
          <p:nvPr/>
        </p:nvSpPr>
        <p:spPr bwMode="auto">
          <a:xfrm>
            <a:off x="4572000" y="12192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2" name="Text Box 11"/>
          <p:cNvSpPr>
            <a:spLocks noGrp="1" noChangeArrowheads="1"/>
          </p:cNvSpPr>
          <p:nvPr>
            <p:ph type="title"/>
          </p:nvPr>
        </p:nvSpPr>
        <p:spPr>
          <a:xfrm>
            <a:off x="304800" y="838200"/>
            <a:ext cx="4267200" cy="1219200"/>
          </a:xfrm>
          <a:noFill/>
        </p:spPr>
        <p:txBody>
          <a:bodyPr/>
          <a:lstStyle/>
          <a:p>
            <a:pPr algn="l">
              <a:spcBef>
                <a:spcPct val="50000"/>
              </a:spcBef>
            </a:pPr>
            <a:r>
              <a:rPr lang="tr-TR" altLang="en-US" sz="3600" b="1" dirty="0" smtClean="0">
                <a:solidFill>
                  <a:srgbClr val="4C4C4C"/>
                </a:solidFill>
              </a:rPr>
              <a:t>Şehir Mektupları</a:t>
            </a:r>
            <a:endParaRPr lang="en-US" altLang="en-US" sz="3600" dirty="0" smtClean="0">
              <a:solidFill>
                <a:srgbClr val="4C4C4C"/>
              </a:solidFill>
              <a:latin typeface="Times" panose="02020603050405020304" pitchFamily="18" charset="0"/>
            </a:endParaRPr>
          </a:p>
        </p:txBody>
      </p:sp>
      <p:sp>
        <p:nvSpPr>
          <p:cNvPr id="11273" name="Rectangle 12"/>
          <p:cNvSpPr>
            <a:spLocks noChangeArrowheads="1"/>
          </p:cNvSpPr>
          <p:nvPr/>
        </p:nvSpPr>
        <p:spPr bwMode="auto">
          <a:xfrm>
            <a:off x="425450" y="1765300"/>
            <a:ext cx="3841750" cy="36861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11275" name="Text Box 14"/>
          <p:cNvSpPr txBox="1">
            <a:spLocks noChangeArrowheads="1"/>
          </p:cNvSpPr>
          <p:nvPr/>
        </p:nvSpPr>
        <p:spPr bwMode="auto">
          <a:xfrm>
            <a:off x="4648200" y="1143000"/>
            <a:ext cx="4114800" cy="2946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b="1" dirty="0" smtClean="0">
                <a:solidFill>
                  <a:schemeClr val="tx1">
                    <a:lumMod val="95000"/>
                    <a:lumOff val="5000"/>
                  </a:schemeClr>
                </a:solidFill>
                <a:latin typeface="Arial" panose="020B0604020202020204" pitchFamily="34" charset="0"/>
              </a:rPr>
              <a:t>İÇERİĞİ</a:t>
            </a:r>
            <a:r>
              <a:rPr lang="en-US" altLang="en-US" sz="1200" dirty="0" smtClean="0">
                <a:solidFill>
                  <a:schemeClr val="tx1">
                    <a:lumMod val="95000"/>
                    <a:lumOff val="5000"/>
                  </a:schemeClr>
                </a:solidFill>
                <a:latin typeface="Arial" panose="020B0604020202020204" pitchFamily="34" charset="0"/>
              </a:rPr>
              <a:t> </a:t>
            </a:r>
            <a:endParaRPr lang="en-US" altLang="en-US" sz="1200" dirty="0">
              <a:solidFill>
                <a:schemeClr val="tx1">
                  <a:lumMod val="95000"/>
                  <a:lumOff val="5000"/>
                </a:schemeClr>
              </a:solidFill>
              <a:latin typeface="Arial" panose="020B0604020202020204" pitchFamily="34" charset="0"/>
            </a:endParaRPr>
          </a:p>
          <a:p>
            <a:pPr>
              <a:spcBef>
                <a:spcPct val="50000"/>
              </a:spcBef>
            </a:pPr>
            <a:r>
              <a:rPr lang="tr-TR" altLang="en-US" sz="1900" dirty="0" smtClean="0">
                <a:solidFill>
                  <a:schemeClr val="tx1">
                    <a:lumMod val="95000"/>
                    <a:lumOff val="5000"/>
                  </a:schemeClr>
                </a:solidFill>
                <a:latin typeface="Arial" panose="020B0604020202020204" pitchFamily="34" charset="0"/>
              </a:rPr>
              <a:t>Ahmet Rasim 1927-1932 yıllarında İstanbul Milletvekili olarak Ankara’da yaşadı. Bunun dışında ömrü İstanbul’da geçti. İstanbul’u çok seven ve İstanbul’u çok yazan yazarlardandır. Toplam 140’ı bulan eserleri içinde Şehir Mektupları onun ününü yaygınlaştıran başyapıt oldu.</a:t>
            </a:r>
            <a:endParaRPr lang="en-US" altLang="en-US" sz="1900" dirty="0">
              <a:solidFill>
                <a:schemeClr val="tx1">
                  <a:lumMod val="95000"/>
                  <a:lumOff val="5000"/>
                </a:schemeClr>
              </a:solidFill>
              <a:latin typeface="Arial" panose="020B0604020202020204" pitchFamily="34" charset="0"/>
            </a:endParaRPr>
          </a:p>
        </p:txBody>
      </p:sp>
      <p:sp>
        <p:nvSpPr>
          <p:cNvPr id="11277" name="Line 16"/>
          <p:cNvSpPr>
            <a:spLocks noChangeShapeType="1"/>
          </p:cNvSpPr>
          <p:nvPr/>
        </p:nvSpPr>
        <p:spPr bwMode="auto">
          <a:xfrm>
            <a:off x="4724400" y="426720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80" name="Text Box 22"/>
          <p:cNvSpPr txBox="1">
            <a:spLocks noChangeArrowheads="1"/>
          </p:cNvSpPr>
          <p:nvPr/>
        </p:nvSpPr>
        <p:spPr bwMode="auto">
          <a:xfrm>
            <a:off x="304800" y="609600"/>
            <a:ext cx="3276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sz="1600" dirty="0" smtClean="0">
                <a:solidFill>
                  <a:srgbClr val="4C4C4C"/>
                </a:solidFill>
                <a:latin typeface="Arial" panose="020B0604020202020204" pitchFamily="34" charset="0"/>
              </a:rPr>
              <a:t>Y</a:t>
            </a:r>
            <a:r>
              <a:rPr lang="tr-TR" altLang="en-US" sz="1600" dirty="0" smtClean="0">
                <a:solidFill>
                  <a:srgbClr val="4C4C4C"/>
                </a:solidFill>
                <a:latin typeface="Arial" panose="020B0604020202020204" pitchFamily="34" charset="0"/>
              </a:rPr>
              <a:t>ayım Tarihi – 1910-1911</a:t>
            </a:r>
            <a:endParaRPr lang="en-US" altLang="en-US" sz="1600" dirty="0"/>
          </a:p>
        </p:txBody>
      </p:sp>
      <p:pic>
        <p:nvPicPr>
          <p:cNvPr id="5122" name="Picture 2" descr="C:\Users\samil\Desktop\hamamci-ulfet-butun-eserleri-2201401261225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612" y="1784349"/>
            <a:ext cx="2517254" cy="3675191"/>
          </a:xfrm>
          <a:prstGeom prst="rect">
            <a:avLst/>
          </a:prstGeom>
          <a:noFill/>
          <a:extLst>
            <a:ext uri="{909E8E84-426E-40DD-AFC4-6F175D3DCCD1}">
              <a14:hiddenFill xmlns:a14="http://schemas.microsoft.com/office/drawing/2010/main">
                <a:solidFill>
                  <a:srgbClr val="FFFFFF"/>
                </a:solidFill>
              </a14:hiddenFill>
            </a:ext>
          </a:extLst>
        </p:spPr>
      </p:pic>
      <p:pic>
        <p:nvPicPr>
          <p:cNvPr id="8194" name="Picture 2" descr="C:\Users\samil\Desktop\Screenshot_2.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612" y="1784349"/>
            <a:ext cx="2517254" cy="36671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945631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spaperpage"/>
          <p:cNvPicPr>
            <a:picLocks noChangeAspect="1" noChangeArrowheads="1"/>
          </p:cNvPicPr>
          <p:nvPr/>
        </p:nvPicPr>
        <p:blipFill>
          <a:blip r:embed="rId3">
            <a:extLst>
              <a:ext uri="{28A0092B-C50C-407E-A947-70E740481C1C}">
                <a14:useLocalDpi xmlns:a14="http://schemas.microsoft.com/office/drawing/2010/main" val="0"/>
              </a:ext>
            </a:extLst>
          </a:blip>
          <a:srcRect b="-2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Line 5"/>
          <p:cNvSpPr>
            <a:spLocks noChangeShapeType="1"/>
          </p:cNvSpPr>
          <p:nvPr/>
        </p:nvSpPr>
        <p:spPr bwMode="auto">
          <a:xfrm>
            <a:off x="304800" y="4572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8" name="Line 6"/>
          <p:cNvSpPr>
            <a:spLocks noChangeShapeType="1"/>
          </p:cNvSpPr>
          <p:nvPr/>
        </p:nvSpPr>
        <p:spPr bwMode="auto">
          <a:xfrm>
            <a:off x="304800" y="4953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9" name="Line 7"/>
          <p:cNvSpPr>
            <a:spLocks noChangeShapeType="1"/>
          </p:cNvSpPr>
          <p:nvPr/>
        </p:nvSpPr>
        <p:spPr bwMode="auto">
          <a:xfrm>
            <a:off x="304800" y="10668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0" name="Text Box 8"/>
          <p:cNvSpPr txBox="1">
            <a:spLocks noChangeArrowheads="1"/>
          </p:cNvSpPr>
          <p:nvPr/>
        </p:nvSpPr>
        <p:spPr bwMode="auto">
          <a:xfrm>
            <a:off x="3392906" y="533400"/>
            <a:ext cx="5448928"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dirty="0" smtClean="0">
                <a:solidFill>
                  <a:srgbClr val="4C4C4C"/>
                </a:solidFill>
                <a:latin typeface="Arial Black" panose="020B0A04020102020204" pitchFamily="34" charset="0"/>
              </a:rPr>
              <a:t>Ahmet Rasim Eser İncelemeleri</a:t>
            </a:r>
            <a:endParaRPr lang="en-US" altLang="en-US" dirty="0"/>
          </a:p>
        </p:txBody>
      </p:sp>
      <p:sp>
        <p:nvSpPr>
          <p:cNvPr id="11271" name="Line 9"/>
          <p:cNvSpPr>
            <a:spLocks noChangeShapeType="1"/>
          </p:cNvSpPr>
          <p:nvPr/>
        </p:nvSpPr>
        <p:spPr bwMode="auto">
          <a:xfrm>
            <a:off x="4572000" y="12192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2" name="Text Box 11"/>
          <p:cNvSpPr>
            <a:spLocks noGrp="1" noChangeArrowheads="1"/>
          </p:cNvSpPr>
          <p:nvPr>
            <p:ph type="title"/>
          </p:nvPr>
        </p:nvSpPr>
        <p:spPr>
          <a:xfrm>
            <a:off x="304800" y="838200"/>
            <a:ext cx="4267200" cy="1219200"/>
          </a:xfrm>
          <a:noFill/>
        </p:spPr>
        <p:txBody>
          <a:bodyPr/>
          <a:lstStyle/>
          <a:p>
            <a:pPr algn="l">
              <a:spcBef>
                <a:spcPct val="50000"/>
              </a:spcBef>
            </a:pPr>
            <a:r>
              <a:rPr lang="tr-TR" altLang="en-US" sz="3600" b="1" dirty="0" smtClean="0">
                <a:solidFill>
                  <a:srgbClr val="4C4C4C"/>
                </a:solidFill>
              </a:rPr>
              <a:t>Falaka</a:t>
            </a:r>
            <a:endParaRPr lang="en-US" altLang="en-US" sz="3600" dirty="0" smtClean="0">
              <a:solidFill>
                <a:srgbClr val="4C4C4C"/>
              </a:solidFill>
              <a:latin typeface="Times" panose="02020603050405020304" pitchFamily="18" charset="0"/>
            </a:endParaRPr>
          </a:p>
        </p:txBody>
      </p:sp>
      <p:sp>
        <p:nvSpPr>
          <p:cNvPr id="11273" name="Rectangle 12"/>
          <p:cNvSpPr>
            <a:spLocks noChangeArrowheads="1"/>
          </p:cNvSpPr>
          <p:nvPr/>
        </p:nvSpPr>
        <p:spPr bwMode="auto">
          <a:xfrm>
            <a:off x="425450" y="1765300"/>
            <a:ext cx="3841750" cy="36861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11275" name="Text Box 14"/>
          <p:cNvSpPr txBox="1">
            <a:spLocks noChangeArrowheads="1"/>
          </p:cNvSpPr>
          <p:nvPr/>
        </p:nvSpPr>
        <p:spPr bwMode="auto">
          <a:xfrm>
            <a:off x="4648200" y="1143000"/>
            <a:ext cx="4114800" cy="180818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b="1" dirty="0" smtClean="0">
                <a:solidFill>
                  <a:schemeClr val="tx1">
                    <a:lumMod val="95000"/>
                    <a:lumOff val="5000"/>
                  </a:schemeClr>
                </a:solidFill>
                <a:latin typeface="Arial" panose="020B0604020202020204" pitchFamily="34" charset="0"/>
              </a:rPr>
              <a:t>İÇERİĞİ</a:t>
            </a:r>
            <a:r>
              <a:rPr lang="en-US" altLang="en-US" sz="1200" dirty="0" smtClean="0">
                <a:solidFill>
                  <a:schemeClr val="tx1">
                    <a:lumMod val="95000"/>
                    <a:lumOff val="5000"/>
                  </a:schemeClr>
                </a:solidFill>
                <a:latin typeface="Arial" panose="020B0604020202020204" pitchFamily="34" charset="0"/>
              </a:rPr>
              <a:t> </a:t>
            </a:r>
            <a:endParaRPr lang="en-US" altLang="en-US" sz="1200" dirty="0">
              <a:solidFill>
                <a:schemeClr val="tx1">
                  <a:lumMod val="95000"/>
                  <a:lumOff val="5000"/>
                </a:schemeClr>
              </a:solidFill>
              <a:latin typeface="Arial" panose="020B0604020202020204" pitchFamily="34" charset="0"/>
            </a:endParaRPr>
          </a:p>
          <a:p>
            <a:pPr>
              <a:spcBef>
                <a:spcPct val="50000"/>
              </a:spcBef>
            </a:pPr>
            <a:r>
              <a:rPr lang="tr-TR" altLang="en-US" sz="2500" dirty="0" smtClean="0">
                <a:solidFill>
                  <a:schemeClr val="tx1">
                    <a:lumMod val="95000"/>
                    <a:lumOff val="5000"/>
                  </a:schemeClr>
                </a:solidFill>
                <a:latin typeface="Arial" panose="020B0604020202020204" pitchFamily="34" charset="0"/>
              </a:rPr>
              <a:t>Ahmet Rasim’in çocukluk günlerini tüm ayrıntılarıyla anlattığı bir anı kitabıdır.</a:t>
            </a:r>
            <a:endParaRPr lang="en-US" altLang="en-US" sz="2500" dirty="0">
              <a:solidFill>
                <a:schemeClr val="tx1">
                  <a:lumMod val="95000"/>
                  <a:lumOff val="5000"/>
                </a:schemeClr>
              </a:solidFill>
              <a:latin typeface="Arial" panose="020B0604020202020204" pitchFamily="34" charset="0"/>
            </a:endParaRPr>
          </a:p>
        </p:txBody>
      </p:sp>
      <p:sp>
        <p:nvSpPr>
          <p:cNvPr id="11277" name="Line 16"/>
          <p:cNvSpPr>
            <a:spLocks noChangeShapeType="1"/>
          </p:cNvSpPr>
          <p:nvPr/>
        </p:nvSpPr>
        <p:spPr bwMode="auto">
          <a:xfrm>
            <a:off x="4724400" y="426720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80" name="Text Box 22"/>
          <p:cNvSpPr txBox="1">
            <a:spLocks noChangeArrowheads="1"/>
          </p:cNvSpPr>
          <p:nvPr/>
        </p:nvSpPr>
        <p:spPr bwMode="auto">
          <a:xfrm>
            <a:off x="304800" y="609600"/>
            <a:ext cx="3276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sz="1600" dirty="0" smtClean="0">
                <a:solidFill>
                  <a:srgbClr val="4C4C4C"/>
                </a:solidFill>
                <a:latin typeface="Arial" panose="020B0604020202020204" pitchFamily="34" charset="0"/>
              </a:rPr>
              <a:t>Y</a:t>
            </a:r>
            <a:r>
              <a:rPr lang="tr-TR" altLang="en-US" sz="1600" dirty="0" smtClean="0">
                <a:solidFill>
                  <a:srgbClr val="4C4C4C"/>
                </a:solidFill>
                <a:latin typeface="Arial" panose="020B0604020202020204" pitchFamily="34" charset="0"/>
              </a:rPr>
              <a:t>ayım Tarihi – 1927</a:t>
            </a:r>
            <a:endParaRPr lang="en-US" altLang="en-US" sz="1600" dirty="0"/>
          </a:p>
        </p:txBody>
      </p:sp>
      <p:pic>
        <p:nvPicPr>
          <p:cNvPr id="5122" name="Picture 2" descr="C:\Users\samil\Desktop\hamamci-ulfet-butun-eserleri-2201401261225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612" y="1784349"/>
            <a:ext cx="2517254" cy="3675191"/>
          </a:xfrm>
          <a:prstGeom prst="rect">
            <a:avLst/>
          </a:prstGeom>
          <a:noFill/>
          <a:extLst>
            <a:ext uri="{909E8E84-426E-40DD-AFC4-6F175D3DCCD1}">
              <a14:hiddenFill xmlns:a14="http://schemas.microsoft.com/office/drawing/2010/main">
                <a:solidFill>
                  <a:srgbClr val="FFFFFF"/>
                </a:solidFill>
              </a14:hiddenFill>
            </a:ext>
          </a:extLst>
        </p:spPr>
      </p:pic>
      <p:pic>
        <p:nvPicPr>
          <p:cNvPr id="12290" name="Picture 2" descr="C:\Users\samil\Desktop\181533_2.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612" y="1784349"/>
            <a:ext cx="2517254" cy="3667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783509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spaperpage"/>
          <p:cNvPicPr>
            <a:picLocks noChangeAspect="1" noChangeArrowheads="1"/>
          </p:cNvPicPr>
          <p:nvPr/>
        </p:nvPicPr>
        <p:blipFill>
          <a:blip r:embed="rId3">
            <a:extLst>
              <a:ext uri="{28A0092B-C50C-407E-A947-70E740481C1C}">
                <a14:useLocalDpi xmlns:a14="http://schemas.microsoft.com/office/drawing/2010/main" val="0"/>
              </a:ext>
            </a:extLst>
          </a:blip>
          <a:srcRect b="-2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Line 5"/>
          <p:cNvSpPr>
            <a:spLocks noChangeShapeType="1"/>
          </p:cNvSpPr>
          <p:nvPr/>
        </p:nvSpPr>
        <p:spPr bwMode="auto">
          <a:xfrm>
            <a:off x="304800" y="4572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8" name="Line 6"/>
          <p:cNvSpPr>
            <a:spLocks noChangeShapeType="1"/>
          </p:cNvSpPr>
          <p:nvPr/>
        </p:nvSpPr>
        <p:spPr bwMode="auto">
          <a:xfrm>
            <a:off x="304800" y="4953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9" name="Line 7"/>
          <p:cNvSpPr>
            <a:spLocks noChangeShapeType="1"/>
          </p:cNvSpPr>
          <p:nvPr/>
        </p:nvSpPr>
        <p:spPr bwMode="auto">
          <a:xfrm>
            <a:off x="304800" y="10668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0" name="Text Box 8"/>
          <p:cNvSpPr txBox="1">
            <a:spLocks noChangeArrowheads="1"/>
          </p:cNvSpPr>
          <p:nvPr/>
        </p:nvSpPr>
        <p:spPr bwMode="auto">
          <a:xfrm>
            <a:off x="3392906" y="533400"/>
            <a:ext cx="5448928"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dirty="0" smtClean="0">
                <a:solidFill>
                  <a:srgbClr val="4C4C4C"/>
                </a:solidFill>
                <a:latin typeface="Arial Black" panose="020B0A04020102020204" pitchFamily="34" charset="0"/>
              </a:rPr>
              <a:t>Ahmet Rasim Eser İncelemeleri</a:t>
            </a:r>
            <a:endParaRPr lang="en-US" altLang="en-US" dirty="0"/>
          </a:p>
        </p:txBody>
      </p:sp>
      <p:sp>
        <p:nvSpPr>
          <p:cNvPr id="11271" name="Line 9"/>
          <p:cNvSpPr>
            <a:spLocks noChangeShapeType="1"/>
          </p:cNvSpPr>
          <p:nvPr/>
        </p:nvSpPr>
        <p:spPr bwMode="auto">
          <a:xfrm>
            <a:off x="4572000" y="12192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2" name="Text Box 11"/>
          <p:cNvSpPr>
            <a:spLocks noGrp="1" noChangeArrowheads="1"/>
          </p:cNvSpPr>
          <p:nvPr>
            <p:ph type="title"/>
          </p:nvPr>
        </p:nvSpPr>
        <p:spPr>
          <a:xfrm>
            <a:off x="304800" y="838200"/>
            <a:ext cx="4267200" cy="1219200"/>
          </a:xfrm>
          <a:noFill/>
        </p:spPr>
        <p:txBody>
          <a:bodyPr/>
          <a:lstStyle/>
          <a:p>
            <a:pPr algn="l">
              <a:spcBef>
                <a:spcPct val="50000"/>
              </a:spcBef>
            </a:pPr>
            <a:r>
              <a:rPr lang="tr-TR" altLang="en-US" sz="3300" b="1" dirty="0" smtClean="0">
                <a:solidFill>
                  <a:srgbClr val="4C4C4C"/>
                </a:solidFill>
              </a:rPr>
              <a:t>Ramazan Sohbetleri</a:t>
            </a:r>
            <a:endParaRPr lang="en-US" altLang="en-US" sz="3300" dirty="0" smtClean="0">
              <a:solidFill>
                <a:srgbClr val="4C4C4C"/>
              </a:solidFill>
              <a:latin typeface="Times" panose="02020603050405020304" pitchFamily="18" charset="0"/>
            </a:endParaRPr>
          </a:p>
        </p:txBody>
      </p:sp>
      <p:sp>
        <p:nvSpPr>
          <p:cNvPr id="11273" name="Rectangle 12"/>
          <p:cNvSpPr>
            <a:spLocks noChangeArrowheads="1"/>
          </p:cNvSpPr>
          <p:nvPr/>
        </p:nvSpPr>
        <p:spPr bwMode="auto">
          <a:xfrm>
            <a:off x="425450" y="1765300"/>
            <a:ext cx="3841750" cy="36861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11275" name="Text Box 14"/>
          <p:cNvSpPr txBox="1">
            <a:spLocks noChangeArrowheads="1"/>
          </p:cNvSpPr>
          <p:nvPr/>
        </p:nvSpPr>
        <p:spPr bwMode="auto">
          <a:xfrm>
            <a:off x="4648200" y="1143000"/>
            <a:ext cx="4114800" cy="52860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b="1" dirty="0" smtClean="0">
                <a:solidFill>
                  <a:schemeClr val="tx1">
                    <a:lumMod val="95000"/>
                    <a:lumOff val="5000"/>
                  </a:schemeClr>
                </a:solidFill>
                <a:latin typeface="Arial" panose="020B0604020202020204" pitchFamily="34" charset="0"/>
              </a:rPr>
              <a:t>İÇERİĞİ</a:t>
            </a:r>
            <a:r>
              <a:rPr lang="en-US" altLang="en-US" sz="1200" dirty="0" smtClean="0">
                <a:solidFill>
                  <a:schemeClr val="tx1">
                    <a:lumMod val="95000"/>
                    <a:lumOff val="5000"/>
                  </a:schemeClr>
                </a:solidFill>
                <a:latin typeface="Arial" panose="020B0604020202020204" pitchFamily="34" charset="0"/>
              </a:rPr>
              <a:t> </a:t>
            </a:r>
            <a:endParaRPr lang="en-US" altLang="en-US" sz="1200" dirty="0">
              <a:solidFill>
                <a:schemeClr val="tx1">
                  <a:lumMod val="95000"/>
                  <a:lumOff val="5000"/>
                </a:schemeClr>
              </a:solidFill>
              <a:latin typeface="Arial" panose="020B0604020202020204" pitchFamily="34" charset="0"/>
            </a:endParaRPr>
          </a:p>
          <a:p>
            <a:pPr>
              <a:spcBef>
                <a:spcPct val="50000"/>
              </a:spcBef>
            </a:pPr>
            <a:r>
              <a:rPr lang="tr-TR" altLang="en-US" sz="1900" dirty="0" smtClean="0">
                <a:solidFill>
                  <a:schemeClr val="tx1">
                    <a:lumMod val="95000"/>
                    <a:lumOff val="5000"/>
                  </a:schemeClr>
                </a:solidFill>
                <a:latin typeface="Arial" panose="020B0604020202020204" pitchFamily="34" charset="0"/>
              </a:rPr>
              <a:t>Edebiyatın ve gazeteciliğin duayen ismi Ahmet Rasim’in 1913 yılının Ramazan ayında yayımlanan bu yazıları birbirinden güzel hikayecikler ve tarihi anekdotlarla farklı bir Ramazan okuması deneyimi sunuyor</a:t>
            </a:r>
            <a:r>
              <a:rPr lang="tr-TR" altLang="en-US" sz="1900" dirty="0" smtClean="0">
                <a:solidFill>
                  <a:schemeClr val="tx1">
                    <a:lumMod val="95000"/>
                    <a:lumOff val="5000"/>
                  </a:schemeClr>
                </a:solidFill>
                <a:latin typeface="Arial" panose="020B0604020202020204" pitchFamily="34" charset="0"/>
              </a:rPr>
              <a:t>. </a:t>
            </a:r>
            <a:r>
              <a:rPr lang="tr-TR" altLang="en-US" sz="1900" dirty="0" err="1" smtClean="0">
                <a:solidFill>
                  <a:schemeClr val="tx1">
                    <a:lumMod val="95000"/>
                    <a:lumOff val="5000"/>
                  </a:schemeClr>
                </a:solidFill>
                <a:latin typeface="Arial" panose="020B0604020202020204" pitchFamily="34" charset="0"/>
              </a:rPr>
              <a:t>Üstad</a:t>
            </a:r>
            <a:r>
              <a:rPr lang="tr-TR" altLang="en-US" sz="1900" dirty="0" smtClean="0">
                <a:solidFill>
                  <a:schemeClr val="tx1">
                    <a:lumMod val="95000"/>
                    <a:lumOff val="5000"/>
                  </a:schemeClr>
                </a:solidFill>
                <a:latin typeface="Arial" panose="020B0604020202020204" pitchFamily="34" charset="0"/>
              </a:rPr>
              <a:t>, tüm ülkenin Balkan Savaşı cephelerinden gelen haberlerle yatıp kalktığı bu dönemde yazılarıyla halka ve cephedeki askerlere moral vermeye çalışmıştır. Bunu yaparken Osmanlı tarihinden karşılaştırmalı örnekler vererek önemli tespitler yapmış, milletçe gelinen noktayı cesurca göstermiştir.</a:t>
            </a:r>
            <a:endParaRPr lang="en-US" altLang="en-US" sz="1900" dirty="0">
              <a:solidFill>
                <a:schemeClr val="tx1">
                  <a:lumMod val="95000"/>
                  <a:lumOff val="5000"/>
                </a:schemeClr>
              </a:solidFill>
              <a:latin typeface="Arial" panose="020B0604020202020204" pitchFamily="34" charset="0"/>
            </a:endParaRPr>
          </a:p>
        </p:txBody>
      </p:sp>
      <p:sp>
        <p:nvSpPr>
          <p:cNvPr id="11280" name="Text Box 22"/>
          <p:cNvSpPr txBox="1">
            <a:spLocks noChangeArrowheads="1"/>
          </p:cNvSpPr>
          <p:nvPr/>
        </p:nvSpPr>
        <p:spPr bwMode="auto">
          <a:xfrm>
            <a:off x="304800" y="609600"/>
            <a:ext cx="3276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sz="1600" dirty="0" smtClean="0">
                <a:solidFill>
                  <a:srgbClr val="4C4C4C"/>
                </a:solidFill>
                <a:latin typeface="Arial" panose="020B0604020202020204" pitchFamily="34" charset="0"/>
              </a:rPr>
              <a:t>Y</a:t>
            </a:r>
            <a:r>
              <a:rPr lang="tr-TR" altLang="en-US" sz="1600" dirty="0" smtClean="0">
                <a:solidFill>
                  <a:srgbClr val="4C4C4C"/>
                </a:solidFill>
                <a:latin typeface="Arial" panose="020B0604020202020204" pitchFamily="34" charset="0"/>
              </a:rPr>
              <a:t>ayım Tarihi – 1913</a:t>
            </a:r>
            <a:endParaRPr lang="en-US" altLang="en-US" sz="1600" dirty="0"/>
          </a:p>
        </p:txBody>
      </p:sp>
      <p:pic>
        <p:nvPicPr>
          <p:cNvPr id="5122" name="Picture 2" descr="C:\Users\samil\Desktop\hamamci-ulfet-butun-eserleri-2201401261225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612" y="1784349"/>
            <a:ext cx="2517254" cy="3675191"/>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95431" y="1784349"/>
            <a:ext cx="2501788" cy="3667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4715242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spaperpage"/>
          <p:cNvPicPr>
            <a:picLocks noChangeAspect="1" noChangeArrowheads="1"/>
          </p:cNvPicPr>
          <p:nvPr/>
        </p:nvPicPr>
        <p:blipFill>
          <a:blip r:embed="rId3">
            <a:extLst>
              <a:ext uri="{28A0092B-C50C-407E-A947-70E740481C1C}">
                <a14:useLocalDpi xmlns:a14="http://schemas.microsoft.com/office/drawing/2010/main" val="0"/>
              </a:ext>
            </a:extLst>
          </a:blip>
          <a:srcRect b="-2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Line 5"/>
          <p:cNvSpPr>
            <a:spLocks noChangeShapeType="1"/>
          </p:cNvSpPr>
          <p:nvPr/>
        </p:nvSpPr>
        <p:spPr bwMode="auto">
          <a:xfrm>
            <a:off x="304800" y="4572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8" name="Line 6"/>
          <p:cNvSpPr>
            <a:spLocks noChangeShapeType="1"/>
          </p:cNvSpPr>
          <p:nvPr/>
        </p:nvSpPr>
        <p:spPr bwMode="auto">
          <a:xfrm>
            <a:off x="304800" y="4953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9" name="Line 7"/>
          <p:cNvSpPr>
            <a:spLocks noChangeShapeType="1"/>
          </p:cNvSpPr>
          <p:nvPr/>
        </p:nvSpPr>
        <p:spPr bwMode="auto">
          <a:xfrm>
            <a:off x="304800" y="10668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0" name="Text Box 8"/>
          <p:cNvSpPr txBox="1">
            <a:spLocks noChangeArrowheads="1"/>
          </p:cNvSpPr>
          <p:nvPr/>
        </p:nvSpPr>
        <p:spPr bwMode="auto">
          <a:xfrm>
            <a:off x="3392906" y="533400"/>
            <a:ext cx="5448928"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dirty="0" smtClean="0">
                <a:solidFill>
                  <a:srgbClr val="4C4C4C"/>
                </a:solidFill>
                <a:latin typeface="Arial Black" panose="020B0A04020102020204" pitchFamily="34" charset="0"/>
              </a:rPr>
              <a:t>Ahmet Rasim Eser İncelemeleri</a:t>
            </a:r>
            <a:endParaRPr lang="en-US" altLang="en-US" dirty="0"/>
          </a:p>
        </p:txBody>
      </p:sp>
      <p:sp>
        <p:nvSpPr>
          <p:cNvPr id="11271" name="Line 9"/>
          <p:cNvSpPr>
            <a:spLocks noChangeShapeType="1"/>
          </p:cNvSpPr>
          <p:nvPr/>
        </p:nvSpPr>
        <p:spPr bwMode="auto">
          <a:xfrm>
            <a:off x="4572000" y="12192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2" name="Text Box 11"/>
          <p:cNvSpPr>
            <a:spLocks noGrp="1" noChangeArrowheads="1"/>
          </p:cNvSpPr>
          <p:nvPr>
            <p:ph type="title"/>
          </p:nvPr>
        </p:nvSpPr>
        <p:spPr>
          <a:xfrm>
            <a:off x="304800" y="838200"/>
            <a:ext cx="4267200" cy="1219200"/>
          </a:xfrm>
          <a:noFill/>
        </p:spPr>
        <p:txBody>
          <a:bodyPr/>
          <a:lstStyle/>
          <a:p>
            <a:pPr algn="l">
              <a:spcBef>
                <a:spcPct val="50000"/>
              </a:spcBef>
            </a:pPr>
            <a:r>
              <a:rPr lang="tr-TR" altLang="en-US" sz="3100" b="1" dirty="0" smtClean="0">
                <a:solidFill>
                  <a:srgbClr val="4C4C4C"/>
                </a:solidFill>
              </a:rPr>
              <a:t>Romanya Mektupları</a:t>
            </a:r>
            <a:endParaRPr lang="en-US" altLang="en-US" sz="3100" dirty="0" smtClean="0">
              <a:solidFill>
                <a:srgbClr val="4C4C4C"/>
              </a:solidFill>
              <a:latin typeface="Times" panose="02020603050405020304" pitchFamily="18" charset="0"/>
            </a:endParaRPr>
          </a:p>
        </p:txBody>
      </p:sp>
      <p:sp>
        <p:nvSpPr>
          <p:cNvPr id="11273" name="Rectangle 12"/>
          <p:cNvSpPr>
            <a:spLocks noChangeArrowheads="1"/>
          </p:cNvSpPr>
          <p:nvPr/>
        </p:nvSpPr>
        <p:spPr bwMode="auto">
          <a:xfrm>
            <a:off x="425450" y="1765300"/>
            <a:ext cx="3841750" cy="36861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11275" name="Text Box 14"/>
          <p:cNvSpPr txBox="1">
            <a:spLocks noChangeArrowheads="1"/>
          </p:cNvSpPr>
          <p:nvPr/>
        </p:nvSpPr>
        <p:spPr bwMode="auto">
          <a:xfrm>
            <a:off x="4648200" y="1143000"/>
            <a:ext cx="4114800" cy="49936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b="1" dirty="0" smtClean="0">
                <a:solidFill>
                  <a:schemeClr val="tx1">
                    <a:lumMod val="95000"/>
                    <a:lumOff val="5000"/>
                  </a:schemeClr>
                </a:solidFill>
                <a:latin typeface="Arial" panose="020B0604020202020204" pitchFamily="34" charset="0"/>
              </a:rPr>
              <a:t>İÇERİĞİ</a:t>
            </a:r>
            <a:r>
              <a:rPr lang="en-US" altLang="en-US" sz="1200" dirty="0" smtClean="0">
                <a:solidFill>
                  <a:schemeClr val="tx1">
                    <a:lumMod val="95000"/>
                    <a:lumOff val="5000"/>
                  </a:schemeClr>
                </a:solidFill>
                <a:latin typeface="Arial" panose="020B0604020202020204" pitchFamily="34" charset="0"/>
              </a:rPr>
              <a:t> </a:t>
            </a:r>
          </a:p>
          <a:p>
            <a:pPr>
              <a:spcBef>
                <a:spcPct val="50000"/>
              </a:spcBef>
            </a:pPr>
            <a:r>
              <a:rPr lang="tr-TR" altLang="en-US" sz="1900" dirty="0" smtClean="0">
                <a:solidFill>
                  <a:schemeClr val="tx1">
                    <a:lumMod val="95000"/>
                    <a:lumOff val="5000"/>
                  </a:schemeClr>
                </a:solidFill>
                <a:latin typeface="Arial" panose="020B0604020202020204" pitchFamily="34" charset="0"/>
              </a:rPr>
              <a:t>Romanya Mektupları gezi izlenimlerini anlatan bu türdeki tek kitabıdır. 1. Dünya Savaşı yıllarında Romanya Cephesindeki Osmanlı Ordusunun başarılarını kutlamak ve askere tütün vb. hediyeler dağıtmak için </a:t>
            </a:r>
            <a:r>
              <a:rPr lang="tr-TR" altLang="en-US" sz="1900" dirty="0" err="1" smtClean="0">
                <a:solidFill>
                  <a:schemeClr val="tx1">
                    <a:lumMod val="95000"/>
                    <a:lumOff val="5000"/>
                  </a:schemeClr>
                </a:solidFill>
                <a:latin typeface="Arial" panose="020B0604020202020204" pitchFamily="34" charset="0"/>
              </a:rPr>
              <a:t>Tesvir</a:t>
            </a:r>
            <a:r>
              <a:rPr lang="tr-TR" altLang="en-US" sz="1900" dirty="0" smtClean="0">
                <a:solidFill>
                  <a:schemeClr val="tx1">
                    <a:lumMod val="95000"/>
                    <a:lumOff val="5000"/>
                  </a:schemeClr>
                </a:solidFill>
                <a:latin typeface="Arial" panose="020B0604020202020204" pitchFamily="34" charset="0"/>
              </a:rPr>
              <a:t>-i Efkar gazetesinin yazarı olarak cepheye giden Ahmet Rasim, cephe ve cephe gerisini, çeşitli uluslardan askerlerin ilişkilerini kesken gözlemciliği ve kendine has üslubuyla yazmıştı. Yazılar önce </a:t>
            </a:r>
            <a:r>
              <a:rPr lang="tr-TR" altLang="en-US" sz="1900" dirty="0" err="1" smtClean="0">
                <a:solidFill>
                  <a:schemeClr val="tx1">
                    <a:lumMod val="95000"/>
                    <a:lumOff val="5000"/>
                  </a:schemeClr>
                </a:solidFill>
                <a:latin typeface="Arial" panose="020B0604020202020204" pitchFamily="34" charset="0"/>
              </a:rPr>
              <a:t>Tesvr</a:t>
            </a:r>
            <a:r>
              <a:rPr lang="tr-TR" altLang="en-US" sz="1900" dirty="0" smtClean="0">
                <a:solidFill>
                  <a:schemeClr val="tx1">
                    <a:lumMod val="95000"/>
                    <a:lumOff val="5000"/>
                  </a:schemeClr>
                </a:solidFill>
                <a:latin typeface="Arial" panose="020B0604020202020204" pitchFamily="34" charset="0"/>
              </a:rPr>
              <a:t>-i Efkar gazetesinde yayınlanmış ve daha sonra 1917 yılında kitap haline gelmiştir.</a:t>
            </a:r>
            <a:endParaRPr lang="en-US" altLang="en-US" sz="1900" dirty="0">
              <a:solidFill>
                <a:schemeClr val="tx1">
                  <a:lumMod val="95000"/>
                  <a:lumOff val="5000"/>
                </a:schemeClr>
              </a:solidFill>
              <a:latin typeface="Arial" panose="020B0604020202020204" pitchFamily="34" charset="0"/>
            </a:endParaRPr>
          </a:p>
        </p:txBody>
      </p:sp>
      <p:sp>
        <p:nvSpPr>
          <p:cNvPr id="11280" name="Text Box 22"/>
          <p:cNvSpPr txBox="1">
            <a:spLocks noChangeArrowheads="1"/>
          </p:cNvSpPr>
          <p:nvPr/>
        </p:nvSpPr>
        <p:spPr bwMode="auto">
          <a:xfrm>
            <a:off x="304800" y="609600"/>
            <a:ext cx="3276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sz="1600" dirty="0" smtClean="0">
                <a:solidFill>
                  <a:srgbClr val="4C4C4C"/>
                </a:solidFill>
                <a:latin typeface="Arial" panose="020B0604020202020204" pitchFamily="34" charset="0"/>
              </a:rPr>
              <a:t>Y</a:t>
            </a:r>
            <a:r>
              <a:rPr lang="tr-TR" altLang="en-US" sz="1600" dirty="0" smtClean="0">
                <a:solidFill>
                  <a:srgbClr val="4C4C4C"/>
                </a:solidFill>
                <a:latin typeface="Arial" panose="020B0604020202020204" pitchFamily="34" charset="0"/>
              </a:rPr>
              <a:t>ayım Tarihi – 1916</a:t>
            </a:r>
            <a:endParaRPr lang="en-US" altLang="en-US" sz="1600" dirty="0"/>
          </a:p>
        </p:txBody>
      </p:sp>
      <p:pic>
        <p:nvPicPr>
          <p:cNvPr id="5122" name="Picture 2" descr="C:\Users\samil\Desktop\hamamci-ulfet-butun-eserleri-2201401261225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612" y="1784349"/>
            <a:ext cx="2517254" cy="3675191"/>
          </a:xfrm>
          <a:prstGeom prst="rect">
            <a:avLst/>
          </a:prstGeom>
          <a:noFill/>
          <a:extLst>
            <a:ext uri="{909E8E84-426E-40DD-AFC4-6F175D3DCCD1}">
              <a14:hiddenFill xmlns:a14="http://schemas.microsoft.com/office/drawing/2010/main">
                <a:solidFill>
                  <a:srgbClr val="FFFFFF"/>
                </a:solidFill>
              </a14:hiddenFill>
            </a:ext>
          </a:extLst>
        </p:spPr>
      </p:pic>
      <p:pic>
        <p:nvPicPr>
          <p:cNvPr id="1024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612" y="1784349"/>
            <a:ext cx="2520280" cy="3667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43786556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spaperpage"/>
          <p:cNvPicPr>
            <a:picLocks noChangeAspect="1" noChangeArrowheads="1"/>
          </p:cNvPicPr>
          <p:nvPr/>
        </p:nvPicPr>
        <p:blipFill>
          <a:blip r:embed="rId3">
            <a:extLst>
              <a:ext uri="{28A0092B-C50C-407E-A947-70E740481C1C}">
                <a14:useLocalDpi xmlns:a14="http://schemas.microsoft.com/office/drawing/2010/main" val="0"/>
              </a:ext>
            </a:extLst>
          </a:blip>
          <a:srcRect b="-2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Line 5"/>
          <p:cNvSpPr>
            <a:spLocks noChangeShapeType="1"/>
          </p:cNvSpPr>
          <p:nvPr/>
        </p:nvSpPr>
        <p:spPr bwMode="auto">
          <a:xfrm>
            <a:off x="304800" y="4572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8" name="Line 6"/>
          <p:cNvSpPr>
            <a:spLocks noChangeShapeType="1"/>
          </p:cNvSpPr>
          <p:nvPr/>
        </p:nvSpPr>
        <p:spPr bwMode="auto">
          <a:xfrm>
            <a:off x="304800" y="4953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9" name="Line 7"/>
          <p:cNvSpPr>
            <a:spLocks noChangeShapeType="1"/>
          </p:cNvSpPr>
          <p:nvPr/>
        </p:nvSpPr>
        <p:spPr bwMode="auto">
          <a:xfrm>
            <a:off x="304800" y="10668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0" name="Text Box 8"/>
          <p:cNvSpPr txBox="1">
            <a:spLocks noChangeArrowheads="1"/>
          </p:cNvSpPr>
          <p:nvPr/>
        </p:nvSpPr>
        <p:spPr bwMode="auto">
          <a:xfrm>
            <a:off x="3392906" y="533400"/>
            <a:ext cx="5448928"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dirty="0" smtClean="0">
                <a:solidFill>
                  <a:srgbClr val="4C4C4C"/>
                </a:solidFill>
                <a:latin typeface="Arial Black" panose="020B0A04020102020204" pitchFamily="34" charset="0"/>
              </a:rPr>
              <a:t>Ahmet Rasim Eser İncelemeleri</a:t>
            </a:r>
            <a:endParaRPr lang="en-US" altLang="en-US" dirty="0"/>
          </a:p>
        </p:txBody>
      </p:sp>
      <p:sp>
        <p:nvSpPr>
          <p:cNvPr id="11271" name="Line 9"/>
          <p:cNvSpPr>
            <a:spLocks noChangeShapeType="1"/>
          </p:cNvSpPr>
          <p:nvPr/>
        </p:nvSpPr>
        <p:spPr bwMode="auto">
          <a:xfrm>
            <a:off x="4572000" y="12192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2" name="Text Box 11"/>
          <p:cNvSpPr>
            <a:spLocks noGrp="1" noChangeArrowheads="1"/>
          </p:cNvSpPr>
          <p:nvPr>
            <p:ph type="title"/>
          </p:nvPr>
        </p:nvSpPr>
        <p:spPr>
          <a:xfrm>
            <a:off x="304800" y="838200"/>
            <a:ext cx="4267200" cy="1219200"/>
          </a:xfrm>
          <a:noFill/>
        </p:spPr>
        <p:txBody>
          <a:bodyPr/>
          <a:lstStyle/>
          <a:p>
            <a:pPr algn="l">
              <a:spcBef>
                <a:spcPct val="50000"/>
              </a:spcBef>
            </a:pPr>
            <a:r>
              <a:rPr lang="tr-TR" altLang="en-US" sz="3000" b="1" dirty="0" smtClean="0">
                <a:solidFill>
                  <a:srgbClr val="4C4C4C"/>
                </a:solidFill>
              </a:rPr>
              <a:t>İki Hatırat Üç Şahsiyet</a:t>
            </a:r>
            <a:endParaRPr lang="en-US" altLang="en-US" sz="3000" dirty="0" smtClean="0">
              <a:solidFill>
                <a:srgbClr val="4C4C4C"/>
              </a:solidFill>
              <a:latin typeface="Times" panose="02020603050405020304" pitchFamily="18" charset="0"/>
            </a:endParaRPr>
          </a:p>
        </p:txBody>
      </p:sp>
      <p:sp>
        <p:nvSpPr>
          <p:cNvPr id="11273" name="Rectangle 12"/>
          <p:cNvSpPr>
            <a:spLocks noChangeArrowheads="1"/>
          </p:cNvSpPr>
          <p:nvPr/>
        </p:nvSpPr>
        <p:spPr bwMode="auto">
          <a:xfrm>
            <a:off x="425450" y="1765300"/>
            <a:ext cx="3841750" cy="36861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11275" name="Text Box 14"/>
          <p:cNvSpPr txBox="1">
            <a:spLocks noChangeArrowheads="1"/>
          </p:cNvSpPr>
          <p:nvPr/>
        </p:nvSpPr>
        <p:spPr bwMode="auto">
          <a:xfrm>
            <a:off x="4648200" y="1143000"/>
            <a:ext cx="4114800" cy="323934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b="1" dirty="0" smtClean="0">
                <a:solidFill>
                  <a:schemeClr val="tx1">
                    <a:lumMod val="95000"/>
                    <a:lumOff val="5000"/>
                  </a:schemeClr>
                </a:solidFill>
                <a:latin typeface="Arial" panose="020B0604020202020204" pitchFamily="34" charset="0"/>
              </a:rPr>
              <a:t>İÇERİĞİ</a:t>
            </a:r>
            <a:r>
              <a:rPr lang="en-US" altLang="en-US" sz="1200" dirty="0" smtClean="0">
                <a:solidFill>
                  <a:schemeClr val="tx1">
                    <a:lumMod val="95000"/>
                    <a:lumOff val="5000"/>
                  </a:schemeClr>
                </a:solidFill>
                <a:latin typeface="Arial" panose="020B0604020202020204" pitchFamily="34" charset="0"/>
              </a:rPr>
              <a:t> </a:t>
            </a:r>
          </a:p>
          <a:p>
            <a:pPr>
              <a:spcBef>
                <a:spcPct val="50000"/>
              </a:spcBef>
            </a:pPr>
            <a:r>
              <a:rPr lang="tr-TR" altLang="en-US" sz="1900" dirty="0" smtClean="0">
                <a:solidFill>
                  <a:schemeClr val="tx1">
                    <a:lumMod val="95000"/>
                    <a:lumOff val="5000"/>
                  </a:schemeClr>
                </a:solidFill>
                <a:latin typeface="Arial" panose="020B0604020202020204" pitchFamily="34" charset="0"/>
              </a:rPr>
              <a:t>Tarihimizde </a:t>
            </a:r>
            <a:r>
              <a:rPr lang="tr-TR" altLang="en-US" sz="1900" dirty="0" err="1" smtClean="0">
                <a:solidFill>
                  <a:schemeClr val="tx1">
                    <a:lumMod val="95000"/>
                    <a:lumOff val="5000"/>
                  </a:schemeClr>
                </a:solidFill>
                <a:latin typeface="Arial" panose="020B0604020202020204" pitchFamily="34" charset="0"/>
              </a:rPr>
              <a:t>isribdat</a:t>
            </a:r>
            <a:r>
              <a:rPr lang="tr-TR" altLang="en-US" sz="1900" dirty="0" smtClean="0">
                <a:solidFill>
                  <a:schemeClr val="tx1">
                    <a:lumMod val="95000"/>
                    <a:lumOff val="5000"/>
                  </a:schemeClr>
                </a:solidFill>
                <a:latin typeface="Arial" panose="020B0604020202020204" pitchFamily="34" charset="0"/>
              </a:rPr>
              <a:t> dönemi diye anılan, ikinci Abdülhamit’in karanlık ve acılarla dolu iktidarlarının sergilenişi göreceksiniz. Burada geçen iki anı, o dönemde sadrazamlık yapmış olan Kamil ve (Küçük) Said Paşalara aittir, Abdülhamit’i de eklersek üç şahsiyet bellidir.</a:t>
            </a:r>
            <a:endParaRPr lang="en-US" altLang="en-US" sz="1900" dirty="0">
              <a:solidFill>
                <a:schemeClr val="tx1">
                  <a:lumMod val="95000"/>
                  <a:lumOff val="5000"/>
                </a:schemeClr>
              </a:solidFill>
              <a:latin typeface="Arial" panose="020B0604020202020204" pitchFamily="34" charset="0"/>
            </a:endParaRPr>
          </a:p>
        </p:txBody>
      </p:sp>
      <p:sp>
        <p:nvSpPr>
          <p:cNvPr id="11280" name="Text Box 22"/>
          <p:cNvSpPr txBox="1">
            <a:spLocks noChangeArrowheads="1"/>
          </p:cNvSpPr>
          <p:nvPr/>
        </p:nvSpPr>
        <p:spPr bwMode="auto">
          <a:xfrm>
            <a:off x="304800" y="609600"/>
            <a:ext cx="3276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sz="1600" dirty="0" smtClean="0">
                <a:solidFill>
                  <a:srgbClr val="4C4C4C"/>
                </a:solidFill>
                <a:latin typeface="Arial" panose="020B0604020202020204" pitchFamily="34" charset="0"/>
              </a:rPr>
              <a:t>Y</a:t>
            </a:r>
            <a:r>
              <a:rPr lang="tr-TR" altLang="en-US" sz="1600" dirty="0" smtClean="0">
                <a:solidFill>
                  <a:srgbClr val="4C4C4C"/>
                </a:solidFill>
                <a:latin typeface="Arial" panose="020B0604020202020204" pitchFamily="34" charset="0"/>
              </a:rPr>
              <a:t>ayım Tarihi – 1916</a:t>
            </a:r>
            <a:endParaRPr lang="en-US" altLang="en-US" sz="1600" dirty="0"/>
          </a:p>
        </p:txBody>
      </p:sp>
      <p:pic>
        <p:nvPicPr>
          <p:cNvPr id="5122" name="Picture 2" descr="C:\Users\samil\Desktop\hamamci-ulfet-butun-eserleri-220140126122526.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79612" y="1784349"/>
            <a:ext cx="2517254" cy="3675191"/>
          </a:xfrm>
          <a:prstGeom prst="rect">
            <a:avLst/>
          </a:prstGeom>
          <a:noFill/>
          <a:extLst>
            <a:ext uri="{909E8E84-426E-40DD-AFC4-6F175D3DCCD1}">
              <a14:hiddenFill xmlns:a14="http://schemas.microsoft.com/office/drawing/2010/main">
                <a:solidFill>
                  <a:srgbClr val="FFFFFF"/>
                </a:solidFill>
              </a14:hiddenFill>
            </a:ext>
          </a:extLst>
        </p:spPr>
      </p:pic>
      <p:sp>
        <p:nvSpPr>
          <p:cNvPr id="14" name="Line 16"/>
          <p:cNvSpPr>
            <a:spLocks noChangeShapeType="1"/>
          </p:cNvSpPr>
          <p:nvPr/>
        </p:nvSpPr>
        <p:spPr bwMode="auto">
          <a:xfrm>
            <a:off x="4724400" y="426720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pic>
        <p:nvPicPr>
          <p:cNvPr id="2"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79612" y="1784349"/>
            <a:ext cx="2517254" cy="366712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296464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ChangeArrowheads="1"/>
          </p:cNvSpPr>
          <p:nvPr/>
        </p:nvSpPr>
        <p:spPr bwMode="auto">
          <a:xfrm>
            <a:off x="539750" y="1268413"/>
            <a:ext cx="8208963" cy="5329237"/>
          </a:xfrm>
          <a:prstGeom prst="rect">
            <a:avLst/>
          </a:prstGeom>
          <a:noFill/>
          <a:ln>
            <a:noFill/>
          </a:ln>
          <a:effectLst/>
          <a:extLst>
            <a:ext uri="{909E8E84-426E-40DD-AFC4-6F175D3DCCD1}">
              <a14:hiddenFill xmlns:a14="http://schemas.microsoft.com/office/drawing/2010/main">
                <a:solidFill>
                  <a:srgbClr val="7FD7FC">
                    <a:alpha val="50195"/>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13315" name="Rectangle 3"/>
          <p:cNvSpPr>
            <a:spLocks noGrp="1" noChangeArrowheads="1"/>
          </p:cNvSpPr>
          <p:nvPr>
            <p:ph type="title"/>
          </p:nvPr>
        </p:nvSpPr>
        <p:spPr/>
        <p:txBody>
          <a:bodyPr/>
          <a:lstStyle/>
          <a:p>
            <a:pPr eaLnBrk="1" hangingPunct="1"/>
            <a:r>
              <a:rPr lang="tr-TR" altLang="en-US" dirty="0" smtClean="0"/>
              <a:t>Dinlediğiniz İçin Teşekkür Ederim</a:t>
            </a:r>
            <a:endParaRPr lang="en-US" altLang="en-US" dirty="0" smtClean="0"/>
          </a:p>
        </p:txBody>
      </p:sp>
      <p:sp>
        <p:nvSpPr>
          <p:cNvPr id="13316" name="Text Box 4"/>
          <p:cNvSpPr txBox="1">
            <a:spLocks noChangeArrowheads="1"/>
          </p:cNvSpPr>
          <p:nvPr/>
        </p:nvSpPr>
        <p:spPr bwMode="auto">
          <a:xfrm>
            <a:off x="1150938" y="1952836"/>
            <a:ext cx="6950075"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lgn="ctr" eaLnBrk="1" hangingPunct="1">
              <a:spcBef>
                <a:spcPct val="50000"/>
              </a:spcBef>
            </a:pPr>
            <a:r>
              <a:rPr lang="tr-TR" altLang="en-US" sz="2000" b="1" dirty="0" smtClean="0">
                <a:latin typeface="Arial" panose="020B0604020202020204" pitchFamily="34" charset="0"/>
                <a:cs typeface="Arial" panose="020B0604020202020204" pitchFamily="34" charset="0"/>
              </a:rPr>
              <a:t>Ahmet Rasim’in Edebi Kişiliği Hakkında Olumlu ve Olumsuz Düşüncelerinizi Yoruma Yazabilirsiniz.</a:t>
            </a:r>
            <a:endParaRPr lang="en-GB" altLang="en-US" sz="2000" b="1" dirty="0">
              <a:latin typeface="Arial" panose="020B0604020202020204" pitchFamily="34" charset="0"/>
              <a:cs typeface="Arial" panose="020B0604020202020204" pitchFamily="34" charset="0"/>
            </a:endParaRPr>
          </a:p>
        </p:txBody>
      </p:sp>
      <p:sp>
        <p:nvSpPr>
          <p:cNvPr id="13319" name="Text Box 7"/>
          <p:cNvSpPr txBox="1">
            <a:spLocks noChangeArrowheads="1"/>
          </p:cNvSpPr>
          <p:nvPr/>
        </p:nvSpPr>
        <p:spPr bwMode="auto">
          <a:xfrm>
            <a:off x="1042988" y="5422900"/>
            <a:ext cx="7164387" cy="646331"/>
          </a:xfrm>
          <a:prstGeom prst="rect">
            <a:avLst/>
          </a:prstGeom>
          <a:noFill/>
          <a:ln>
            <a:noFill/>
          </a:ln>
          <a:effectLst/>
          <a:extLst>
            <a:ext uri="{909E8E84-426E-40DD-AFC4-6F175D3DCCD1}">
              <a14:hiddenFill xmlns:a14="http://schemas.microsoft.com/office/drawing/2010/main">
                <a:solidFill>
                  <a:srgbClr val="FFFFFF">
                    <a:alpha val="74901"/>
                  </a:srgbClr>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a:defRPr sz="2400">
                <a:solidFill>
                  <a:schemeClr val="tx1"/>
                </a:solidFill>
                <a:latin typeface="Times" panose="02020603050405020304" pitchFamily="18" charset="0"/>
                <a:ea typeface="MS PGothic" panose="020B0600070205080204" pitchFamily="34" charset="-128"/>
              </a:defRPr>
            </a:lvl1pPr>
            <a:lvl2pPr>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lvl="1" algn="ctr" eaLnBrk="1" hangingPunct="1">
              <a:lnSpc>
                <a:spcPct val="90000"/>
              </a:lnSpc>
              <a:spcBef>
                <a:spcPct val="20000"/>
              </a:spcBef>
              <a:buClr>
                <a:schemeClr val="accent1"/>
              </a:buClr>
            </a:pPr>
            <a:r>
              <a:rPr lang="tr-TR" altLang="en-US" sz="2000" b="1" dirty="0" smtClean="0">
                <a:latin typeface="Arial" panose="020B0604020202020204" pitchFamily="34" charset="0"/>
                <a:cs typeface="Arial" panose="020B0604020202020204" pitchFamily="34" charset="0"/>
              </a:rPr>
              <a:t>Slayt Edebiyat Sultanı sitesi için hazırlanmıştır</a:t>
            </a:r>
            <a:br>
              <a:rPr lang="tr-TR" altLang="en-US" sz="2000" b="1" dirty="0" smtClean="0">
                <a:latin typeface="Arial" panose="020B0604020202020204" pitchFamily="34" charset="0"/>
                <a:cs typeface="Arial" panose="020B0604020202020204" pitchFamily="34" charset="0"/>
              </a:rPr>
            </a:br>
            <a:r>
              <a:rPr lang="en-GB" altLang="en-US" sz="2000" b="1" dirty="0" smtClean="0">
                <a:latin typeface="Arial" panose="020B0604020202020204" pitchFamily="34" charset="0"/>
                <a:cs typeface="Arial" panose="020B0604020202020204" pitchFamily="34" charset="0"/>
                <a:hlinkClick r:id="rId3"/>
              </a:rPr>
              <a:t>www.</a:t>
            </a:r>
            <a:r>
              <a:rPr lang="tr-TR" altLang="en-US" sz="2000" b="1" dirty="0" err="1" smtClean="0">
                <a:latin typeface="Arial" panose="020B0604020202020204" pitchFamily="34" charset="0"/>
                <a:cs typeface="Arial" panose="020B0604020202020204" pitchFamily="34" charset="0"/>
                <a:hlinkClick r:id="rId3"/>
              </a:rPr>
              <a:t>edebiyatsultani</a:t>
            </a:r>
            <a:r>
              <a:rPr lang="en-GB" altLang="en-US" sz="2000" b="1" dirty="0" smtClean="0">
                <a:latin typeface="Arial" panose="020B0604020202020204" pitchFamily="34" charset="0"/>
                <a:cs typeface="Arial" panose="020B0604020202020204" pitchFamily="34" charset="0"/>
                <a:hlinkClick r:id="rId3"/>
              </a:rPr>
              <a:t>.com</a:t>
            </a:r>
            <a:r>
              <a:rPr lang="en-GB" altLang="en-US" sz="2000" b="1" dirty="0" smtClean="0">
                <a:latin typeface="Arial" panose="020B0604020202020204" pitchFamily="34" charset="0"/>
                <a:cs typeface="Arial" panose="020B0604020202020204" pitchFamily="34" charset="0"/>
              </a:rPr>
              <a:t>  </a:t>
            </a:r>
            <a:endParaRPr lang="en-US" altLang="en-US" sz="2000" b="1" dirty="0">
              <a:latin typeface="Arial" panose="020B0604020202020204" pitchFamily="34" charset="0"/>
              <a:cs typeface="Arial" panose="020B0604020202020204" pitchFamily="34" charset="0"/>
            </a:endParaRPr>
          </a:p>
        </p:txBody>
      </p:sp>
    </p:spTree>
  </p:cSld>
  <p:clrMapOvr>
    <a:masterClrMapping/>
  </p:clrMapOv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9" descr="newspaper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825" y="-84138"/>
            <a:ext cx="9393238" cy="7027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Text Box 3"/>
          <p:cNvSpPr txBox="1">
            <a:spLocks noChangeArrowheads="1"/>
          </p:cNvSpPr>
          <p:nvPr/>
        </p:nvSpPr>
        <p:spPr bwMode="auto">
          <a:xfrm>
            <a:off x="1242394" y="2268463"/>
            <a:ext cx="6660798" cy="7078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4000" b="1" dirty="0" smtClean="0">
                <a:solidFill>
                  <a:srgbClr val="4C4C4C"/>
                </a:solidFill>
              </a:rPr>
              <a:t>1864 </a:t>
            </a:r>
            <a:r>
              <a:rPr lang="tr-TR" altLang="en-US" sz="4000" b="1" dirty="0" smtClean="0">
                <a:solidFill>
                  <a:srgbClr val="4C4C4C"/>
                </a:solidFill>
              </a:rPr>
              <a:t>İ</a:t>
            </a:r>
            <a:r>
              <a:rPr lang="tr-TR" altLang="en-US" sz="4000" b="1" dirty="0" smtClean="0">
                <a:solidFill>
                  <a:srgbClr val="4C4C4C"/>
                </a:solidFill>
              </a:rPr>
              <a:t>stanbul – 1932 İstanbul</a:t>
            </a:r>
            <a:endParaRPr lang="en-US" altLang="en-US" sz="4000" b="1" dirty="0"/>
          </a:p>
        </p:txBody>
      </p:sp>
      <p:sp>
        <p:nvSpPr>
          <p:cNvPr id="7172" name="Rectangle 4"/>
          <p:cNvSpPr>
            <a:spLocks noChangeArrowheads="1"/>
          </p:cNvSpPr>
          <p:nvPr/>
        </p:nvSpPr>
        <p:spPr bwMode="auto">
          <a:xfrm>
            <a:off x="685800" y="3048000"/>
            <a:ext cx="3733800" cy="35814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7173"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7174" name="Text Box 6"/>
          <p:cNvSpPr txBox="1">
            <a:spLocks noChangeArrowheads="1"/>
          </p:cNvSpPr>
          <p:nvPr/>
        </p:nvSpPr>
        <p:spPr bwMode="auto">
          <a:xfrm>
            <a:off x="4648200" y="2971800"/>
            <a:ext cx="4352292" cy="397031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342900" indent="-342900">
              <a:spcBef>
                <a:spcPct val="50000"/>
              </a:spcBef>
              <a:buFont typeface="Wingdings" panose="05000000000000000000" pitchFamily="2" charset="2"/>
              <a:buChar char="Ø"/>
            </a:pPr>
            <a:r>
              <a:rPr lang="tr-TR" altLang="en-US" sz="1350" dirty="0" smtClean="0">
                <a:solidFill>
                  <a:srgbClr val="4C4C4C"/>
                </a:solidFill>
              </a:rPr>
              <a:t>Ahmet </a:t>
            </a:r>
            <a:r>
              <a:rPr lang="tr-TR" altLang="en-US" sz="1350" dirty="0" smtClean="0">
                <a:solidFill>
                  <a:srgbClr val="4C4C4C"/>
                </a:solidFill>
              </a:rPr>
              <a:t>Rasim daha doğmadan önce babası ailesini terk etmiştir.</a:t>
            </a:r>
          </a:p>
          <a:p>
            <a:pPr marL="342900" indent="-342900">
              <a:spcBef>
                <a:spcPct val="50000"/>
              </a:spcBef>
              <a:buFont typeface="Wingdings" panose="05000000000000000000" pitchFamily="2" charset="2"/>
              <a:buChar char="Ø"/>
            </a:pPr>
            <a:r>
              <a:rPr lang="tr-TR" altLang="en-US" sz="1350" dirty="0" err="1" smtClean="0">
                <a:solidFill>
                  <a:srgbClr val="4C4C4C"/>
                </a:solidFill>
              </a:rPr>
              <a:t>Darüşafaka’da</a:t>
            </a:r>
            <a:r>
              <a:rPr lang="tr-TR" altLang="en-US" sz="1350" dirty="0" smtClean="0">
                <a:solidFill>
                  <a:srgbClr val="4C4C4C"/>
                </a:solidFill>
              </a:rPr>
              <a:t> okuyan Ahmet Rasim kendi çabaları ile </a:t>
            </a:r>
            <a:r>
              <a:rPr lang="tr-TR" altLang="en-US" sz="1350" dirty="0">
                <a:solidFill>
                  <a:srgbClr val="4C4C4C"/>
                </a:solidFill>
              </a:rPr>
              <a:t>F</a:t>
            </a:r>
            <a:r>
              <a:rPr lang="tr-TR" altLang="en-US" sz="1350" dirty="0" smtClean="0">
                <a:solidFill>
                  <a:srgbClr val="4C4C4C"/>
                </a:solidFill>
              </a:rPr>
              <a:t>ransızca </a:t>
            </a:r>
            <a:r>
              <a:rPr lang="tr-TR" altLang="en-US" sz="1350" dirty="0" err="1" smtClean="0">
                <a:solidFill>
                  <a:srgbClr val="4C4C4C"/>
                </a:solidFill>
              </a:rPr>
              <a:t>öğrenmişdir</a:t>
            </a:r>
            <a:r>
              <a:rPr lang="tr-TR" altLang="en-US" sz="1350" dirty="0" smtClean="0">
                <a:solidFill>
                  <a:srgbClr val="4C4C4C"/>
                </a:solidFill>
              </a:rPr>
              <a:t>.</a:t>
            </a:r>
          </a:p>
          <a:p>
            <a:pPr marL="342900" indent="-342900">
              <a:spcBef>
                <a:spcPct val="50000"/>
              </a:spcBef>
              <a:buFont typeface="Wingdings" panose="05000000000000000000" pitchFamily="2" charset="2"/>
              <a:buChar char="Ø"/>
            </a:pPr>
            <a:r>
              <a:rPr lang="tr-TR" altLang="en-US" sz="1350" dirty="0" smtClean="0">
                <a:solidFill>
                  <a:srgbClr val="4C4C4C"/>
                </a:solidFill>
              </a:rPr>
              <a:t>Okulda kendini edebiyat konusunda  geliştirmiş ve okulunu birinci olarak tamamlamıştır.</a:t>
            </a:r>
          </a:p>
          <a:p>
            <a:pPr marL="342900" indent="-342900">
              <a:spcBef>
                <a:spcPct val="50000"/>
              </a:spcBef>
              <a:buFont typeface="Wingdings" panose="05000000000000000000" pitchFamily="2" charset="2"/>
              <a:buChar char="Ø"/>
            </a:pPr>
            <a:r>
              <a:rPr lang="tr-TR" altLang="en-US" sz="1350" dirty="0" smtClean="0">
                <a:solidFill>
                  <a:srgbClr val="4C4C4C"/>
                </a:solidFill>
              </a:rPr>
              <a:t>Döneminde geniş bir </a:t>
            </a:r>
            <a:r>
              <a:rPr lang="tr-TR" altLang="en-US" sz="1350" dirty="0" smtClean="0">
                <a:solidFill>
                  <a:srgbClr val="4C4C4C"/>
                </a:solidFill>
              </a:rPr>
              <a:t>o</a:t>
            </a:r>
            <a:r>
              <a:rPr lang="tr-TR" altLang="en-US" sz="1350" dirty="0" smtClean="0">
                <a:solidFill>
                  <a:srgbClr val="4C4C4C"/>
                </a:solidFill>
              </a:rPr>
              <a:t>kur kitlesi tarafından eserleri okunmuştur</a:t>
            </a:r>
            <a:r>
              <a:rPr lang="tr-TR" altLang="en-US" sz="1350" dirty="0" smtClean="0">
                <a:solidFill>
                  <a:srgbClr val="4C4C4C"/>
                </a:solidFill>
              </a:rPr>
              <a:t>.</a:t>
            </a:r>
          </a:p>
          <a:p>
            <a:pPr marL="342900" indent="-342900">
              <a:spcBef>
                <a:spcPct val="50000"/>
              </a:spcBef>
              <a:buFont typeface="Wingdings" panose="05000000000000000000" pitchFamily="2" charset="2"/>
              <a:buChar char="Ø"/>
            </a:pPr>
            <a:r>
              <a:rPr lang="tr-TR" altLang="en-US" sz="1350" dirty="0" err="1">
                <a:solidFill>
                  <a:srgbClr val="4C4C4C"/>
                </a:solidFill>
              </a:rPr>
              <a:t>Mutlakiyet</a:t>
            </a:r>
            <a:r>
              <a:rPr lang="tr-TR" altLang="en-US" sz="1350" dirty="0">
                <a:solidFill>
                  <a:srgbClr val="4C4C4C"/>
                </a:solidFill>
              </a:rPr>
              <a:t>, meşrutiyet ve cumhuriyet dönemlerine tanıklık etmiştir. </a:t>
            </a:r>
            <a:endParaRPr lang="tr-TR" altLang="en-US" sz="1350" dirty="0" smtClean="0">
              <a:solidFill>
                <a:srgbClr val="4C4C4C"/>
              </a:solidFill>
            </a:endParaRPr>
          </a:p>
          <a:p>
            <a:pPr marL="342900" indent="-342900">
              <a:spcBef>
                <a:spcPct val="50000"/>
              </a:spcBef>
              <a:buFont typeface="Wingdings" panose="05000000000000000000" pitchFamily="2" charset="2"/>
              <a:buChar char="Ø"/>
            </a:pPr>
            <a:r>
              <a:rPr lang="tr-TR" altLang="en-US" sz="1350" dirty="0" smtClean="0">
                <a:solidFill>
                  <a:srgbClr val="4C4C4C"/>
                </a:solidFill>
              </a:rPr>
              <a:t>1927’de </a:t>
            </a:r>
            <a:r>
              <a:rPr lang="tr-TR" altLang="en-US" sz="1350" dirty="0">
                <a:solidFill>
                  <a:srgbClr val="4C4C4C"/>
                </a:solidFill>
              </a:rPr>
              <a:t>Cumhurbaşkanı Mustafa Kemal’in referansı ile 3. ve 4. Dönemde TBMM’de  İstanbul millet vekili olarak yer </a:t>
            </a:r>
            <a:r>
              <a:rPr lang="tr-TR" altLang="en-US" sz="1350" dirty="0" smtClean="0">
                <a:solidFill>
                  <a:srgbClr val="4C4C4C"/>
                </a:solidFill>
              </a:rPr>
              <a:t>aldı.</a:t>
            </a:r>
          </a:p>
          <a:p>
            <a:pPr marL="342900" indent="-342900">
              <a:spcBef>
                <a:spcPct val="50000"/>
              </a:spcBef>
              <a:buFont typeface="Wingdings" panose="05000000000000000000" pitchFamily="2" charset="2"/>
              <a:buChar char="Ø"/>
            </a:pPr>
            <a:r>
              <a:rPr lang="tr-TR" altLang="en-US" sz="1350" dirty="0" smtClean="0">
                <a:solidFill>
                  <a:srgbClr val="4C4C4C"/>
                </a:solidFill>
              </a:rPr>
              <a:t>Sağlık </a:t>
            </a:r>
            <a:r>
              <a:rPr lang="tr-TR" altLang="en-US" sz="1350" dirty="0">
                <a:solidFill>
                  <a:srgbClr val="4C4C4C"/>
                </a:solidFill>
              </a:rPr>
              <a:t>sorunları yüzünden meclis oturumlarına hiç gidemedi</a:t>
            </a:r>
            <a:r>
              <a:rPr lang="tr-TR" altLang="en-US" sz="1350" dirty="0" smtClean="0">
                <a:solidFill>
                  <a:srgbClr val="4C4C4C"/>
                </a:solidFill>
              </a:rPr>
              <a:t>.</a:t>
            </a:r>
            <a:endParaRPr lang="tr-TR" altLang="en-US" sz="1350" dirty="0">
              <a:solidFill>
                <a:srgbClr val="4C4C4C"/>
              </a:solidFill>
            </a:endParaRPr>
          </a:p>
        </p:txBody>
      </p:sp>
      <p:sp>
        <p:nvSpPr>
          <p:cNvPr id="7177" name="Text Box 10"/>
          <p:cNvSpPr txBox="1">
            <a:spLocks noChangeArrowheads="1"/>
          </p:cNvSpPr>
          <p:nvPr/>
        </p:nvSpPr>
        <p:spPr bwMode="auto">
          <a:xfrm>
            <a:off x="3519813" y="951369"/>
            <a:ext cx="2105961"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3600" b="1" dirty="0" smtClean="0">
                <a:solidFill>
                  <a:srgbClr val="1C1C1C"/>
                </a:solidFill>
                <a:latin typeface="Castellar" panose="020A0402060406010301" pitchFamily="18" charset="0"/>
              </a:rPr>
              <a:t>Hayatı</a:t>
            </a:r>
            <a:endParaRPr lang="en-GB" altLang="en-US" sz="3600" b="1" dirty="0">
              <a:solidFill>
                <a:srgbClr val="1C1C1C"/>
              </a:solidFill>
              <a:latin typeface="Castellar" panose="020A0402060406010301" pitchFamily="18" charset="0"/>
            </a:endParaRPr>
          </a:p>
        </p:txBody>
      </p:sp>
      <p:sp>
        <p:nvSpPr>
          <p:cNvPr id="7178" name="Text Box 11"/>
          <p:cNvSpPr txBox="1">
            <a:spLocks noChangeArrowheads="1"/>
          </p:cNvSpPr>
          <p:nvPr/>
        </p:nvSpPr>
        <p:spPr bwMode="auto">
          <a:xfrm>
            <a:off x="3041650" y="1835150"/>
            <a:ext cx="3062288"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en-US" altLang="en-US" sz="1600" b="1">
                <a:solidFill>
                  <a:srgbClr val="4C4C4C"/>
                </a:solidFill>
              </a:rPr>
              <a:t>YOUR CATCH PHRASE HERE</a:t>
            </a:r>
          </a:p>
        </p:txBody>
      </p:sp>
      <p:pic>
        <p:nvPicPr>
          <p:cNvPr id="2050" name="Picture 2" descr="C:\Users\samil\Desktop\n00180362-b.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108410" y="3068960"/>
            <a:ext cx="2995538" cy="35337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newspap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239713" y="2605088"/>
            <a:ext cx="8599487" cy="671512"/>
          </a:xfrm>
          <a:prstGeom prst="rect">
            <a:avLst/>
          </a:prstGeom>
          <a:solidFill>
            <a:srgbClr val="4C4C4C"/>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3800" b="1" dirty="0" smtClean="0">
                <a:solidFill>
                  <a:schemeClr val="bg1"/>
                </a:solidFill>
                <a:latin typeface="Arial Black" panose="020B0A04020102020204" pitchFamily="34" charset="0"/>
              </a:rPr>
              <a:t>iyimser, gözlemci, gerçekçi</a:t>
            </a:r>
            <a:endParaRPr lang="en-US" altLang="en-US" sz="4000" b="1" dirty="0"/>
          </a:p>
        </p:txBody>
      </p:sp>
      <p:sp>
        <p:nvSpPr>
          <p:cNvPr id="9220" name="Rectangle 4"/>
          <p:cNvSpPr>
            <a:spLocks noChangeArrowheads="1"/>
          </p:cNvSpPr>
          <p:nvPr/>
        </p:nvSpPr>
        <p:spPr bwMode="auto">
          <a:xfrm>
            <a:off x="228600" y="3429000"/>
            <a:ext cx="4191000" cy="32893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9221"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9222" name="Text Box 6"/>
          <p:cNvSpPr txBox="1">
            <a:spLocks noChangeArrowheads="1"/>
          </p:cNvSpPr>
          <p:nvPr/>
        </p:nvSpPr>
        <p:spPr bwMode="auto">
          <a:xfrm>
            <a:off x="4572000" y="3429000"/>
            <a:ext cx="4267200" cy="336245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b="1" dirty="0" smtClean="0">
                <a:solidFill>
                  <a:schemeClr val="tx1">
                    <a:lumMod val="95000"/>
                    <a:lumOff val="5000"/>
                  </a:schemeClr>
                </a:solidFill>
                <a:latin typeface="Arial" panose="020B0604020202020204" pitchFamily="34" charset="0"/>
              </a:rPr>
              <a:t>Ahmet Rasim</a:t>
            </a:r>
            <a:endParaRPr lang="en-US" altLang="en-US" sz="1200" dirty="0">
              <a:solidFill>
                <a:schemeClr val="tx1">
                  <a:lumMod val="95000"/>
                  <a:lumOff val="5000"/>
                </a:schemeClr>
              </a:solidFill>
              <a:latin typeface="Arial" panose="020B0604020202020204" pitchFamily="34" charset="0"/>
            </a:endParaRPr>
          </a:p>
          <a:p>
            <a:pPr marL="171450" indent="-171450">
              <a:spcBef>
                <a:spcPct val="50000"/>
              </a:spcBef>
              <a:buFont typeface="Wingdings" panose="05000000000000000000" pitchFamily="2" charset="2"/>
              <a:buChar char="Ø"/>
            </a:pPr>
            <a:r>
              <a:rPr lang="tr-TR" altLang="en-US" sz="1300" dirty="0" smtClean="0">
                <a:solidFill>
                  <a:schemeClr val="tx1">
                    <a:lumMod val="95000"/>
                    <a:lumOff val="5000"/>
                  </a:schemeClr>
                </a:solidFill>
                <a:latin typeface="Arial" panose="020B0604020202020204" pitchFamily="34" charset="0"/>
              </a:rPr>
              <a:t>Daha çok ustası </a:t>
            </a:r>
            <a:r>
              <a:rPr lang="en-US" altLang="en-US" sz="1300" dirty="0" smtClean="0">
                <a:solidFill>
                  <a:schemeClr val="tx1">
                    <a:lumMod val="95000"/>
                    <a:lumOff val="5000"/>
                  </a:schemeClr>
                </a:solidFill>
                <a:latin typeface="Arial" panose="020B0604020202020204" pitchFamily="34" charset="0"/>
              </a:rPr>
              <a:t> </a:t>
            </a:r>
            <a:r>
              <a:rPr lang="tr-TR" altLang="en-US" sz="1300" dirty="0" smtClean="0">
                <a:solidFill>
                  <a:schemeClr val="tx1">
                    <a:lumMod val="95000"/>
                    <a:lumOff val="5000"/>
                  </a:schemeClr>
                </a:solidFill>
                <a:latin typeface="Arial" panose="020B0604020202020204" pitchFamily="34" charset="0"/>
              </a:rPr>
              <a:t>Ahmet Mithat’ın edebi çizgisini sürdüren Ahmet Rasim öğrencilik yıllarında saraya karşı çıkan şair ve yazarlara özenerek şiirler yazmış ama daha sonra döneminin düşünsel ve siyasal tartışmalarından ,edebiyatta sürüp giden eski yeni çatışmasından uzak durmuş, hiçbir akıma bağlanmamıştır.</a:t>
            </a:r>
          </a:p>
          <a:p>
            <a:pPr marL="171450" indent="-171450">
              <a:spcBef>
                <a:spcPct val="50000"/>
              </a:spcBef>
              <a:buFont typeface="Wingdings" panose="05000000000000000000" pitchFamily="2" charset="2"/>
              <a:buChar char="Ø"/>
            </a:pPr>
            <a:r>
              <a:rPr lang="tr-TR" altLang="en-US" sz="1300" b="1" dirty="0" smtClean="0">
                <a:solidFill>
                  <a:schemeClr val="tx1">
                    <a:lumMod val="95000"/>
                    <a:lumOff val="5000"/>
                  </a:schemeClr>
                </a:solidFill>
                <a:latin typeface="Arial" panose="020B0604020202020204" pitchFamily="34" charset="0"/>
              </a:rPr>
              <a:t>Benimsediği gözlemci ve gerçekçi üslupta, yazar olarak girdiği bu konumun da payı olmuştur.</a:t>
            </a:r>
          </a:p>
          <a:p>
            <a:pPr marL="171450" indent="-171450">
              <a:spcBef>
                <a:spcPct val="50000"/>
              </a:spcBef>
              <a:buFont typeface="Wingdings" panose="05000000000000000000" pitchFamily="2" charset="2"/>
              <a:buChar char="Ø"/>
            </a:pPr>
            <a:r>
              <a:rPr lang="tr-TR" altLang="en-US" sz="1300" dirty="0" smtClean="0">
                <a:solidFill>
                  <a:schemeClr val="tx1">
                    <a:lumMod val="95000"/>
                    <a:lumOff val="5000"/>
                  </a:schemeClr>
                </a:solidFill>
                <a:latin typeface="Arial" panose="020B0604020202020204" pitchFamily="34" charset="0"/>
              </a:rPr>
              <a:t>Ahmet Rasim  kısa, canlı cümlelere yaygın deyimlere dayanan bir </a:t>
            </a:r>
            <a:r>
              <a:rPr lang="tr-TR" altLang="en-US" sz="1300" dirty="0" smtClean="0">
                <a:solidFill>
                  <a:schemeClr val="tx1">
                    <a:lumMod val="95000"/>
                    <a:lumOff val="5000"/>
                  </a:schemeClr>
                </a:solidFill>
                <a:latin typeface="Arial" panose="020B0604020202020204" pitchFamily="34" charset="0"/>
              </a:rPr>
              <a:t>İ</a:t>
            </a:r>
            <a:r>
              <a:rPr lang="tr-TR" altLang="en-US" sz="1300" dirty="0" smtClean="0">
                <a:solidFill>
                  <a:schemeClr val="tx1">
                    <a:lumMod val="95000"/>
                    <a:lumOff val="5000"/>
                  </a:schemeClr>
                </a:solidFill>
                <a:latin typeface="Arial" panose="020B0604020202020204" pitchFamily="34" charset="0"/>
              </a:rPr>
              <a:t>stanbul Türkçesini bütün incelikleriyle ve ustaca kullandı. Böylece yazı diliyle konuşma dili arasında doğal dengenin kurulmasında katkıları oldu.</a:t>
            </a:r>
            <a:endParaRPr lang="en-US" altLang="en-US" sz="1300" dirty="0">
              <a:solidFill>
                <a:schemeClr val="tx1">
                  <a:lumMod val="95000"/>
                  <a:lumOff val="5000"/>
                </a:schemeClr>
              </a:solidFill>
              <a:latin typeface="Arial" panose="020B0604020202020204" pitchFamily="34" charset="0"/>
            </a:endParaRPr>
          </a:p>
        </p:txBody>
      </p:sp>
      <p:sp>
        <p:nvSpPr>
          <p:cNvPr id="9227" name="Text Box 13"/>
          <p:cNvSpPr txBox="1">
            <a:spLocks noChangeArrowheads="1"/>
          </p:cNvSpPr>
          <p:nvPr/>
        </p:nvSpPr>
        <p:spPr bwMode="auto">
          <a:xfrm>
            <a:off x="287338" y="495300"/>
            <a:ext cx="26396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2800" i="1" dirty="0" smtClean="0">
                <a:solidFill>
                  <a:schemeClr val="bg1"/>
                </a:solidFill>
                <a:latin typeface="Tahoma" panose="020B0604030504040204" pitchFamily="34" charset="0"/>
              </a:rPr>
              <a:t>Ahmet Rasim’in</a:t>
            </a:r>
            <a:endParaRPr lang="en-GB" altLang="en-US" sz="2800" i="1" dirty="0">
              <a:solidFill>
                <a:schemeClr val="bg1"/>
              </a:solidFill>
              <a:latin typeface="Tahoma" panose="020B0604030504040204" pitchFamily="34" charset="0"/>
            </a:endParaRPr>
          </a:p>
        </p:txBody>
      </p:sp>
      <p:sp>
        <p:nvSpPr>
          <p:cNvPr id="9228" name="Text Box 14"/>
          <p:cNvSpPr txBox="1">
            <a:spLocks noChangeArrowheads="1"/>
          </p:cNvSpPr>
          <p:nvPr/>
        </p:nvSpPr>
        <p:spPr bwMode="auto">
          <a:xfrm>
            <a:off x="287338" y="714375"/>
            <a:ext cx="7173759"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8500" b="1" dirty="0" smtClean="0">
                <a:solidFill>
                  <a:schemeClr val="bg1"/>
                </a:solidFill>
                <a:latin typeface="Tahoma" panose="020B0604030504040204" pitchFamily="34" charset="0"/>
              </a:rPr>
              <a:t>Edebi Kişiliği</a:t>
            </a:r>
            <a:endParaRPr lang="en-GB" altLang="en-US" sz="8500" b="1" dirty="0">
              <a:solidFill>
                <a:schemeClr val="bg1"/>
              </a:solidFill>
              <a:latin typeface="Tahoma" panose="020B0604030504040204" pitchFamily="34" charset="0"/>
            </a:endParaRPr>
          </a:p>
        </p:txBody>
      </p:sp>
      <p:pic>
        <p:nvPicPr>
          <p:cNvPr id="3074" name="Picture 2" descr="C:\Users\samil\Desktop\ahmet_rasim-239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22141" y="3501008"/>
            <a:ext cx="2505743" cy="3145284"/>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newspap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239713" y="2605088"/>
            <a:ext cx="8599487" cy="671512"/>
          </a:xfrm>
          <a:prstGeom prst="rect">
            <a:avLst/>
          </a:prstGeom>
          <a:solidFill>
            <a:srgbClr val="4C4C4C"/>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3800" b="1" dirty="0" smtClean="0">
                <a:solidFill>
                  <a:schemeClr val="bg1"/>
                </a:solidFill>
                <a:latin typeface="Arial Black" panose="020B0A04020102020204" pitchFamily="34" charset="0"/>
              </a:rPr>
              <a:t>iyimser, gözlemci, gerçekçi</a:t>
            </a:r>
            <a:endParaRPr lang="en-US" altLang="en-US" sz="4000" b="1" dirty="0"/>
          </a:p>
        </p:txBody>
      </p:sp>
      <p:sp>
        <p:nvSpPr>
          <p:cNvPr id="9220" name="Rectangle 4"/>
          <p:cNvSpPr>
            <a:spLocks noChangeArrowheads="1"/>
          </p:cNvSpPr>
          <p:nvPr/>
        </p:nvSpPr>
        <p:spPr bwMode="auto">
          <a:xfrm>
            <a:off x="228600" y="3429000"/>
            <a:ext cx="4191000" cy="32893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9221"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9222" name="Text Box 6"/>
          <p:cNvSpPr txBox="1">
            <a:spLocks noChangeArrowheads="1"/>
          </p:cNvSpPr>
          <p:nvPr/>
        </p:nvSpPr>
        <p:spPr bwMode="auto">
          <a:xfrm>
            <a:off x="4572000" y="3429000"/>
            <a:ext cx="4267200" cy="319318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171450" indent="-171450">
              <a:spcBef>
                <a:spcPct val="50000"/>
              </a:spcBef>
              <a:buFont typeface="Wingdings" panose="05000000000000000000" pitchFamily="2" charset="2"/>
              <a:buChar char="Ø"/>
            </a:pPr>
            <a:r>
              <a:rPr lang="tr-TR" altLang="en-US" sz="1300" dirty="0" smtClean="0">
                <a:solidFill>
                  <a:schemeClr val="tx1">
                    <a:lumMod val="95000"/>
                    <a:lumOff val="5000"/>
                  </a:schemeClr>
                </a:solidFill>
                <a:latin typeface="Arial" panose="020B0604020202020204" pitchFamily="34" charset="0"/>
              </a:rPr>
              <a:t>Yaşama hemen her zaman iyimser bir açıdan bakmıştır. Bu eserlerine yansımıştır.</a:t>
            </a:r>
          </a:p>
          <a:p>
            <a:pPr marL="171450" indent="-171450">
              <a:spcBef>
                <a:spcPct val="50000"/>
              </a:spcBef>
              <a:buFont typeface="Wingdings" panose="05000000000000000000" pitchFamily="2" charset="2"/>
              <a:buChar char="Ø"/>
            </a:pPr>
            <a:r>
              <a:rPr lang="tr-TR" altLang="en-US" sz="1300" b="1" dirty="0" smtClean="0">
                <a:solidFill>
                  <a:schemeClr val="tx1">
                    <a:lumMod val="95000"/>
                    <a:lumOff val="5000"/>
                  </a:schemeClr>
                </a:solidFill>
                <a:latin typeface="Arial" panose="020B0604020202020204" pitchFamily="34" charset="0"/>
              </a:rPr>
              <a:t>Uzun öykü niteliğinden sıyrılamayan daha çok batı edebiyatı yapıtlarının etkisinde kalan romanlarında dili, günlük  yazılarına oranla ağırdır.</a:t>
            </a:r>
            <a:endParaRPr lang="tr-TR" altLang="en-US" sz="1300" b="1" dirty="0">
              <a:solidFill>
                <a:schemeClr val="tx1">
                  <a:lumMod val="95000"/>
                  <a:lumOff val="5000"/>
                </a:schemeClr>
              </a:solidFill>
              <a:latin typeface="Arial" panose="020B0604020202020204" pitchFamily="34" charset="0"/>
            </a:endParaRPr>
          </a:p>
          <a:p>
            <a:pPr marL="171450" indent="-171450">
              <a:spcBef>
                <a:spcPct val="50000"/>
              </a:spcBef>
              <a:buFont typeface="Wingdings" panose="05000000000000000000" pitchFamily="2" charset="2"/>
              <a:buChar char="Ø"/>
            </a:pPr>
            <a:r>
              <a:rPr lang="tr-TR" altLang="en-US" sz="1300" dirty="0" smtClean="0">
                <a:solidFill>
                  <a:schemeClr val="tx1">
                    <a:lumMod val="95000"/>
                    <a:lumOff val="5000"/>
                  </a:schemeClr>
                </a:solidFill>
                <a:latin typeface="Arial" panose="020B0604020202020204" pitchFamily="34" charset="0"/>
              </a:rPr>
              <a:t>Muallim Naci’nin etkisi altında şiirden de uzak kalamamış, bu alandaki ürünlerini Leyla Feride takma adıyla musavver Malumat dergisinde yayımlamıştır.</a:t>
            </a:r>
          </a:p>
          <a:p>
            <a:pPr marL="171450" indent="-171450">
              <a:spcBef>
                <a:spcPct val="50000"/>
              </a:spcBef>
              <a:buFont typeface="Wingdings" panose="05000000000000000000" pitchFamily="2" charset="2"/>
              <a:buChar char="Ø"/>
            </a:pPr>
            <a:r>
              <a:rPr lang="tr-TR" altLang="en-US" sz="1300" b="1" dirty="0" smtClean="0">
                <a:solidFill>
                  <a:schemeClr val="tx1">
                    <a:lumMod val="95000"/>
                    <a:lumOff val="5000"/>
                  </a:schemeClr>
                </a:solidFill>
                <a:latin typeface="Arial" panose="020B0604020202020204" pitchFamily="34" charset="0"/>
              </a:rPr>
              <a:t>Müzikle ve ünlü müzikçilerle ilişkisini yaşamı boyunca sürdürdü. Çoğunun güftesi kendisinin olan 60’ı aşkın şarkı besteledi. Hemen notaya alınmadığından bunların bir bölümü unutuldu.</a:t>
            </a:r>
          </a:p>
        </p:txBody>
      </p:sp>
      <p:sp>
        <p:nvSpPr>
          <p:cNvPr id="9227" name="Text Box 13"/>
          <p:cNvSpPr txBox="1">
            <a:spLocks noChangeArrowheads="1"/>
          </p:cNvSpPr>
          <p:nvPr/>
        </p:nvSpPr>
        <p:spPr bwMode="auto">
          <a:xfrm>
            <a:off x="287338" y="495300"/>
            <a:ext cx="26396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2800" i="1" dirty="0" smtClean="0">
                <a:solidFill>
                  <a:schemeClr val="bg1"/>
                </a:solidFill>
                <a:latin typeface="Tahoma" panose="020B0604030504040204" pitchFamily="34" charset="0"/>
              </a:rPr>
              <a:t>Ahmet Rasim’in</a:t>
            </a:r>
            <a:endParaRPr lang="en-GB" altLang="en-US" sz="2800" i="1" dirty="0">
              <a:solidFill>
                <a:schemeClr val="bg1"/>
              </a:solidFill>
              <a:latin typeface="Tahoma" panose="020B0604030504040204" pitchFamily="34" charset="0"/>
            </a:endParaRPr>
          </a:p>
        </p:txBody>
      </p:sp>
      <p:sp>
        <p:nvSpPr>
          <p:cNvPr id="9228" name="Text Box 14"/>
          <p:cNvSpPr txBox="1">
            <a:spLocks noChangeArrowheads="1"/>
          </p:cNvSpPr>
          <p:nvPr/>
        </p:nvSpPr>
        <p:spPr bwMode="auto">
          <a:xfrm>
            <a:off x="287338" y="714375"/>
            <a:ext cx="7173759"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8500" b="1" dirty="0" smtClean="0">
                <a:solidFill>
                  <a:schemeClr val="bg1"/>
                </a:solidFill>
                <a:latin typeface="Tahoma" panose="020B0604030504040204" pitchFamily="34" charset="0"/>
              </a:rPr>
              <a:t>Edebi Kişiliği</a:t>
            </a:r>
            <a:endParaRPr lang="en-GB" altLang="en-US" sz="8500" b="1" dirty="0">
              <a:solidFill>
                <a:schemeClr val="bg1"/>
              </a:solidFill>
              <a:latin typeface="Tahoma" panose="020B0604030504040204" pitchFamily="34" charset="0"/>
            </a:endParaRPr>
          </a:p>
        </p:txBody>
      </p:sp>
      <p:pic>
        <p:nvPicPr>
          <p:cNvPr id="3074" name="Picture 2" descr="C:\Users\samil\Desktop\ahmet_rasim-239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22141" y="3501008"/>
            <a:ext cx="2505743" cy="3145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271020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newspap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239713" y="2605088"/>
            <a:ext cx="8599487" cy="671512"/>
          </a:xfrm>
          <a:prstGeom prst="rect">
            <a:avLst/>
          </a:prstGeom>
          <a:solidFill>
            <a:srgbClr val="4C4C4C"/>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3800" b="1" dirty="0" smtClean="0">
                <a:solidFill>
                  <a:schemeClr val="bg1"/>
                </a:solidFill>
                <a:latin typeface="Arial Black" panose="020B0A04020102020204" pitchFamily="34" charset="0"/>
              </a:rPr>
              <a:t>iyimser, gözlemci, gerçekçi</a:t>
            </a:r>
            <a:endParaRPr lang="en-US" altLang="en-US" sz="4000" b="1" dirty="0"/>
          </a:p>
        </p:txBody>
      </p:sp>
      <p:sp>
        <p:nvSpPr>
          <p:cNvPr id="9220" name="Rectangle 4"/>
          <p:cNvSpPr>
            <a:spLocks noChangeArrowheads="1"/>
          </p:cNvSpPr>
          <p:nvPr/>
        </p:nvSpPr>
        <p:spPr bwMode="auto">
          <a:xfrm>
            <a:off x="228600" y="3429000"/>
            <a:ext cx="4191000" cy="32893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9221"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9222" name="Text Box 6"/>
          <p:cNvSpPr txBox="1">
            <a:spLocks noChangeArrowheads="1"/>
          </p:cNvSpPr>
          <p:nvPr/>
        </p:nvSpPr>
        <p:spPr bwMode="auto">
          <a:xfrm>
            <a:off x="4572000" y="3429000"/>
            <a:ext cx="4267200" cy="3277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171450" indent="-171450">
              <a:spcBef>
                <a:spcPct val="50000"/>
              </a:spcBef>
              <a:buFont typeface="Wingdings" panose="05000000000000000000" pitchFamily="2" charset="2"/>
              <a:buChar char="Ø"/>
            </a:pPr>
            <a:r>
              <a:rPr lang="tr-TR" altLang="en-US" sz="1800" dirty="0" smtClean="0">
                <a:solidFill>
                  <a:schemeClr val="tx1">
                    <a:lumMod val="95000"/>
                    <a:lumOff val="5000"/>
                  </a:schemeClr>
                </a:solidFill>
                <a:latin typeface="Arial" panose="020B0604020202020204" pitchFamily="34" charset="0"/>
              </a:rPr>
              <a:t>Hüseyin Rahmi’nin öykü ve romanda gerçekleştirdiği anı ve fıkra yazılarında yapan Ahmet Rasim 19. yüzyılın ikinci yarısındaki İstanbul yaşamını, gelenek ve göreneklerini saptamıştır.</a:t>
            </a:r>
          </a:p>
          <a:p>
            <a:pPr marL="171450" indent="-171450">
              <a:spcBef>
                <a:spcPct val="50000"/>
              </a:spcBef>
              <a:buFont typeface="Wingdings" panose="05000000000000000000" pitchFamily="2" charset="2"/>
              <a:buChar char="Ø"/>
            </a:pPr>
            <a:r>
              <a:rPr lang="tr-TR" altLang="en-US" sz="1800" dirty="0" smtClean="0">
                <a:solidFill>
                  <a:schemeClr val="tx1">
                    <a:lumMod val="95000"/>
                    <a:lumOff val="5000"/>
                  </a:schemeClr>
                </a:solidFill>
                <a:latin typeface="Arial" panose="020B0604020202020204" pitchFamily="34" charset="0"/>
              </a:rPr>
              <a:t>Her yazdığını fazla okunma tutkusuyla kaleme alan ve güncelliğe dayanan bir yazı türüne yönelen Ahmet Rasim sayıları 140’a yaklaşan yapıtlarında edebi özen ve estetik doku duygusuna yabancı kalmıştır.</a:t>
            </a:r>
          </a:p>
        </p:txBody>
      </p:sp>
      <p:sp>
        <p:nvSpPr>
          <p:cNvPr id="9227" name="Text Box 13"/>
          <p:cNvSpPr txBox="1">
            <a:spLocks noChangeArrowheads="1"/>
          </p:cNvSpPr>
          <p:nvPr/>
        </p:nvSpPr>
        <p:spPr bwMode="auto">
          <a:xfrm>
            <a:off x="287338" y="495300"/>
            <a:ext cx="26396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2800" i="1" dirty="0" smtClean="0">
                <a:solidFill>
                  <a:schemeClr val="bg1"/>
                </a:solidFill>
                <a:latin typeface="Tahoma" panose="020B0604030504040204" pitchFamily="34" charset="0"/>
              </a:rPr>
              <a:t>Ahmet Rasim’in</a:t>
            </a:r>
            <a:endParaRPr lang="en-GB" altLang="en-US" sz="2800" i="1" dirty="0">
              <a:solidFill>
                <a:schemeClr val="bg1"/>
              </a:solidFill>
              <a:latin typeface="Tahoma" panose="020B0604030504040204" pitchFamily="34" charset="0"/>
            </a:endParaRPr>
          </a:p>
        </p:txBody>
      </p:sp>
      <p:sp>
        <p:nvSpPr>
          <p:cNvPr id="9228" name="Text Box 14"/>
          <p:cNvSpPr txBox="1">
            <a:spLocks noChangeArrowheads="1"/>
          </p:cNvSpPr>
          <p:nvPr/>
        </p:nvSpPr>
        <p:spPr bwMode="auto">
          <a:xfrm>
            <a:off x="287338" y="714375"/>
            <a:ext cx="7173759"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8500" b="1" dirty="0" smtClean="0">
                <a:solidFill>
                  <a:schemeClr val="bg1"/>
                </a:solidFill>
                <a:latin typeface="Tahoma" panose="020B0604030504040204" pitchFamily="34" charset="0"/>
              </a:rPr>
              <a:t>Edebi Kişiliği</a:t>
            </a:r>
            <a:endParaRPr lang="en-GB" altLang="en-US" sz="8500" b="1" dirty="0">
              <a:solidFill>
                <a:schemeClr val="bg1"/>
              </a:solidFill>
              <a:latin typeface="Tahoma" panose="020B0604030504040204" pitchFamily="34" charset="0"/>
            </a:endParaRPr>
          </a:p>
        </p:txBody>
      </p:sp>
      <p:pic>
        <p:nvPicPr>
          <p:cNvPr id="3074" name="Picture 2" descr="C:\Users\samil\Desktop\ahmet_rasim-239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22141" y="3501008"/>
            <a:ext cx="2505743" cy="3145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752895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newspap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239713" y="2605088"/>
            <a:ext cx="8599487" cy="671512"/>
          </a:xfrm>
          <a:prstGeom prst="rect">
            <a:avLst/>
          </a:prstGeom>
          <a:solidFill>
            <a:srgbClr val="4C4C4C"/>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3800" b="1" dirty="0" smtClean="0">
                <a:solidFill>
                  <a:schemeClr val="bg1"/>
                </a:solidFill>
                <a:latin typeface="Arial Black" panose="020B0A04020102020204" pitchFamily="34" charset="0"/>
              </a:rPr>
              <a:t>Romanları ve Öyküleri</a:t>
            </a:r>
            <a:endParaRPr lang="en-US" altLang="en-US" sz="4000" b="1" dirty="0"/>
          </a:p>
        </p:txBody>
      </p:sp>
      <p:sp>
        <p:nvSpPr>
          <p:cNvPr id="9220" name="Rectangle 4"/>
          <p:cNvSpPr>
            <a:spLocks noChangeArrowheads="1"/>
          </p:cNvSpPr>
          <p:nvPr/>
        </p:nvSpPr>
        <p:spPr bwMode="auto">
          <a:xfrm>
            <a:off x="228600" y="3429000"/>
            <a:ext cx="4191000" cy="32893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9221"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9222" name="Text Box 6"/>
          <p:cNvSpPr txBox="1">
            <a:spLocks noChangeArrowheads="1"/>
          </p:cNvSpPr>
          <p:nvPr/>
        </p:nvSpPr>
        <p:spPr bwMode="auto">
          <a:xfrm>
            <a:off x="4572000" y="3429000"/>
            <a:ext cx="4267200" cy="3439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171450" indent="-171450">
              <a:spcBef>
                <a:spcPct val="50000"/>
              </a:spcBef>
              <a:buFont typeface="Wingdings" panose="05000000000000000000" pitchFamily="2" charset="2"/>
              <a:buChar char="Ø"/>
            </a:pPr>
            <a:r>
              <a:rPr lang="tr-TR" altLang="en-US" sz="1500" dirty="0" smtClean="0">
                <a:solidFill>
                  <a:schemeClr val="tx1">
                    <a:lumMod val="95000"/>
                    <a:lumOff val="5000"/>
                  </a:schemeClr>
                </a:solidFill>
                <a:latin typeface="Arial" panose="020B0604020202020204" pitchFamily="34" charset="0"/>
              </a:rPr>
              <a:t>İlk Sevgili (1891)</a:t>
            </a:r>
          </a:p>
          <a:p>
            <a:pPr marL="171450" indent="-171450">
              <a:spcBef>
                <a:spcPct val="50000"/>
              </a:spcBef>
              <a:buFont typeface="Wingdings" panose="05000000000000000000" pitchFamily="2" charset="2"/>
              <a:buChar char="Ø"/>
            </a:pPr>
            <a:r>
              <a:rPr lang="tr-TR" altLang="en-US" sz="1500" dirty="0" smtClean="0">
                <a:solidFill>
                  <a:schemeClr val="tx1">
                    <a:lumMod val="95000"/>
                    <a:lumOff val="5000"/>
                  </a:schemeClr>
                </a:solidFill>
                <a:latin typeface="Arial" panose="020B0604020202020204" pitchFamily="34" charset="0"/>
              </a:rPr>
              <a:t>Afife (1894)</a:t>
            </a:r>
          </a:p>
          <a:p>
            <a:pPr marL="171450" indent="-171450">
              <a:spcBef>
                <a:spcPct val="50000"/>
              </a:spcBef>
              <a:buFont typeface="Wingdings" panose="05000000000000000000" pitchFamily="2" charset="2"/>
              <a:buChar char="Ø"/>
            </a:pPr>
            <a:r>
              <a:rPr lang="tr-TR" altLang="en-US" sz="1500" dirty="0" smtClean="0">
                <a:solidFill>
                  <a:schemeClr val="tx1">
                    <a:lumMod val="95000"/>
                    <a:lumOff val="5000"/>
                  </a:schemeClr>
                </a:solidFill>
                <a:latin typeface="Arial" panose="020B0604020202020204" pitchFamily="34" charset="0"/>
              </a:rPr>
              <a:t>Güzel </a:t>
            </a:r>
            <a:r>
              <a:rPr lang="tr-TR" altLang="en-US" sz="1500" dirty="0" err="1" smtClean="0">
                <a:solidFill>
                  <a:schemeClr val="tx1">
                    <a:lumMod val="95000"/>
                    <a:lumOff val="5000"/>
                  </a:schemeClr>
                </a:solidFill>
                <a:latin typeface="Arial" panose="020B0604020202020204" pitchFamily="34" charset="0"/>
              </a:rPr>
              <a:t>Eleni</a:t>
            </a:r>
            <a:r>
              <a:rPr lang="tr-TR" altLang="en-US" sz="1500" dirty="0" smtClean="0">
                <a:solidFill>
                  <a:schemeClr val="tx1">
                    <a:lumMod val="95000"/>
                    <a:lumOff val="5000"/>
                  </a:schemeClr>
                </a:solidFill>
                <a:latin typeface="Arial" panose="020B0604020202020204" pitchFamily="34" charset="0"/>
              </a:rPr>
              <a:t> (1893)</a:t>
            </a:r>
          </a:p>
          <a:p>
            <a:pPr marL="171450" indent="-171450">
              <a:spcBef>
                <a:spcPct val="50000"/>
              </a:spcBef>
              <a:buFont typeface="Wingdings" panose="05000000000000000000" pitchFamily="2" charset="2"/>
              <a:buChar char="Ø"/>
            </a:pPr>
            <a:r>
              <a:rPr lang="tr-TR" altLang="en-US" sz="1500" dirty="0" err="1" smtClean="0">
                <a:solidFill>
                  <a:schemeClr val="tx1">
                    <a:lumMod val="95000"/>
                    <a:lumOff val="5000"/>
                  </a:schemeClr>
                </a:solidFill>
                <a:latin typeface="Arial" panose="020B0604020202020204" pitchFamily="34" charset="0"/>
              </a:rPr>
              <a:t>Meyl</a:t>
            </a:r>
            <a:r>
              <a:rPr lang="tr-TR" altLang="en-US" sz="1500" dirty="0" smtClean="0">
                <a:solidFill>
                  <a:schemeClr val="tx1">
                    <a:lumMod val="95000"/>
                    <a:lumOff val="5000"/>
                  </a:schemeClr>
                </a:solidFill>
                <a:latin typeface="Arial" panose="020B0604020202020204" pitchFamily="34" charset="0"/>
              </a:rPr>
              <a:t>-i Dil (1897)</a:t>
            </a:r>
          </a:p>
          <a:p>
            <a:pPr marL="171450" indent="-171450">
              <a:spcBef>
                <a:spcPct val="50000"/>
              </a:spcBef>
              <a:buFont typeface="Wingdings" panose="05000000000000000000" pitchFamily="2" charset="2"/>
              <a:buChar char="Ø"/>
            </a:pPr>
            <a:r>
              <a:rPr lang="tr-TR" altLang="en-US" sz="1500" dirty="0" smtClean="0">
                <a:solidFill>
                  <a:schemeClr val="tx1">
                    <a:lumMod val="95000"/>
                    <a:lumOff val="5000"/>
                  </a:schemeClr>
                </a:solidFill>
                <a:latin typeface="Arial" panose="020B0604020202020204" pitchFamily="34" charset="0"/>
              </a:rPr>
              <a:t>Bir </a:t>
            </a:r>
            <a:r>
              <a:rPr lang="tr-TR" altLang="en-US" sz="1500" dirty="0" err="1" smtClean="0">
                <a:solidFill>
                  <a:schemeClr val="tx1">
                    <a:lumMod val="95000"/>
                    <a:lumOff val="5000"/>
                  </a:schemeClr>
                </a:solidFill>
                <a:latin typeface="Arial" panose="020B0604020202020204" pitchFamily="34" charset="0"/>
              </a:rPr>
              <a:t>Sefilenin</a:t>
            </a:r>
            <a:r>
              <a:rPr lang="tr-TR" altLang="en-US" sz="1500" dirty="0" smtClean="0">
                <a:solidFill>
                  <a:schemeClr val="tx1">
                    <a:lumMod val="95000"/>
                    <a:lumOff val="5000"/>
                  </a:schemeClr>
                </a:solidFill>
                <a:latin typeface="Arial" panose="020B0604020202020204" pitchFamily="34" charset="0"/>
              </a:rPr>
              <a:t> Evrak-ı Metrukesi (1893)</a:t>
            </a:r>
          </a:p>
          <a:p>
            <a:pPr marL="171450" indent="-171450">
              <a:spcBef>
                <a:spcPct val="50000"/>
              </a:spcBef>
              <a:buFont typeface="Wingdings" panose="05000000000000000000" pitchFamily="2" charset="2"/>
              <a:buChar char="Ø"/>
            </a:pPr>
            <a:r>
              <a:rPr lang="tr-TR" altLang="en-US" sz="1500" dirty="0" smtClean="0">
                <a:solidFill>
                  <a:schemeClr val="tx1">
                    <a:lumMod val="95000"/>
                    <a:lumOff val="5000"/>
                  </a:schemeClr>
                </a:solidFill>
                <a:latin typeface="Arial" panose="020B0604020202020204" pitchFamily="34" charset="0"/>
              </a:rPr>
              <a:t>Sevda-</a:t>
            </a:r>
            <a:r>
              <a:rPr lang="tr-TR" altLang="en-US" sz="1500" dirty="0" err="1" smtClean="0">
                <a:solidFill>
                  <a:schemeClr val="tx1">
                    <a:lumMod val="95000"/>
                    <a:lumOff val="5000"/>
                  </a:schemeClr>
                </a:solidFill>
                <a:latin typeface="Arial" panose="020B0604020202020204" pitchFamily="34" charset="0"/>
              </a:rPr>
              <a:t>yı</a:t>
            </a:r>
            <a:r>
              <a:rPr lang="tr-TR" altLang="en-US" sz="1500" dirty="0" smtClean="0">
                <a:solidFill>
                  <a:schemeClr val="tx1">
                    <a:lumMod val="95000"/>
                    <a:lumOff val="5000"/>
                  </a:schemeClr>
                </a:solidFill>
                <a:latin typeface="Arial" panose="020B0604020202020204" pitchFamily="34" charset="0"/>
              </a:rPr>
              <a:t> Sermedi (1897)</a:t>
            </a:r>
          </a:p>
          <a:p>
            <a:pPr marL="171450" indent="-171450">
              <a:spcBef>
                <a:spcPct val="50000"/>
              </a:spcBef>
              <a:buFont typeface="Wingdings" panose="05000000000000000000" pitchFamily="2" charset="2"/>
              <a:buChar char="Ø"/>
            </a:pPr>
            <a:r>
              <a:rPr lang="tr-TR" altLang="en-US" sz="1500" dirty="0" smtClean="0">
                <a:solidFill>
                  <a:schemeClr val="tx1">
                    <a:lumMod val="95000"/>
                    <a:lumOff val="5000"/>
                  </a:schemeClr>
                </a:solidFill>
                <a:latin typeface="Arial" panose="020B0604020202020204" pitchFamily="34" charset="0"/>
              </a:rPr>
              <a:t>Gam-ı Hicran (1898)</a:t>
            </a:r>
          </a:p>
          <a:p>
            <a:pPr marL="171450" indent="-171450">
              <a:spcBef>
                <a:spcPct val="50000"/>
              </a:spcBef>
              <a:buFont typeface="Wingdings" panose="05000000000000000000" pitchFamily="2" charset="2"/>
              <a:buChar char="Ø"/>
            </a:pPr>
            <a:r>
              <a:rPr lang="tr-TR" altLang="en-US" sz="1500" dirty="0" smtClean="0">
                <a:solidFill>
                  <a:schemeClr val="tx1">
                    <a:lumMod val="95000"/>
                    <a:lumOff val="5000"/>
                  </a:schemeClr>
                </a:solidFill>
                <a:latin typeface="Arial" panose="020B0604020202020204" pitchFamily="34" charset="0"/>
              </a:rPr>
              <a:t>Ülfet (1900)</a:t>
            </a:r>
          </a:p>
          <a:p>
            <a:pPr marL="171450" indent="-171450">
              <a:spcBef>
                <a:spcPct val="50000"/>
              </a:spcBef>
              <a:buFont typeface="Wingdings" panose="05000000000000000000" pitchFamily="2" charset="2"/>
              <a:buChar char="Ø"/>
            </a:pPr>
            <a:r>
              <a:rPr lang="tr-TR" altLang="en-US" sz="1500" dirty="0" smtClean="0">
                <a:solidFill>
                  <a:schemeClr val="tx1">
                    <a:lumMod val="95000"/>
                    <a:lumOff val="5000"/>
                  </a:schemeClr>
                </a:solidFill>
                <a:latin typeface="Arial" panose="020B0604020202020204" pitchFamily="34" charset="0"/>
              </a:rPr>
              <a:t>Hamamcı Ülfet (1922)</a:t>
            </a:r>
          </a:p>
          <a:p>
            <a:pPr marL="171450" indent="-171450">
              <a:spcBef>
                <a:spcPct val="50000"/>
              </a:spcBef>
              <a:buFont typeface="Wingdings" panose="05000000000000000000" pitchFamily="2" charset="2"/>
              <a:buChar char="Ø"/>
            </a:pPr>
            <a:r>
              <a:rPr lang="tr-TR" altLang="en-US" sz="1500" dirty="0" smtClean="0">
                <a:solidFill>
                  <a:schemeClr val="tx1">
                    <a:lumMod val="95000"/>
                    <a:lumOff val="5000"/>
                  </a:schemeClr>
                </a:solidFill>
                <a:latin typeface="Arial" panose="020B0604020202020204" pitchFamily="34" charset="0"/>
              </a:rPr>
              <a:t>İki Günahkar (1922)</a:t>
            </a:r>
            <a:endParaRPr lang="tr-TR" altLang="en-US" sz="1500" dirty="0" smtClean="0">
              <a:solidFill>
                <a:schemeClr val="tx1">
                  <a:lumMod val="95000"/>
                  <a:lumOff val="5000"/>
                </a:schemeClr>
              </a:solidFill>
              <a:latin typeface="Arial" panose="020B0604020202020204" pitchFamily="34" charset="0"/>
            </a:endParaRPr>
          </a:p>
        </p:txBody>
      </p:sp>
      <p:sp>
        <p:nvSpPr>
          <p:cNvPr id="9227" name="Text Box 13"/>
          <p:cNvSpPr txBox="1">
            <a:spLocks noChangeArrowheads="1"/>
          </p:cNvSpPr>
          <p:nvPr/>
        </p:nvSpPr>
        <p:spPr bwMode="auto">
          <a:xfrm>
            <a:off x="287338" y="495300"/>
            <a:ext cx="26396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2800" i="1" dirty="0" smtClean="0">
                <a:solidFill>
                  <a:schemeClr val="bg1"/>
                </a:solidFill>
                <a:latin typeface="Tahoma" panose="020B0604030504040204" pitchFamily="34" charset="0"/>
              </a:rPr>
              <a:t>Ahmet Rasim’in</a:t>
            </a:r>
            <a:endParaRPr lang="en-GB" altLang="en-US" sz="2800" i="1" dirty="0">
              <a:solidFill>
                <a:schemeClr val="bg1"/>
              </a:solidFill>
              <a:latin typeface="Tahoma" panose="020B0604030504040204" pitchFamily="34" charset="0"/>
            </a:endParaRPr>
          </a:p>
        </p:txBody>
      </p:sp>
      <p:sp>
        <p:nvSpPr>
          <p:cNvPr id="9228" name="Text Box 14"/>
          <p:cNvSpPr txBox="1">
            <a:spLocks noChangeArrowheads="1"/>
          </p:cNvSpPr>
          <p:nvPr/>
        </p:nvSpPr>
        <p:spPr bwMode="auto">
          <a:xfrm>
            <a:off x="287338" y="714375"/>
            <a:ext cx="4314001"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8500" b="1" dirty="0" smtClean="0">
                <a:solidFill>
                  <a:schemeClr val="bg1"/>
                </a:solidFill>
                <a:latin typeface="Tahoma" panose="020B0604030504040204" pitchFamily="34" charset="0"/>
              </a:rPr>
              <a:t>Eserleri</a:t>
            </a:r>
            <a:endParaRPr lang="en-GB" altLang="en-US" sz="8500" b="1" dirty="0">
              <a:solidFill>
                <a:schemeClr val="bg1"/>
              </a:solidFill>
              <a:latin typeface="Tahoma" panose="020B0604030504040204" pitchFamily="34" charset="0"/>
            </a:endParaRPr>
          </a:p>
        </p:txBody>
      </p:sp>
      <p:pic>
        <p:nvPicPr>
          <p:cNvPr id="3074" name="Picture 2" descr="C:\Users\samil\Desktop\ahmet_rasim-239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22141" y="3501008"/>
            <a:ext cx="2505743" cy="3145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4431570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newspap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239713" y="2605088"/>
            <a:ext cx="8599487" cy="630942"/>
          </a:xfrm>
          <a:prstGeom prst="rect">
            <a:avLst/>
          </a:prstGeom>
          <a:solidFill>
            <a:srgbClr val="4C4C4C"/>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3500" b="1" dirty="0" smtClean="0">
                <a:solidFill>
                  <a:schemeClr val="bg1"/>
                </a:solidFill>
                <a:latin typeface="Arial Black" panose="020B0A04020102020204" pitchFamily="34" charset="0"/>
              </a:rPr>
              <a:t>Anı, Fıkra, Biyografi ve </a:t>
            </a:r>
            <a:r>
              <a:rPr lang="tr-TR" altLang="en-US" sz="3500" b="1" dirty="0" err="1" smtClean="0">
                <a:solidFill>
                  <a:schemeClr val="bg1"/>
                </a:solidFill>
                <a:latin typeface="Arial Black" panose="020B0A04020102020204" pitchFamily="34" charset="0"/>
              </a:rPr>
              <a:t>Mektubları</a:t>
            </a:r>
            <a:endParaRPr lang="en-US" altLang="en-US" sz="3500" b="1" dirty="0"/>
          </a:p>
        </p:txBody>
      </p:sp>
      <p:sp>
        <p:nvSpPr>
          <p:cNvPr id="9220" name="Rectangle 4"/>
          <p:cNvSpPr>
            <a:spLocks noChangeArrowheads="1"/>
          </p:cNvSpPr>
          <p:nvPr/>
        </p:nvSpPr>
        <p:spPr bwMode="auto">
          <a:xfrm>
            <a:off x="228600" y="3429000"/>
            <a:ext cx="4191000" cy="32893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9221" name="Text Box 5"/>
          <p:cNvSpPr txBox="1">
            <a:spLocks noChangeArrowheads="1"/>
          </p:cNvSpPr>
          <p:nvPr/>
        </p:nvSpPr>
        <p:spPr bwMode="auto">
          <a:xfrm>
            <a:off x="4800600" y="2971800"/>
            <a:ext cx="1905000" cy="457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endParaRPr lang="en-GB" altLang="en-US">
              <a:latin typeface="Arial" panose="020B0604020202020204" pitchFamily="34" charset="0"/>
            </a:endParaRPr>
          </a:p>
        </p:txBody>
      </p:sp>
      <p:sp>
        <p:nvSpPr>
          <p:cNvPr id="9222" name="Text Box 6"/>
          <p:cNvSpPr txBox="1">
            <a:spLocks noChangeArrowheads="1"/>
          </p:cNvSpPr>
          <p:nvPr/>
        </p:nvSpPr>
        <p:spPr bwMode="auto">
          <a:xfrm>
            <a:off x="4572000" y="3429000"/>
            <a:ext cx="4267200" cy="34317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171450" indent="-171450">
              <a:spcBef>
                <a:spcPct val="50000"/>
              </a:spcBef>
              <a:buFont typeface="Wingdings" panose="05000000000000000000" pitchFamily="2" charset="2"/>
              <a:buChar char="Ø"/>
            </a:pPr>
            <a:r>
              <a:rPr lang="tr-TR" altLang="en-US" sz="1230" dirty="0" smtClean="0">
                <a:solidFill>
                  <a:schemeClr val="tx1">
                    <a:lumMod val="95000"/>
                    <a:lumOff val="5000"/>
                  </a:schemeClr>
                </a:solidFill>
                <a:latin typeface="Arial" panose="020B0604020202020204" pitchFamily="34" charset="0"/>
              </a:rPr>
              <a:t>Eşkal-i Zaman (fıkra, 1918)</a:t>
            </a:r>
          </a:p>
          <a:p>
            <a:pPr marL="171450" indent="-171450">
              <a:spcBef>
                <a:spcPct val="50000"/>
              </a:spcBef>
              <a:buFont typeface="Wingdings" panose="05000000000000000000" pitchFamily="2" charset="2"/>
              <a:buChar char="Ø"/>
            </a:pPr>
            <a:r>
              <a:rPr lang="tr-TR" altLang="en-US" sz="1230" dirty="0" smtClean="0">
                <a:solidFill>
                  <a:schemeClr val="tx1">
                    <a:lumMod val="95000"/>
                    <a:lumOff val="5000"/>
                  </a:schemeClr>
                </a:solidFill>
                <a:latin typeface="Arial" panose="020B0604020202020204" pitchFamily="34" charset="0"/>
              </a:rPr>
              <a:t>Gülüp Ağladıklarım (anı, 1926)</a:t>
            </a:r>
          </a:p>
          <a:p>
            <a:pPr marL="171450" indent="-171450">
              <a:spcBef>
                <a:spcPct val="50000"/>
              </a:spcBef>
              <a:buFont typeface="Wingdings" panose="05000000000000000000" pitchFamily="2" charset="2"/>
              <a:buChar char="Ø"/>
            </a:pPr>
            <a:r>
              <a:rPr lang="tr-TR" altLang="en-US" sz="1230" dirty="0" smtClean="0">
                <a:solidFill>
                  <a:schemeClr val="tx1">
                    <a:lumMod val="95000"/>
                    <a:lumOff val="5000"/>
                  </a:schemeClr>
                </a:solidFill>
                <a:latin typeface="Arial" panose="020B0604020202020204" pitchFamily="34" charset="0"/>
              </a:rPr>
              <a:t>Muharrir, Şair, Edip (biyografiler 1924)</a:t>
            </a:r>
          </a:p>
          <a:p>
            <a:pPr marL="171450" indent="-171450">
              <a:spcBef>
                <a:spcPct val="50000"/>
              </a:spcBef>
              <a:buFont typeface="Wingdings" panose="05000000000000000000" pitchFamily="2" charset="2"/>
              <a:buChar char="Ø"/>
            </a:pPr>
            <a:r>
              <a:rPr lang="tr-TR" altLang="en-US" sz="1230" dirty="0" err="1" smtClean="0">
                <a:solidFill>
                  <a:schemeClr val="tx1">
                    <a:lumMod val="95000"/>
                    <a:lumOff val="5000"/>
                  </a:schemeClr>
                </a:solidFill>
                <a:latin typeface="Arial" panose="020B0604020202020204" pitchFamily="34" charset="0"/>
              </a:rPr>
              <a:t>Cidd</a:t>
            </a:r>
            <a:r>
              <a:rPr lang="tr-TR" altLang="en-US" sz="1230" dirty="0" smtClean="0">
                <a:solidFill>
                  <a:schemeClr val="tx1">
                    <a:lumMod val="95000"/>
                    <a:lumOff val="5000"/>
                  </a:schemeClr>
                </a:solidFill>
                <a:latin typeface="Arial" panose="020B0604020202020204" pitchFamily="34" charset="0"/>
              </a:rPr>
              <a:t>-ü Mizah (4 cilt, 1910-1911)</a:t>
            </a:r>
          </a:p>
          <a:p>
            <a:pPr marL="171450" indent="-171450">
              <a:spcBef>
                <a:spcPct val="50000"/>
              </a:spcBef>
              <a:buFont typeface="Wingdings" panose="05000000000000000000" pitchFamily="2" charset="2"/>
              <a:buChar char="Ø"/>
            </a:pPr>
            <a:r>
              <a:rPr lang="tr-TR" altLang="en-US" sz="1230" dirty="0" smtClean="0">
                <a:solidFill>
                  <a:schemeClr val="tx1">
                    <a:lumMod val="95000"/>
                    <a:lumOff val="5000"/>
                  </a:schemeClr>
                </a:solidFill>
                <a:latin typeface="Arial" panose="020B0604020202020204" pitchFamily="34" charset="0"/>
              </a:rPr>
              <a:t>Şehir Mektupları (4 cilt, 1910-1911)</a:t>
            </a:r>
          </a:p>
          <a:p>
            <a:pPr marL="171450" indent="-171450">
              <a:spcBef>
                <a:spcPct val="50000"/>
              </a:spcBef>
              <a:buFont typeface="Wingdings" panose="05000000000000000000" pitchFamily="2" charset="2"/>
              <a:buChar char="Ø"/>
            </a:pPr>
            <a:r>
              <a:rPr lang="tr-TR" altLang="en-US" sz="1230" dirty="0" smtClean="0">
                <a:solidFill>
                  <a:schemeClr val="tx1">
                    <a:lumMod val="95000"/>
                    <a:lumOff val="5000"/>
                  </a:schemeClr>
                </a:solidFill>
                <a:latin typeface="Arial" panose="020B0604020202020204" pitchFamily="34" charset="0"/>
              </a:rPr>
              <a:t>Falaka (anı, 1927)</a:t>
            </a:r>
          </a:p>
          <a:p>
            <a:pPr marL="171450" indent="-171450">
              <a:spcBef>
                <a:spcPct val="50000"/>
              </a:spcBef>
              <a:buFont typeface="Wingdings" panose="05000000000000000000" pitchFamily="2" charset="2"/>
              <a:buChar char="Ø"/>
            </a:pPr>
            <a:r>
              <a:rPr lang="tr-TR" altLang="en-US" sz="1230" dirty="0" err="1" smtClean="0">
                <a:solidFill>
                  <a:schemeClr val="tx1">
                    <a:lumMod val="95000"/>
                    <a:lumOff val="5000"/>
                  </a:schemeClr>
                </a:solidFill>
                <a:latin typeface="Arial" panose="020B0604020202020204" pitchFamily="34" charset="0"/>
              </a:rPr>
              <a:t>Fuhş</a:t>
            </a:r>
            <a:r>
              <a:rPr lang="tr-TR" altLang="en-US" sz="1230" dirty="0" smtClean="0">
                <a:solidFill>
                  <a:schemeClr val="tx1">
                    <a:lumMod val="95000"/>
                    <a:lumOff val="5000"/>
                  </a:schemeClr>
                </a:solidFill>
                <a:latin typeface="Arial" panose="020B0604020202020204" pitchFamily="34" charset="0"/>
              </a:rPr>
              <a:t>-i Atik (anı, 1922)</a:t>
            </a:r>
          </a:p>
          <a:p>
            <a:pPr marL="171450" indent="-171450">
              <a:spcBef>
                <a:spcPct val="50000"/>
              </a:spcBef>
              <a:buFont typeface="Wingdings" panose="05000000000000000000" pitchFamily="2" charset="2"/>
              <a:buChar char="Ø"/>
            </a:pPr>
            <a:r>
              <a:rPr lang="tr-TR" altLang="en-US" sz="1230" dirty="0" smtClean="0">
                <a:solidFill>
                  <a:schemeClr val="tx1">
                    <a:lumMod val="95000"/>
                    <a:lumOff val="5000"/>
                  </a:schemeClr>
                </a:solidFill>
                <a:latin typeface="Arial" panose="020B0604020202020204" pitchFamily="34" charset="0"/>
              </a:rPr>
              <a:t>Gecelerim (anı, 1896)</a:t>
            </a:r>
          </a:p>
          <a:p>
            <a:pPr marL="171450" indent="-171450">
              <a:spcBef>
                <a:spcPct val="50000"/>
              </a:spcBef>
              <a:buFont typeface="Wingdings" panose="05000000000000000000" pitchFamily="2" charset="2"/>
              <a:buChar char="Ø"/>
            </a:pPr>
            <a:r>
              <a:rPr lang="tr-TR" altLang="en-US" sz="1230" dirty="0" smtClean="0">
                <a:solidFill>
                  <a:schemeClr val="tx1">
                    <a:lumMod val="95000"/>
                    <a:lumOff val="5000"/>
                  </a:schemeClr>
                </a:solidFill>
                <a:latin typeface="Arial" panose="020B0604020202020204" pitchFamily="34" charset="0"/>
              </a:rPr>
              <a:t>Ramazan Sohbetleri (anı, 1913)</a:t>
            </a:r>
          </a:p>
          <a:p>
            <a:pPr marL="171450" indent="-171450">
              <a:spcBef>
                <a:spcPct val="50000"/>
              </a:spcBef>
              <a:buFont typeface="Wingdings" panose="05000000000000000000" pitchFamily="2" charset="2"/>
              <a:buChar char="Ø"/>
            </a:pPr>
            <a:r>
              <a:rPr lang="tr-TR" altLang="en-US" sz="1230" dirty="0" err="1" smtClean="0">
                <a:solidFill>
                  <a:schemeClr val="tx1">
                    <a:lumMod val="95000"/>
                    <a:lumOff val="5000"/>
                  </a:schemeClr>
                </a:solidFill>
                <a:latin typeface="Arial" panose="020B0604020202020204" pitchFamily="34" charset="0"/>
              </a:rPr>
              <a:t>Ömr</a:t>
            </a:r>
            <a:r>
              <a:rPr lang="tr-TR" altLang="en-US" sz="1230" dirty="0" smtClean="0">
                <a:solidFill>
                  <a:schemeClr val="tx1">
                    <a:lumMod val="95000"/>
                    <a:lumOff val="5000"/>
                  </a:schemeClr>
                </a:solidFill>
                <a:latin typeface="Arial" panose="020B0604020202020204" pitchFamily="34" charset="0"/>
              </a:rPr>
              <a:t>-</a:t>
            </a:r>
            <a:r>
              <a:rPr lang="tr-TR" altLang="en-US" sz="1230" dirty="0">
                <a:solidFill>
                  <a:schemeClr val="tx1">
                    <a:lumMod val="95000"/>
                    <a:lumOff val="5000"/>
                  </a:schemeClr>
                </a:solidFill>
                <a:latin typeface="Arial" panose="020B0604020202020204" pitchFamily="34" charset="0"/>
              </a:rPr>
              <a:t>i</a:t>
            </a:r>
            <a:r>
              <a:rPr lang="tr-TR" altLang="en-US" sz="1230" dirty="0" smtClean="0">
                <a:solidFill>
                  <a:schemeClr val="tx1">
                    <a:lumMod val="95000"/>
                    <a:lumOff val="5000"/>
                  </a:schemeClr>
                </a:solidFill>
                <a:latin typeface="Arial" panose="020B0604020202020204" pitchFamily="34" charset="0"/>
              </a:rPr>
              <a:t> Edebi (4 cilt anı, 1897-1900)</a:t>
            </a:r>
          </a:p>
          <a:p>
            <a:pPr marL="171450" indent="-171450">
              <a:spcBef>
                <a:spcPct val="50000"/>
              </a:spcBef>
              <a:buFont typeface="Wingdings" panose="05000000000000000000" pitchFamily="2" charset="2"/>
              <a:buChar char="Ø"/>
            </a:pPr>
            <a:r>
              <a:rPr lang="tr-TR" altLang="en-US" sz="1230" dirty="0" smtClean="0">
                <a:solidFill>
                  <a:schemeClr val="tx1">
                    <a:lumMod val="95000"/>
                    <a:lumOff val="5000"/>
                  </a:schemeClr>
                </a:solidFill>
                <a:latin typeface="Arial" panose="020B0604020202020204" pitchFamily="34" charset="0"/>
              </a:rPr>
              <a:t>Romanya Mektupları (anı-gezi, 1916)</a:t>
            </a:r>
          </a:p>
          <a:p>
            <a:pPr marL="171450" indent="-171450">
              <a:spcBef>
                <a:spcPct val="50000"/>
              </a:spcBef>
              <a:buFont typeface="Wingdings" panose="05000000000000000000" pitchFamily="2" charset="2"/>
              <a:buChar char="Ø"/>
            </a:pPr>
            <a:r>
              <a:rPr lang="tr-TR" altLang="en-US" sz="1230" dirty="0" smtClean="0">
                <a:solidFill>
                  <a:schemeClr val="tx1">
                    <a:lumMod val="95000"/>
                    <a:lumOff val="5000"/>
                  </a:schemeClr>
                </a:solidFill>
                <a:latin typeface="Arial" panose="020B0604020202020204" pitchFamily="34" charset="0"/>
              </a:rPr>
              <a:t>İlk Büyük Muharrirlerden Şinasi (biyografi, 1927)</a:t>
            </a:r>
          </a:p>
        </p:txBody>
      </p:sp>
      <p:sp>
        <p:nvSpPr>
          <p:cNvPr id="9227" name="Text Box 13"/>
          <p:cNvSpPr txBox="1">
            <a:spLocks noChangeArrowheads="1"/>
          </p:cNvSpPr>
          <p:nvPr/>
        </p:nvSpPr>
        <p:spPr bwMode="auto">
          <a:xfrm>
            <a:off x="287338" y="495300"/>
            <a:ext cx="26396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2800" i="1" dirty="0" smtClean="0">
                <a:solidFill>
                  <a:schemeClr val="bg1"/>
                </a:solidFill>
                <a:latin typeface="Tahoma" panose="020B0604030504040204" pitchFamily="34" charset="0"/>
              </a:rPr>
              <a:t>Ahmet Rasim’in</a:t>
            </a:r>
            <a:endParaRPr lang="en-GB" altLang="en-US" sz="2800" i="1" dirty="0">
              <a:solidFill>
                <a:schemeClr val="bg1"/>
              </a:solidFill>
              <a:latin typeface="Tahoma" panose="020B0604030504040204" pitchFamily="34" charset="0"/>
            </a:endParaRPr>
          </a:p>
        </p:txBody>
      </p:sp>
      <p:sp>
        <p:nvSpPr>
          <p:cNvPr id="9228" name="Text Box 14"/>
          <p:cNvSpPr txBox="1">
            <a:spLocks noChangeArrowheads="1"/>
          </p:cNvSpPr>
          <p:nvPr/>
        </p:nvSpPr>
        <p:spPr bwMode="auto">
          <a:xfrm>
            <a:off x="287338" y="714375"/>
            <a:ext cx="4314001"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8500" b="1" dirty="0" smtClean="0">
                <a:solidFill>
                  <a:schemeClr val="bg1"/>
                </a:solidFill>
                <a:latin typeface="Tahoma" panose="020B0604030504040204" pitchFamily="34" charset="0"/>
              </a:rPr>
              <a:t>Eserleri</a:t>
            </a:r>
            <a:endParaRPr lang="en-GB" altLang="en-US" sz="8500" b="1" dirty="0">
              <a:solidFill>
                <a:schemeClr val="bg1"/>
              </a:solidFill>
              <a:latin typeface="Tahoma" panose="020B0604030504040204" pitchFamily="34" charset="0"/>
            </a:endParaRPr>
          </a:p>
        </p:txBody>
      </p:sp>
      <p:pic>
        <p:nvPicPr>
          <p:cNvPr id="3074" name="Picture 2" descr="C:\Users\samil\Desktop\ahmet_rasim-239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22141" y="3501008"/>
            <a:ext cx="2505743" cy="3145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403588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10" descr="newspaper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88" y="0"/>
            <a:ext cx="9139237"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Text Box 3"/>
          <p:cNvSpPr txBox="1">
            <a:spLocks noChangeArrowheads="1"/>
          </p:cNvSpPr>
          <p:nvPr/>
        </p:nvSpPr>
        <p:spPr bwMode="auto">
          <a:xfrm>
            <a:off x="239713" y="2605088"/>
            <a:ext cx="8599487" cy="630942"/>
          </a:xfrm>
          <a:prstGeom prst="rect">
            <a:avLst/>
          </a:prstGeom>
          <a:solidFill>
            <a:srgbClr val="4C4C4C"/>
          </a:solidFill>
          <a:ln>
            <a:noFill/>
          </a:ln>
          <a:extLs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3500" b="1" dirty="0" smtClean="0">
                <a:solidFill>
                  <a:schemeClr val="bg1"/>
                </a:solidFill>
                <a:latin typeface="Arial Black" panose="020B0A04020102020204" pitchFamily="34" charset="0"/>
              </a:rPr>
              <a:t>Tarih</a:t>
            </a:r>
            <a:endParaRPr lang="en-US" altLang="en-US" sz="3500" b="1" dirty="0"/>
          </a:p>
        </p:txBody>
      </p:sp>
      <p:sp>
        <p:nvSpPr>
          <p:cNvPr id="9220" name="Rectangle 4"/>
          <p:cNvSpPr>
            <a:spLocks noChangeArrowheads="1"/>
          </p:cNvSpPr>
          <p:nvPr/>
        </p:nvSpPr>
        <p:spPr bwMode="auto">
          <a:xfrm>
            <a:off x="228600" y="3429000"/>
            <a:ext cx="4191000" cy="3289300"/>
          </a:xfrm>
          <a:prstGeom prst="rect">
            <a:avLst/>
          </a:prstGeom>
          <a:solidFill>
            <a:srgbClr val="CFC6AD"/>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9222" name="Text Box 6"/>
          <p:cNvSpPr txBox="1">
            <a:spLocks noChangeArrowheads="1"/>
          </p:cNvSpPr>
          <p:nvPr/>
        </p:nvSpPr>
        <p:spPr bwMode="auto">
          <a:xfrm>
            <a:off x="4572000" y="3429000"/>
            <a:ext cx="4267200" cy="32778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marL="171450" indent="-171450">
              <a:spcBef>
                <a:spcPct val="50000"/>
              </a:spcBef>
              <a:buFont typeface="Wingdings" panose="05000000000000000000" pitchFamily="2" charset="2"/>
              <a:buChar char="Ø"/>
            </a:pPr>
            <a:r>
              <a:rPr lang="tr-TR" altLang="en-US" sz="2300" dirty="0" smtClean="0">
                <a:solidFill>
                  <a:schemeClr val="tx1">
                    <a:lumMod val="95000"/>
                    <a:lumOff val="5000"/>
                  </a:schemeClr>
                </a:solidFill>
                <a:latin typeface="Arial" panose="020B0604020202020204" pitchFamily="34" charset="0"/>
              </a:rPr>
              <a:t>Küçük Tarih-i İslam (1890)</a:t>
            </a:r>
          </a:p>
          <a:p>
            <a:pPr marL="171450" indent="-171450">
              <a:spcBef>
                <a:spcPct val="50000"/>
              </a:spcBef>
              <a:buFont typeface="Wingdings" panose="05000000000000000000" pitchFamily="2" charset="2"/>
              <a:buChar char="Ø"/>
            </a:pPr>
            <a:r>
              <a:rPr lang="tr-TR" altLang="en-US" sz="2300" dirty="0" smtClean="0">
                <a:solidFill>
                  <a:schemeClr val="tx1">
                    <a:lumMod val="95000"/>
                    <a:lumOff val="5000"/>
                  </a:schemeClr>
                </a:solidFill>
                <a:latin typeface="Arial" panose="020B0604020202020204" pitchFamily="34" charset="0"/>
              </a:rPr>
              <a:t>Küçük Tarih-i Osmani (1891)</a:t>
            </a:r>
          </a:p>
          <a:p>
            <a:pPr marL="171450" indent="-171450">
              <a:spcBef>
                <a:spcPct val="50000"/>
              </a:spcBef>
              <a:buFont typeface="Wingdings" panose="05000000000000000000" pitchFamily="2" charset="2"/>
              <a:buChar char="Ø"/>
            </a:pPr>
            <a:r>
              <a:rPr lang="tr-TR" altLang="en-US" sz="2300" dirty="0" smtClean="0">
                <a:solidFill>
                  <a:schemeClr val="tx1">
                    <a:lumMod val="95000"/>
                    <a:lumOff val="5000"/>
                  </a:schemeClr>
                </a:solidFill>
                <a:latin typeface="Arial" panose="020B0604020202020204" pitchFamily="34" charset="0"/>
              </a:rPr>
              <a:t>Resimli ve Haritalı Osmanlı Tarihi (4 cilt, 1910-1912)</a:t>
            </a:r>
          </a:p>
          <a:p>
            <a:pPr marL="171450" indent="-171450">
              <a:spcBef>
                <a:spcPct val="50000"/>
              </a:spcBef>
              <a:buFont typeface="Wingdings" panose="05000000000000000000" pitchFamily="2" charset="2"/>
              <a:buChar char="Ø"/>
            </a:pPr>
            <a:r>
              <a:rPr lang="tr-TR" altLang="en-US" sz="2300" dirty="0" smtClean="0">
                <a:solidFill>
                  <a:schemeClr val="tx1">
                    <a:lumMod val="95000"/>
                    <a:lumOff val="5000"/>
                  </a:schemeClr>
                </a:solidFill>
                <a:latin typeface="Arial" panose="020B0604020202020204" pitchFamily="34" charset="0"/>
              </a:rPr>
              <a:t>İki Hatıra Üç Şahsiyet (1916)</a:t>
            </a:r>
          </a:p>
          <a:p>
            <a:pPr marL="171450" indent="-171450">
              <a:spcBef>
                <a:spcPct val="50000"/>
              </a:spcBef>
              <a:buFont typeface="Wingdings" panose="05000000000000000000" pitchFamily="2" charset="2"/>
              <a:buChar char="Ø"/>
            </a:pPr>
            <a:r>
              <a:rPr lang="tr-TR" altLang="en-US" sz="2300" dirty="0" smtClean="0">
                <a:solidFill>
                  <a:schemeClr val="tx1">
                    <a:lumMod val="95000"/>
                    <a:lumOff val="5000"/>
                  </a:schemeClr>
                </a:solidFill>
                <a:latin typeface="Arial" panose="020B0604020202020204" pitchFamily="34" charset="0"/>
              </a:rPr>
              <a:t>İstibdattan Hakimiyet-i </a:t>
            </a:r>
            <a:r>
              <a:rPr lang="tr-TR" altLang="en-US" sz="2300" dirty="0" err="1" smtClean="0">
                <a:solidFill>
                  <a:schemeClr val="tx1">
                    <a:lumMod val="95000"/>
                    <a:lumOff val="5000"/>
                  </a:schemeClr>
                </a:solidFill>
                <a:latin typeface="Arial" panose="020B0604020202020204" pitchFamily="34" charset="0"/>
              </a:rPr>
              <a:t>Milliyeye</a:t>
            </a:r>
            <a:r>
              <a:rPr lang="tr-TR" altLang="en-US" sz="2300" dirty="0" smtClean="0">
                <a:solidFill>
                  <a:schemeClr val="tx1">
                    <a:lumMod val="95000"/>
                    <a:lumOff val="5000"/>
                  </a:schemeClr>
                </a:solidFill>
                <a:latin typeface="Arial" panose="020B0604020202020204" pitchFamily="34" charset="0"/>
              </a:rPr>
              <a:t> (2 cilt, 1926)</a:t>
            </a:r>
          </a:p>
        </p:txBody>
      </p:sp>
      <p:sp>
        <p:nvSpPr>
          <p:cNvPr id="9227" name="Text Box 13"/>
          <p:cNvSpPr txBox="1">
            <a:spLocks noChangeArrowheads="1"/>
          </p:cNvSpPr>
          <p:nvPr/>
        </p:nvSpPr>
        <p:spPr bwMode="auto">
          <a:xfrm>
            <a:off x="287338" y="495300"/>
            <a:ext cx="2639697"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2800" i="1" dirty="0" smtClean="0">
                <a:solidFill>
                  <a:schemeClr val="bg1"/>
                </a:solidFill>
                <a:latin typeface="Tahoma" panose="020B0604030504040204" pitchFamily="34" charset="0"/>
              </a:rPr>
              <a:t>Ahmet Rasim’in</a:t>
            </a:r>
            <a:endParaRPr lang="en-GB" altLang="en-US" sz="2800" i="1" dirty="0">
              <a:solidFill>
                <a:schemeClr val="bg1"/>
              </a:solidFill>
              <a:latin typeface="Tahoma" panose="020B0604030504040204" pitchFamily="34" charset="0"/>
            </a:endParaRPr>
          </a:p>
        </p:txBody>
      </p:sp>
      <p:sp>
        <p:nvSpPr>
          <p:cNvPr id="9228" name="Text Box 14"/>
          <p:cNvSpPr txBox="1">
            <a:spLocks noChangeArrowheads="1"/>
          </p:cNvSpPr>
          <p:nvPr/>
        </p:nvSpPr>
        <p:spPr bwMode="auto">
          <a:xfrm>
            <a:off x="287338" y="714375"/>
            <a:ext cx="4314001" cy="14003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sz="8500" b="1" dirty="0" smtClean="0">
                <a:solidFill>
                  <a:schemeClr val="bg1"/>
                </a:solidFill>
                <a:latin typeface="Tahoma" panose="020B0604030504040204" pitchFamily="34" charset="0"/>
              </a:rPr>
              <a:t>Eserleri</a:t>
            </a:r>
            <a:endParaRPr lang="en-GB" altLang="en-US" sz="8500" b="1" dirty="0">
              <a:solidFill>
                <a:schemeClr val="bg1"/>
              </a:solidFill>
              <a:latin typeface="Tahoma" panose="020B0604030504040204" pitchFamily="34" charset="0"/>
            </a:endParaRPr>
          </a:p>
        </p:txBody>
      </p:sp>
      <p:pic>
        <p:nvPicPr>
          <p:cNvPr id="3074" name="Picture 2" descr="C:\Users\samil\Desktop\ahmet_rasim-239x30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1022141" y="3501008"/>
            <a:ext cx="2505743" cy="314528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2937750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4" descr="newspaperpage"/>
          <p:cNvPicPr>
            <a:picLocks noChangeAspect="1" noChangeArrowheads="1"/>
          </p:cNvPicPr>
          <p:nvPr/>
        </p:nvPicPr>
        <p:blipFill>
          <a:blip r:embed="rId3">
            <a:extLst>
              <a:ext uri="{28A0092B-C50C-407E-A947-70E740481C1C}">
                <a14:useLocalDpi xmlns:a14="http://schemas.microsoft.com/office/drawing/2010/main" val="0"/>
              </a:ext>
            </a:extLst>
          </a:blip>
          <a:srcRect b="-255"/>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7" name="Line 5"/>
          <p:cNvSpPr>
            <a:spLocks noChangeShapeType="1"/>
          </p:cNvSpPr>
          <p:nvPr/>
        </p:nvSpPr>
        <p:spPr bwMode="auto">
          <a:xfrm>
            <a:off x="304800" y="4572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8" name="Line 6"/>
          <p:cNvSpPr>
            <a:spLocks noChangeShapeType="1"/>
          </p:cNvSpPr>
          <p:nvPr/>
        </p:nvSpPr>
        <p:spPr bwMode="auto">
          <a:xfrm>
            <a:off x="304800" y="4953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69" name="Line 7"/>
          <p:cNvSpPr>
            <a:spLocks noChangeShapeType="1"/>
          </p:cNvSpPr>
          <p:nvPr/>
        </p:nvSpPr>
        <p:spPr bwMode="auto">
          <a:xfrm>
            <a:off x="304800" y="1066800"/>
            <a:ext cx="85344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0" name="Text Box 8"/>
          <p:cNvSpPr txBox="1">
            <a:spLocks noChangeArrowheads="1"/>
          </p:cNvSpPr>
          <p:nvPr/>
        </p:nvSpPr>
        <p:spPr bwMode="auto">
          <a:xfrm>
            <a:off x="3392906" y="533400"/>
            <a:ext cx="5448928" cy="46166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non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r>
              <a:rPr lang="tr-TR" altLang="en-US" dirty="0" smtClean="0">
                <a:solidFill>
                  <a:srgbClr val="4C4C4C"/>
                </a:solidFill>
                <a:latin typeface="Arial Black" panose="020B0A04020102020204" pitchFamily="34" charset="0"/>
              </a:rPr>
              <a:t>Ahmet Rasim Eser İncelemeleri</a:t>
            </a:r>
            <a:endParaRPr lang="en-US" altLang="en-US" dirty="0"/>
          </a:p>
        </p:txBody>
      </p:sp>
      <p:sp>
        <p:nvSpPr>
          <p:cNvPr id="11271" name="Line 9"/>
          <p:cNvSpPr>
            <a:spLocks noChangeShapeType="1"/>
          </p:cNvSpPr>
          <p:nvPr/>
        </p:nvSpPr>
        <p:spPr bwMode="auto">
          <a:xfrm>
            <a:off x="4572000" y="1219200"/>
            <a:ext cx="0" cy="533400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2" name="Text Box 11"/>
          <p:cNvSpPr>
            <a:spLocks noGrp="1" noChangeArrowheads="1"/>
          </p:cNvSpPr>
          <p:nvPr>
            <p:ph type="title"/>
          </p:nvPr>
        </p:nvSpPr>
        <p:spPr>
          <a:xfrm>
            <a:off x="304800" y="838200"/>
            <a:ext cx="4267200" cy="1219200"/>
          </a:xfrm>
          <a:noFill/>
        </p:spPr>
        <p:txBody>
          <a:bodyPr/>
          <a:lstStyle/>
          <a:p>
            <a:pPr algn="l">
              <a:spcBef>
                <a:spcPct val="50000"/>
              </a:spcBef>
            </a:pPr>
            <a:r>
              <a:rPr lang="tr-TR" altLang="en-US" sz="2900" b="1" dirty="0" smtClean="0">
                <a:solidFill>
                  <a:srgbClr val="4C4C4C"/>
                </a:solidFill>
              </a:rPr>
              <a:t>İKİ GÜZEL GÜNAHKAR</a:t>
            </a:r>
            <a:endParaRPr lang="en-US" altLang="en-US" sz="2900" dirty="0" smtClean="0">
              <a:solidFill>
                <a:srgbClr val="4C4C4C"/>
              </a:solidFill>
              <a:latin typeface="Times" panose="02020603050405020304" pitchFamily="18" charset="0"/>
            </a:endParaRPr>
          </a:p>
        </p:txBody>
      </p:sp>
      <p:sp>
        <p:nvSpPr>
          <p:cNvPr id="11273" name="Rectangle 12"/>
          <p:cNvSpPr>
            <a:spLocks noChangeArrowheads="1"/>
          </p:cNvSpPr>
          <p:nvPr/>
        </p:nvSpPr>
        <p:spPr bwMode="auto">
          <a:xfrm>
            <a:off x="425450" y="1765300"/>
            <a:ext cx="3841750" cy="3686175"/>
          </a:xfrm>
          <a:prstGeom prst="rect">
            <a:avLst/>
          </a:prstGeom>
          <a:solidFill>
            <a:schemeClr val="accent1"/>
          </a:solidFill>
          <a:ln w="9525">
            <a:solidFill>
              <a:schemeClr val="tx1"/>
            </a:solidFill>
            <a:miter lim="800000"/>
            <a:headEnd/>
            <a:tailEnd/>
          </a:ln>
        </p:spPr>
        <p:txBody>
          <a:bodyPr wrap="none" anchor="ct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endParaRPr lang="en-GB" altLang="en-US"/>
          </a:p>
        </p:txBody>
      </p:sp>
      <p:sp>
        <p:nvSpPr>
          <p:cNvPr id="11275" name="Text Box 14"/>
          <p:cNvSpPr txBox="1">
            <a:spLocks noChangeArrowheads="1"/>
          </p:cNvSpPr>
          <p:nvPr/>
        </p:nvSpPr>
        <p:spPr bwMode="auto">
          <a:xfrm>
            <a:off x="4648200" y="1143000"/>
            <a:ext cx="4114800" cy="29469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b="1" dirty="0" smtClean="0">
                <a:solidFill>
                  <a:schemeClr val="tx1">
                    <a:lumMod val="95000"/>
                    <a:lumOff val="5000"/>
                  </a:schemeClr>
                </a:solidFill>
                <a:latin typeface="Arial" panose="020B0604020202020204" pitchFamily="34" charset="0"/>
              </a:rPr>
              <a:t>İÇERİĞİ</a:t>
            </a:r>
            <a:r>
              <a:rPr lang="en-US" altLang="en-US" sz="1200" dirty="0" smtClean="0">
                <a:solidFill>
                  <a:schemeClr val="tx1">
                    <a:lumMod val="95000"/>
                    <a:lumOff val="5000"/>
                  </a:schemeClr>
                </a:solidFill>
                <a:latin typeface="Arial" panose="020B0604020202020204" pitchFamily="34" charset="0"/>
              </a:rPr>
              <a:t> </a:t>
            </a:r>
            <a:endParaRPr lang="en-US" altLang="en-US" sz="1200" dirty="0">
              <a:solidFill>
                <a:schemeClr val="tx1">
                  <a:lumMod val="95000"/>
                  <a:lumOff val="5000"/>
                </a:schemeClr>
              </a:solidFill>
              <a:latin typeface="Arial" panose="020B0604020202020204" pitchFamily="34" charset="0"/>
            </a:endParaRPr>
          </a:p>
          <a:p>
            <a:pPr>
              <a:spcBef>
                <a:spcPct val="50000"/>
              </a:spcBef>
            </a:pPr>
            <a:r>
              <a:rPr lang="tr-TR" altLang="en-US" sz="1700" dirty="0" smtClean="0">
                <a:solidFill>
                  <a:schemeClr val="tx1">
                    <a:lumMod val="95000"/>
                    <a:lumOff val="5000"/>
                  </a:schemeClr>
                </a:solidFill>
                <a:latin typeface="Arial" panose="020B0604020202020204" pitchFamily="34" charset="0"/>
              </a:rPr>
              <a:t>Kitap iki hikayeden oluşmaktadır. Birincisi ‘Bedia’ ikincisi ise ‘Güzel </a:t>
            </a:r>
            <a:r>
              <a:rPr lang="tr-TR" altLang="en-US" sz="1700" dirty="0" err="1" smtClean="0">
                <a:solidFill>
                  <a:schemeClr val="tx1">
                    <a:lumMod val="95000"/>
                    <a:lumOff val="5000"/>
                  </a:schemeClr>
                </a:solidFill>
                <a:latin typeface="Arial" panose="020B0604020202020204" pitchFamily="34" charset="0"/>
              </a:rPr>
              <a:t>Eleni</a:t>
            </a:r>
            <a:r>
              <a:rPr lang="tr-TR" altLang="en-US" sz="1700" dirty="0" smtClean="0">
                <a:solidFill>
                  <a:schemeClr val="tx1">
                    <a:lumMod val="95000"/>
                    <a:lumOff val="5000"/>
                  </a:schemeClr>
                </a:solidFill>
                <a:latin typeface="Arial" panose="020B0604020202020204" pitchFamily="34" charset="0"/>
              </a:rPr>
              <a:t>’ ismindedir. Birincisi hikayede Bedia adlı güzel bir Osmanlı kızının yaşadığı aşklardan ve bir sevgilisinin aldığı intikamdan bahsedilir. İkinci kitap ise </a:t>
            </a:r>
            <a:r>
              <a:rPr lang="tr-TR" altLang="en-US" sz="1700" dirty="0" err="1" smtClean="0">
                <a:solidFill>
                  <a:schemeClr val="tx1">
                    <a:lumMod val="95000"/>
                    <a:lumOff val="5000"/>
                  </a:schemeClr>
                </a:solidFill>
                <a:latin typeface="Arial" panose="020B0604020202020204" pitchFamily="34" charset="0"/>
              </a:rPr>
              <a:t>Eleni</a:t>
            </a:r>
            <a:r>
              <a:rPr lang="tr-TR" altLang="en-US" sz="1700" dirty="0" smtClean="0">
                <a:solidFill>
                  <a:schemeClr val="tx1">
                    <a:lumMod val="95000"/>
                    <a:lumOff val="5000"/>
                  </a:schemeClr>
                </a:solidFill>
                <a:latin typeface="Arial" panose="020B0604020202020204" pitchFamily="34" charset="0"/>
              </a:rPr>
              <a:t> adlı güzel bir ermeni kızının yoksulluktan zengin bir şarkıcı olana kadar başından geçen olayları anlatır.</a:t>
            </a:r>
            <a:endParaRPr lang="en-US" altLang="en-US" sz="1700" dirty="0">
              <a:solidFill>
                <a:schemeClr val="tx1">
                  <a:lumMod val="95000"/>
                  <a:lumOff val="5000"/>
                </a:schemeClr>
              </a:solidFill>
              <a:latin typeface="Arial" panose="020B0604020202020204" pitchFamily="34" charset="0"/>
            </a:endParaRPr>
          </a:p>
        </p:txBody>
      </p:sp>
      <p:sp>
        <p:nvSpPr>
          <p:cNvPr id="11277" name="Line 16"/>
          <p:cNvSpPr>
            <a:spLocks noChangeShapeType="1"/>
          </p:cNvSpPr>
          <p:nvPr/>
        </p:nvSpPr>
        <p:spPr bwMode="auto">
          <a:xfrm>
            <a:off x="4724400" y="4267200"/>
            <a:ext cx="4038600"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wrap="none" anchor="ctr"/>
          <a:lstStyle/>
          <a:p>
            <a:endParaRPr lang="en-GB"/>
          </a:p>
        </p:txBody>
      </p:sp>
      <p:sp>
        <p:nvSpPr>
          <p:cNvPr id="11278" name="Rectangle 20"/>
          <p:cNvSpPr>
            <a:spLocks noGrp="1" noChangeArrowheads="1"/>
          </p:cNvSpPr>
          <p:nvPr>
            <p:ph type="body" idx="1"/>
          </p:nvPr>
        </p:nvSpPr>
        <p:spPr>
          <a:xfrm>
            <a:off x="4648200" y="4343400"/>
            <a:ext cx="4191000" cy="1447800"/>
          </a:xfrm>
          <a:noFill/>
        </p:spPr>
        <p:txBody>
          <a:bodyPr/>
          <a:lstStyle/>
          <a:p>
            <a:pPr>
              <a:spcBef>
                <a:spcPct val="0"/>
              </a:spcBef>
              <a:buFontTx/>
              <a:buNone/>
            </a:pPr>
            <a:r>
              <a:rPr lang="en-US" altLang="en-US" b="1" dirty="0" smtClean="0">
                <a:solidFill>
                  <a:srgbClr val="4C4C4C"/>
                </a:solidFill>
              </a:rPr>
              <a:t>A</a:t>
            </a:r>
            <a:r>
              <a:rPr lang="tr-TR" altLang="en-US" b="1" dirty="0" smtClean="0">
                <a:solidFill>
                  <a:srgbClr val="4C4C4C"/>
                </a:solidFill>
              </a:rPr>
              <a:t>NA FİKRİ</a:t>
            </a:r>
            <a:endParaRPr lang="en-US" altLang="en-US" b="1" dirty="0" smtClean="0">
              <a:solidFill>
                <a:srgbClr val="4C4C4C"/>
              </a:solidFill>
            </a:endParaRPr>
          </a:p>
        </p:txBody>
      </p:sp>
      <p:sp>
        <p:nvSpPr>
          <p:cNvPr id="11279" name="Rectangle 21"/>
          <p:cNvSpPr>
            <a:spLocks noChangeArrowheads="1"/>
          </p:cNvSpPr>
          <p:nvPr/>
        </p:nvSpPr>
        <p:spPr bwMode="auto">
          <a:xfrm>
            <a:off x="4724400" y="4953000"/>
            <a:ext cx="3962400" cy="138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sz="2800" dirty="0" smtClean="0">
                <a:solidFill>
                  <a:srgbClr val="4C4C4C"/>
                </a:solidFill>
                <a:latin typeface="Arial" panose="020B0604020202020204" pitchFamily="34" charset="0"/>
              </a:rPr>
              <a:t>Bir kadını aldatmak çok kötü sonuçlar doğurabilir.</a:t>
            </a:r>
            <a:endParaRPr lang="en-US" altLang="en-US" sz="2800" dirty="0">
              <a:solidFill>
                <a:srgbClr val="4C4C4C"/>
              </a:solidFill>
              <a:latin typeface="Arial" panose="020B0604020202020204" pitchFamily="34" charset="0"/>
            </a:endParaRPr>
          </a:p>
        </p:txBody>
      </p:sp>
      <p:sp>
        <p:nvSpPr>
          <p:cNvPr id="11280" name="Text Box 22"/>
          <p:cNvSpPr txBox="1">
            <a:spLocks noChangeArrowheads="1"/>
          </p:cNvSpPr>
          <p:nvPr/>
        </p:nvSpPr>
        <p:spPr bwMode="auto">
          <a:xfrm>
            <a:off x="304800" y="609600"/>
            <a:ext cx="3276600" cy="336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defRPr sz="2400">
                <a:solidFill>
                  <a:schemeClr val="tx1"/>
                </a:solidFill>
                <a:latin typeface="Times" panose="02020603050405020304" pitchFamily="18" charset="0"/>
                <a:ea typeface="MS PGothic" panose="020B0600070205080204" pitchFamily="34" charset="-128"/>
              </a:defRPr>
            </a:lvl1pPr>
            <a:lvl2pPr marL="742950" indent="-285750">
              <a:defRPr sz="2400">
                <a:solidFill>
                  <a:schemeClr val="tx1"/>
                </a:solidFill>
                <a:latin typeface="Times" panose="02020603050405020304" pitchFamily="18" charset="0"/>
                <a:ea typeface="MS PGothic" panose="020B0600070205080204" pitchFamily="34" charset="-128"/>
              </a:defRPr>
            </a:lvl2pPr>
            <a:lvl3pPr marL="1143000" indent="-228600">
              <a:defRPr sz="2400">
                <a:solidFill>
                  <a:schemeClr val="tx1"/>
                </a:solidFill>
                <a:latin typeface="Times" panose="02020603050405020304" pitchFamily="18" charset="0"/>
                <a:ea typeface="MS PGothic" panose="020B0600070205080204" pitchFamily="34" charset="-128"/>
              </a:defRPr>
            </a:lvl3pPr>
            <a:lvl4pPr marL="1600200" indent="-228600">
              <a:defRPr sz="2400">
                <a:solidFill>
                  <a:schemeClr val="tx1"/>
                </a:solidFill>
                <a:latin typeface="Times" panose="02020603050405020304" pitchFamily="18" charset="0"/>
                <a:ea typeface="MS PGothic" panose="020B0600070205080204" pitchFamily="34" charset="-128"/>
              </a:defRPr>
            </a:lvl4pPr>
            <a:lvl5pPr marL="2057400" indent="-228600">
              <a:defRPr sz="2400">
                <a:solidFill>
                  <a:schemeClr val="tx1"/>
                </a:solidFill>
                <a:latin typeface="Times"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Times" panose="02020603050405020304" pitchFamily="18" charset="0"/>
                <a:ea typeface="MS PGothic" panose="020B0600070205080204" pitchFamily="34" charset="-128"/>
              </a:defRPr>
            </a:lvl9pPr>
          </a:lstStyle>
          <a:p>
            <a:pPr>
              <a:spcBef>
                <a:spcPct val="50000"/>
              </a:spcBef>
            </a:pPr>
            <a:r>
              <a:rPr lang="tr-TR" altLang="en-US" sz="1600" dirty="0" smtClean="0">
                <a:solidFill>
                  <a:srgbClr val="4C4C4C"/>
                </a:solidFill>
                <a:latin typeface="Arial" panose="020B0604020202020204" pitchFamily="34" charset="0"/>
              </a:rPr>
              <a:t>Y</a:t>
            </a:r>
            <a:r>
              <a:rPr lang="tr-TR" altLang="en-US" sz="1600" dirty="0" smtClean="0">
                <a:solidFill>
                  <a:srgbClr val="4C4C4C"/>
                </a:solidFill>
                <a:latin typeface="Arial" panose="020B0604020202020204" pitchFamily="34" charset="0"/>
              </a:rPr>
              <a:t>ayım Tarihi - 1922</a:t>
            </a:r>
            <a:endParaRPr lang="en-US" altLang="en-US" sz="1600" dirty="0"/>
          </a:p>
        </p:txBody>
      </p:sp>
      <p:pic>
        <p:nvPicPr>
          <p:cNvPr id="4098" name="Picture 2" descr="C:\Users\samil\Desktop\iki-guzel-gunahkar.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64146" y="1784350"/>
            <a:ext cx="2571750" cy="36671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Blank Presentation">
  <a:themeElements>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Blank Presentation">
      <a:majorFont>
        <a:latin typeface="Arial"/>
        <a:ea typeface="MS PGothic"/>
        <a:cs typeface=""/>
      </a:majorFont>
      <a:minorFont>
        <a:latin typeface="Arial"/>
        <a:ea typeface="MS PGothic"/>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2400" b="0" i="0" u="none" strike="noStrike" cap="none" normalizeH="0" baseline="0" smtClean="0">
            <a:ln>
              <a:noFill/>
            </a:ln>
            <a:solidFill>
              <a:schemeClr val="tx1"/>
            </a:solidFill>
            <a:effectLst/>
            <a:latin typeface="Times" panose="02020603050405020304" pitchFamily="18" charset="0"/>
            <a:ea typeface="MS PGothic" panose="020B0600070205080204" pitchFamily="34" charset="-128"/>
          </a:defRPr>
        </a:defPPr>
      </a:lstStyle>
    </a:lnDef>
  </a:objectDefaults>
  <a:extraClrSchemeLst>
    <a:extraClrScheme>
      <a:clrScheme name="Blank Presentatio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Blank Presentatio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Blank Presentatio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Blank Presentatio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Blank Presentatio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Blank Presentatio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Blank Presentation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Blank Presentatio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Blank Presentatio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Blank Presentatio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Blank Presentatio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Blank Presentatio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477</TotalTime>
  <Words>1115</Words>
  <Application>Microsoft Office PowerPoint</Application>
  <PresentationFormat>Ekran Gösterisi (4:3)</PresentationFormat>
  <Paragraphs>148</Paragraphs>
  <Slides>18</Slides>
  <Notes>18</Notes>
  <HiddenSlides>0</HiddenSlides>
  <MMClips>0</MMClips>
  <ScaleCrop>false</ScaleCrop>
  <HeadingPairs>
    <vt:vector size="4" baseType="variant">
      <vt:variant>
        <vt:lpstr>Tema</vt:lpstr>
      </vt:variant>
      <vt:variant>
        <vt:i4>1</vt:i4>
      </vt:variant>
      <vt:variant>
        <vt:lpstr>Slayt Başlıkları</vt:lpstr>
      </vt:variant>
      <vt:variant>
        <vt:i4>18</vt:i4>
      </vt:variant>
    </vt:vector>
  </HeadingPairs>
  <TitlesOfParts>
    <vt:vector size="19" baseType="lpstr">
      <vt:lpstr>Blank Presentation</vt:lpstr>
      <vt:lpstr>PowerPoint Sunusu</vt:lpstr>
      <vt:lpstr>PowerPoint Sunusu</vt:lpstr>
      <vt:lpstr>PowerPoint Sunusu</vt:lpstr>
      <vt:lpstr>PowerPoint Sunusu</vt:lpstr>
      <vt:lpstr>PowerPoint Sunusu</vt:lpstr>
      <vt:lpstr>PowerPoint Sunusu</vt:lpstr>
      <vt:lpstr>PowerPoint Sunusu</vt:lpstr>
      <vt:lpstr>PowerPoint Sunusu</vt:lpstr>
      <vt:lpstr>İKİ GÜZEL GÜNAHKAR</vt:lpstr>
      <vt:lpstr>HAMAMCI ÜLFET</vt:lpstr>
      <vt:lpstr>Eşkâl-i Zaman</vt:lpstr>
      <vt:lpstr>Gülüp Ağladıklarım</vt:lpstr>
      <vt:lpstr>Şehir Mektupları</vt:lpstr>
      <vt:lpstr>Falaka</vt:lpstr>
      <vt:lpstr>Ramazan Sohbetleri</vt:lpstr>
      <vt:lpstr>Romanya Mektupları</vt:lpstr>
      <vt:lpstr>İki Hatırat Üç Şahsiyet</vt:lpstr>
      <vt:lpstr>Dinlediğiniz İçin Teşekkür Ederim</vt:lpstr>
    </vt:vector>
  </TitlesOfParts>
  <Company>Presentation Magazine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Editable Newspapers Template</dc:title>
  <dc:creator>Presentation Magazine</dc:creator>
  <cp:lastModifiedBy>samil</cp:lastModifiedBy>
  <cp:revision>36</cp:revision>
  <dcterms:created xsi:type="dcterms:W3CDTF">2007-10-10T08:29:48Z</dcterms:created>
  <dcterms:modified xsi:type="dcterms:W3CDTF">2016-12-03T18:50:14Z</dcterms:modified>
</cp:coreProperties>
</file>