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8" r:id="rId3"/>
    <p:sldId id="259" r:id="rId4"/>
    <p:sldId id="264" r:id="rId5"/>
    <p:sldId id="265" r:id="rId6"/>
    <p:sldId id="261" r:id="rId7"/>
    <p:sldId id="266" r:id="rId8"/>
    <p:sldId id="260" r:id="rId9"/>
    <p:sldId id="262" r:id="rId10"/>
    <p:sldId id="263"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04" autoAdjust="0"/>
    <p:restoredTop sz="94660"/>
  </p:normalViewPr>
  <p:slideViewPr>
    <p:cSldViewPr>
      <p:cViewPr>
        <p:scale>
          <a:sx n="100" d="100"/>
          <a:sy n="100" d="100"/>
        </p:scale>
        <p:origin x="-486" y="127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9" name="8 Dikdörtgen"/>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tr-TR" smtClean="0"/>
              <a:t>Asıl başlık stili için tıklatın</a:t>
            </a:r>
            <a:endParaRPr kumimoji="0" lang="en-US"/>
          </a:p>
        </p:txBody>
      </p:sp>
      <p:sp>
        <p:nvSpPr>
          <p:cNvPr id="3" name="2 Alt Başlık"/>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tr-TR" smtClean="0"/>
              <a:t>Asıl alt başlık stilini düzenlemek için tıklatın</a:t>
            </a:r>
            <a:endParaRPr kumimoji="0" lang="en-US"/>
          </a:p>
        </p:txBody>
      </p:sp>
      <p:sp>
        <p:nvSpPr>
          <p:cNvPr id="4" name="3 Veri Yer Tutucusu"/>
          <p:cNvSpPr>
            <a:spLocks noGrp="1"/>
          </p:cNvSpPr>
          <p:nvPr>
            <p:ph type="dt" sz="half" idx="10"/>
          </p:nvPr>
        </p:nvSpPr>
        <p:spPr/>
        <p:txBody>
          <a:bodyPr/>
          <a:lstStyle/>
          <a:p>
            <a:fld id="{A457A031-FF70-46BD-9F0F-D891F924CEAA}" type="datetimeFigureOut">
              <a:rPr lang="tr-TR" smtClean="0"/>
              <a:pPr/>
              <a:t>17.12.2016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B0A3F75-9DD3-40EB-BE2C-3C5ACA7F53C2}" type="slidenum">
              <a:rPr lang="tr-TR" smtClean="0"/>
              <a:pPr/>
              <a:t>‹#›</a:t>
            </a:fld>
            <a:endParaRPr lang="tr-TR"/>
          </a:p>
        </p:txBody>
      </p:sp>
      <p:sp>
        <p:nvSpPr>
          <p:cNvPr id="10" name="9 Dikdörtgen"/>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457A031-FF70-46BD-9F0F-D891F924CEAA}" type="datetimeFigureOut">
              <a:rPr lang="tr-TR" smtClean="0"/>
              <a:pPr/>
              <a:t>17.12.2016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B0A3F75-9DD3-40EB-BE2C-3C5ACA7F53C2}"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9" name="8 Dikdörtgen"/>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7 Dikdörtgen"/>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Dikey Başlık"/>
          <p:cNvSpPr>
            <a:spLocks noGrp="1"/>
          </p:cNvSpPr>
          <p:nvPr>
            <p:ph type="title" orient="vert"/>
          </p:nvPr>
        </p:nvSpPr>
        <p:spPr>
          <a:xfrm>
            <a:off x="6781800" y="274640"/>
            <a:ext cx="1905000" cy="5851525"/>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304800"/>
            <a:ext cx="6019800" cy="5851525"/>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457A031-FF70-46BD-9F0F-D891F924CEAA}" type="datetimeFigureOut">
              <a:rPr lang="tr-TR" smtClean="0"/>
              <a:pPr/>
              <a:t>17.12.2016</a:t>
            </a:fld>
            <a:endParaRPr lang="tr-TR"/>
          </a:p>
        </p:txBody>
      </p:sp>
      <p:sp>
        <p:nvSpPr>
          <p:cNvPr id="5" name="4 Altbilgi Yer Tutucusu"/>
          <p:cNvSpPr>
            <a:spLocks noGrp="1"/>
          </p:cNvSpPr>
          <p:nvPr>
            <p:ph type="ftr" sz="quarter" idx="11"/>
          </p:nvPr>
        </p:nvSpPr>
        <p:spPr>
          <a:xfrm>
            <a:off x="2640597" y="6377459"/>
            <a:ext cx="3836404" cy="365125"/>
          </a:xfrm>
        </p:spPr>
        <p:txBody>
          <a:bodyPr/>
          <a:lstStyle/>
          <a:p>
            <a:endParaRPr lang="tr-TR"/>
          </a:p>
        </p:txBody>
      </p:sp>
      <p:sp>
        <p:nvSpPr>
          <p:cNvPr id="6" name="5 Slayt Numarası Yer Tutucusu"/>
          <p:cNvSpPr>
            <a:spLocks noGrp="1"/>
          </p:cNvSpPr>
          <p:nvPr>
            <p:ph type="sldNum" sz="quarter" idx="12"/>
          </p:nvPr>
        </p:nvSpPr>
        <p:spPr/>
        <p:txBody>
          <a:bodyPr/>
          <a:lstStyle/>
          <a:p>
            <a:fld id="{7B0A3F75-9DD3-40EB-BE2C-3C5ACA7F53C2}"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55448"/>
            <a:ext cx="8229600" cy="1252728"/>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457A031-FF70-46BD-9F0F-D891F924CEAA}" type="datetimeFigureOut">
              <a:rPr lang="tr-TR" smtClean="0"/>
              <a:pPr/>
              <a:t>17.12.2016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B0A3F75-9DD3-40EB-BE2C-3C5ACA7F53C2}"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9" name="8 Dikdörtgen"/>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11 Dikdörtgen"/>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A457A031-FF70-46BD-9F0F-D891F924CEAA}" type="datetimeFigureOut">
              <a:rPr lang="tr-TR" smtClean="0"/>
              <a:pPr/>
              <a:t>17.12.2016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7B0A3F75-9DD3-40EB-BE2C-3C5ACA7F53C2}"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A457A031-FF70-46BD-9F0F-D891F924CEAA}" type="datetimeFigureOut">
              <a:rPr lang="tr-TR" smtClean="0"/>
              <a:pPr/>
              <a:t>17.12.2016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B0A3F75-9DD3-40EB-BE2C-3C5ACA7F53C2}"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Metin Yer Tutucusu"/>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tr-TR" smtClean="0"/>
              <a:t>Asıl metin stillerini düzenlemek için tıklatın</a:t>
            </a:r>
          </a:p>
        </p:txBody>
      </p:sp>
      <p:sp>
        <p:nvSpPr>
          <p:cNvPr id="6" name="5 İçerik Yer Tutucusu"/>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A457A031-FF70-46BD-9F0F-D891F924CEAA}" type="datetimeFigureOut">
              <a:rPr lang="tr-TR" smtClean="0"/>
              <a:pPr/>
              <a:t>17.12.2016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7B0A3F75-9DD3-40EB-BE2C-3C5ACA7F53C2}"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A457A031-FF70-46BD-9F0F-D891F924CEAA}" type="datetimeFigureOut">
              <a:rPr lang="tr-TR" smtClean="0"/>
              <a:pPr/>
              <a:t>17.12.2016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7B0A3F75-9DD3-40EB-BE2C-3C5ACA7F53C2}"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457A031-FF70-46BD-9F0F-D891F924CEAA}" type="datetimeFigureOut">
              <a:rPr lang="tr-TR" smtClean="0"/>
              <a:pPr/>
              <a:t>17.12.2016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7B0A3F75-9DD3-40EB-BE2C-3C5ACA7F53C2}"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Metin Yer Tutucusu"/>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A457A031-FF70-46BD-9F0F-D891F924CEAA}" type="datetimeFigureOut">
              <a:rPr lang="tr-TR" smtClean="0"/>
              <a:pPr/>
              <a:t>17.12.2016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7B0A3F75-9DD3-40EB-BE2C-3C5ACA7F53C2}" type="slidenum">
              <a:rPr lang="tr-TR" smtClean="0"/>
              <a:pPr/>
              <a:t>‹#›</a:t>
            </a:fld>
            <a:endParaRPr lang="tr-TR"/>
          </a:p>
        </p:txBody>
      </p:sp>
      <p:sp>
        <p:nvSpPr>
          <p:cNvPr id="12" name="11 Dikdörtgen"/>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tr-TR" smtClean="0"/>
              <a:t>Asıl başlık stili için tıklatın</a:t>
            </a:r>
            <a:endParaRPr kumimoji="0" lang="en-US"/>
          </a:p>
        </p:txBody>
      </p:sp>
      <p:sp>
        <p:nvSpPr>
          <p:cNvPr id="3" name="2 Resim Yer Tutucusu"/>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a:xfrm>
            <a:off x="164592" y="1170432"/>
            <a:ext cx="2523744" cy="201168"/>
          </a:xfrm>
        </p:spPr>
        <p:txBody>
          <a:bodyPr/>
          <a:lstStyle/>
          <a:p>
            <a:fld id="{A457A031-FF70-46BD-9F0F-D891F924CEAA}" type="datetimeFigureOut">
              <a:rPr lang="tr-TR" smtClean="0"/>
              <a:pPr/>
              <a:t>17.12.2016</a:t>
            </a:fld>
            <a:endParaRPr lang="tr-TR"/>
          </a:p>
        </p:txBody>
      </p:sp>
      <p:sp>
        <p:nvSpPr>
          <p:cNvPr id="11" name="10 Dikdörtgen"/>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Dikdörtgen"/>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5 Altbilgi Yer Tutucusu"/>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tr-TR"/>
          </a:p>
        </p:txBody>
      </p:sp>
      <p:sp>
        <p:nvSpPr>
          <p:cNvPr id="7" name="6 Slayt Numarası Yer Tutucusu"/>
          <p:cNvSpPr>
            <a:spLocks noGrp="1"/>
          </p:cNvSpPr>
          <p:nvPr>
            <p:ph type="sldNum" sz="quarter" idx="12"/>
          </p:nvPr>
        </p:nvSpPr>
        <p:spPr>
          <a:xfrm>
            <a:off x="8339328" y="1170432"/>
            <a:ext cx="733864" cy="201168"/>
          </a:xfrm>
        </p:spPr>
        <p:txBody>
          <a:bodyPr/>
          <a:lstStyle/>
          <a:p>
            <a:fld id="{7B0A3F75-9DD3-40EB-BE2C-3C5ACA7F53C2}"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9 Dikdörtgen"/>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6 Dikdörtgen"/>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Başlık Yer Tutucusu"/>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4" name="3 Veri Yer Tutucusu"/>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A457A031-FF70-46BD-9F0F-D891F924CEAA}" type="datetimeFigureOut">
              <a:rPr lang="tr-TR" smtClean="0"/>
              <a:pPr/>
              <a:t>17.12.2016</a:t>
            </a:fld>
            <a:endParaRPr lang="tr-TR"/>
          </a:p>
        </p:txBody>
      </p:sp>
      <p:sp>
        <p:nvSpPr>
          <p:cNvPr id="5" name="4 Altbilgi Yer Tutucusu"/>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tr-TR"/>
          </a:p>
        </p:txBody>
      </p:sp>
      <p:sp>
        <p:nvSpPr>
          <p:cNvPr id="6" name="5 Slayt Numarası Yer Tutucusu"/>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B0A3F75-9DD3-40EB-BE2C-3C5ACA7F53C2}"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1124744"/>
            <a:ext cx="8007424" cy="1008112"/>
          </a:xfrm>
        </p:spPr>
        <p:txBody>
          <a:bodyPr/>
          <a:lstStyle/>
          <a:p>
            <a:r>
              <a:rPr lang="tr-TR" b="1" dirty="0" smtClean="0"/>
              <a:t>ANLATIMIN ÖZELLEKLERİ</a:t>
            </a:r>
            <a:endParaRPr lang="tr-TR" b="1" dirty="0"/>
          </a:p>
        </p:txBody>
      </p:sp>
      <p:sp>
        <p:nvSpPr>
          <p:cNvPr id="3" name="Alt Başlık 2"/>
          <p:cNvSpPr>
            <a:spLocks noGrp="1"/>
          </p:cNvSpPr>
          <p:nvPr>
            <p:ph type="subTitle" idx="1"/>
          </p:nvPr>
        </p:nvSpPr>
        <p:spPr>
          <a:xfrm>
            <a:off x="971600" y="1916832"/>
            <a:ext cx="6552728" cy="2232248"/>
          </a:xfrm>
        </p:spPr>
        <p:txBody>
          <a:bodyPr>
            <a:normAutofit/>
          </a:bodyPr>
          <a:lstStyle/>
          <a:p>
            <a:pPr algn="l"/>
            <a:r>
              <a:rPr lang="tr-TR" sz="1100" b="1" dirty="0" smtClean="0"/>
              <a:t>DOĞALLIK</a:t>
            </a:r>
          </a:p>
          <a:p>
            <a:pPr algn="l"/>
            <a:r>
              <a:rPr lang="tr-TR" sz="1100" b="1" dirty="0" smtClean="0"/>
              <a:t>DURULUK</a:t>
            </a:r>
          </a:p>
          <a:p>
            <a:pPr algn="l"/>
            <a:r>
              <a:rPr lang="tr-TR" sz="1100" b="1" dirty="0" smtClean="0"/>
              <a:t>SÜRÜKLEYİCİLİK</a:t>
            </a:r>
          </a:p>
          <a:p>
            <a:pPr algn="l"/>
            <a:r>
              <a:rPr lang="tr-TR" sz="1100" b="1" dirty="0" smtClean="0"/>
              <a:t>AKICILIK</a:t>
            </a:r>
          </a:p>
          <a:p>
            <a:pPr algn="l"/>
            <a:r>
              <a:rPr lang="tr-TR" sz="1100" b="1" dirty="0" smtClean="0"/>
              <a:t>YOĞUNLUK (ÖZLÜLÜK)</a:t>
            </a:r>
          </a:p>
          <a:p>
            <a:pPr algn="l"/>
            <a:r>
              <a:rPr lang="tr-TR" sz="1100" b="1" dirty="0" smtClean="0"/>
              <a:t>TUTARLILIK</a:t>
            </a:r>
          </a:p>
          <a:p>
            <a:pPr algn="l"/>
            <a:r>
              <a:rPr lang="tr-TR" sz="1100" b="1" dirty="0" smtClean="0"/>
              <a:t>AÇIKLIK</a:t>
            </a:r>
          </a:p>
          <a:p>
            <a:pPr algn="l"/>
            <a:r>
              <a:rPr lang="tr-TR" sz="1100" b="1" dirty="0" smtClean="0"/>
              <a:t>ÖZGÜNLÜK</a:t>
            </a:r>
          </a:p>
          <a:p>
            <a:pPr algn="l"/>
            <a:endParaRPr lang="tr-TR" sz="1200" b="1" dirty="0" smtClean="0"/>
          </a:p>
          <a:p>
            <a:pPr algn="l"/>
            <a:endParaRPr lang="tr-TR" sz="1200" b="1" dirty="0"/>
          </a:p>
        </p:txBody>
      </p:sp>
    </p:spTree>
    <p:extLst>
      <p:ext uri="{BB962C8B-B14F-4D97-AF65-F5344CB8AC3E}">
        <p14:creationId xmlns:p14="http://schemas.microsoft.com/office/powerpoint/2010/main" xmlns="" val="1461478265"/>
      </p:ext>
    </p:extLst>
  </p:cSld>
  <p:clrMapOvr>
    <a:masterClrMapping/>
  </p:clrMapOvr>
  <mc:AlternateContent xmlns:mc="http://schemas.openxmlformats.org/markup-compatibility/2006">
    <mc:Choice xmlns:p14="http://schemas.microsoft.com/office/powerpoint/2010/main" xmlns="" Requires="p14">
      <p:transition spd="slow" p14:dur="1400" advClick="0" advTm="10000">
        <p14:ripple/>
      </p:transition>
    </mc:Choice>
    <mc:Fallback>
      <p:transition spd="slow" advClick="0" advTm="10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ÖZGÜNLÜK</a:t>
            </a:r>
            <a:endParaRPr lang="tr-TR" b="1" dirty="0"/>
          </a:p>
        </p:txBody>
      </p:sp>
      <p:sp>
        <p:nvSpPr>
          <p:cNvPr id="3" name="İçerik Yer Tutucusu 2"/>
          <p:cNvSpPr>
            <a:spLocks noGrp="1"/>
          </p:cNvSpPr>
          <p:nvPr>
            <p:ph idx="1"/>
          </p:nvPr>
        </p:nvSpPr>
        <p:spPr>
          <a:xfrm>
            <a:off x="755576" y="1700808"/>
            <a:ext cx="7560840" cy="3960440"/>
          </a:xfrm>
        </p:spPr>
        <p:txBody>
          <a:bodyPr>
            <a:normAutofit fontScale="85000" lnSpcReduction="20000"/>
          </a:bodyPr>
          <a:lstStyle/>
          <a:p>
            <a:r>
              <a:rPr lang="tr-TR" dirty="0"/>
              <a:t>Nitelikleri bakımından benzerlerinden ayrı ve üstün olma durumuna özgünlük denir.</a:t>
            </a:r>
          </a:p>
          <a:p>
            <a:r>
              <a:rPr lang="tr-TR" dirty="0" smtClean="0"/>
              <a:t>Özgün </a:t>
            </a:r>
            <a:r>
              <a:rPr lang="tr-TR" dirty="0"/>
              <a:t>anlatıma ulaşmanın, olmazsa olmaz iki koşulu vardır:</a:t>
            </a:r>
          </a:p>
          <a:p>
            <a:r>
              <a:rPr lang="tr-TR" dirty="0"/>
              <a:t>1.        Anlatımın ilk aşaması olan “buluş” aşamasında, benzerlerinden farklı ve üstün hayaller, düşünceler  üretmek.</a:t>
            </a:r>
          </a:p>
          <a:p>
            <a:r>
              <a:rPr lang="tr-TR" dirty="0"/>
              <a:t>2.        Bu hayal ve düşünceleri , ifade tarzlarının (soyut-somut, nesne-öznel, doğrudan-dolaylı) sunduğu olanaklardan yararlanarak farklı söz </a:t>
            </a:r>
            <a:r>
              <a:rPr lang="tr-TR" dirty="0" err="1" smtClean="0"/>
              <a:t>dizimleriyle</a:t>
            </a:r>
            <a:r>
              <a:rPr lang="tr-TR" dirty="0" smtClean="0"/>
              <a:t> </a:t>
            </a:r>
            <a:r>
              <a:rPr lang="tr-TR" dirty="0"/>
              <a:t>anlatmak.</a:t>
            </a:r>
          </a:p>
          <a:p>
            <a:endParaRPr lang="tr-TR" dirty="0"/>
          </a:p>
        </p:txBody>
      </p:sp>
    </p:spTree>
    <p:extLst>
      <p:ext uri="{BB962C8B-B14F-4D97-AF65-F5344CB8AC3E}">
        <p14:creationId xmlns:p14="http://schemas.microsoft.com/office/powerpoint/2010/main" xmlns="" val="2487262918"/>
      </p:ext>
    </p:extLst>
  </p:cSld>
  <p:clrMapOvr>
    <a:masterClrMapping/>
  </p:clrMapOvr>
  <mc:AlternateContent xmlns:mc="http://schemas.openxmlformats.org/markup-compatibility/2006">
    <mc:Choice xmlns:p14="http://schemas.microsoft.com/office/powerpoint/2010/main" xmlns="" Requires="p14">
      <p:transition spd="slow" p14:dur="1200" advTm="30000">
        <p:dissolve/>
      </p:transition>
    </mc:Choice>
    <mc:Fallback>
      <p:transition spd="slow" advTm="30000">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59632" y="260648"/>
            <a:ext cx="6472808" cy="1693912"/>
          </a:xfrm>
        </p:spPr>
        <p:txBody>
          <a:bodyPr>
            <a:noAutofit/>
          </a:bodyPr>
          <a:lstStyle/>
          <a:p>
            <a:r>
              <a:rPr lang="tr-TR" sz="2400" b="1" dirty="0" smtClean="0"/>
              <a:t>İYİ BİR ANLATIMDA BULUNMASI GEREKEN ÖZELLİKLER</a:t>
            </a:r>
            <a:endParaRPr lang="tr-TR" sz="2400" b="1" dirty="0"/>
          </a:p>
        </p:txBody>
      </p:sp>
      <p:sp>
        <p:nvSpPr>
          <p:cNvPr id="3" name="İçerik Yer Tutucusu 2"/>
          <p:cNvSpPr>
            <a:spLocks noGrp="1"/>
          </p:cNvSpPr>
          <p:nvPr>
            <p:ph idx="1"/>
          </p:nvPr>
        </p:nvSpPr>
        <p:spPr/>
        <p:txBody>
          <a:bodyPr/>
          <a:lstStyle/>
          <a:p>
            <a:r>
              <a:rPr lang="tr-TR" dirty="0" smtClean="0"/>
              <a:t>Anlatım açık ve net olmalıdır.</a:t>
            </a:r>
          </a:p>
          <a:p>
            <a:r>
              <a:rPr lang="tr-TR" dirty="0" smtClean="0"/>
              <a:t>Dilin kurallarına uygun olmalıdır.</a:t>
            </a:r>
          </a:p>
          <a:p>
            <a:r>
              <a:rPr lang="tr-TR" dirty="0" smtClean="0"/>
              <a:t>Karmaşık ve anlaşılması güç cümlelerden </a:t>
            </a:r>
            <a:r>
              <a:rPr lang="tr-TR" dirty="0"/>
              <a:t>k</a:t>
            </a:r>
            <a:r>
              <a:rPr lang="tr-TR" dirty="0" smtClean="0"/>
              <a:t>açınılmalıdır.	</a:t>
            </a:r>
          </a:p>
          <a:p>
            <a:r>
              <a:rPr lang="tr-TR" dirty="0" smtClean="0"/>
              <a:t>Dil sade, gösterişsiz ve süssüz olmalıdır.</a:t>
            </a:r>
            <a:endParaRPr lang="tr-TR" dirty="0"/>
          </a:p>
        </p:txBody>
      </p:sp>
    </p:spTree>
    <p:extLst>
      <p:ext uri="{BB962C8B-B14F-4D97-AF65-F5344CB8AC3E}">
        <p14:creationId xmlns:p14="http://schemas.microsoft.com/office/powerpoint/2010/main" xmlns="" val="3486925984"/>
      </p:ext>
    </p:extLst>
  </p:cSld>
  <p:clrMapOvr>
    <a:masterClrMapping/>
  </p:clrMapOvr>
  <mc:AlternateContent xmlns:mc="http://schemas.openxmlformats.org/markup-compatibility/2006">
    <mc:Choice xmlns:p14="http://schemas.microsoft.com/office/powerpoint/2010/main" xmlns="" Requires="p14">
      <p:transition spd="slow" p14:dur="1600" advTm="15000">
        <p14:conveyor dir="l"/>
      </p:transition>
    </mc:Choice>
    <mc:Fallback>
      <p:transition spd="slow" advTm="15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0"/>
            <a:ext cx="8075240" cy="1340768"/>
          </a:xfrm>
        </p:spPr>
        <p:txBody>
          <a:bodyPr>
            <a:normAutofit fontScale="90000"/>
          </a:bodyPr>
          <a:lstStyle/>
          <a:p>
            <a:r>
              <a:rPr lang="tr-TR" dirty="0"/>
              <a:t/>
            </a:r>
            <a:br>
              <a:rPr lang="tr-TR" dirty="0"/>
            </a:br>
            <a:r>
              <a:rPr lang="tr-TR" sz="4000" b="1" dirty="0">
                <a:solidFill>
                  <a:srgbClr val="FF0000"/>
                </a:solidFill>
              </a:rPr>
              <a:t> </a:t>
            </a:r>
            <a:r>
              <a:rPr lang="tr-TR" sz="4000" b="1" dirty="0" smtClean="0"/>
              <a:t>DOĞALLIK</a:t>
            </a:r>
            <a:endParaRPr lang="tr-TR" sz="4000" dirty="0"/>
          </a:p>
        </p:txBody>
      </p:sp>
      <p:sp>
        <p:nvSpPr>
          <p:cNvPr id="11" name="İçerik Yer Tutucusu 10"/>
          <p:cNvSpPr>
            <a:spLocks noGrp="1"/>
          </p:cNvSpPr>
          <p:nvPr>
            <p:ph idx="1"/>
          </p:nvPr>
        </p:nvSpPr>
        <p:spPr>
          <a:xfrm>
            <a:off x="467544" y="1700808"/>
            <a:ext cx="8064896" cy="3589859"/>
          </a:xfrm>
        </p:spPr>
        <p:txBody>
          <a:bodyPr>
            <a:normAutofit lnSpcReduction="10000"/>
          </a:bodyPr>
          <a:lstStyle/>
          <a:p>
            <a:pPr marL="514350" lvl="1" indent="0">
              <a:buNone/>
            </a:pPr>
            <a:r>
              <a:rPr lang="tr-TR" sz="2400" dirty="0" smtClean="0"/>
              <a:t>Her </a:t>
            </a:r>
            <a:r>
              <a:rPr lang="tr-TR" sz="2400" dirty="0" smtClean="0"/>
              <a:t>şeyin olduğu gibi anlatılmasıdır. Gerçeklerin çarpıtılmadan, en doğal hâliyle ifadesidir. Anlatılanların doğal olabilmesi için anlatıcının kendine güveninin tam olması gerekir. Kişi konuşmada ya da yazmada yapmacıklıktan uzak olmalıdır. Kişinin doğal konuşabilmesi için yaşama sevinciyle dolu olması, duygularını gizlememesi gerekir. Bunun için de kişi kendini sevmeli, dinleyicisini sevmeli, yaşamayı sevmelidir. Anlatacaklarını süslemeden, yalın bir dille fakat candan, yürekten anlatmalıdır.</a:t>
            </a:r>
          </a:p>
          <a:p>
            <a:endParaRPr lang="tr-TR" dirty="0"/>
          </a:p>
        </p:txBody>
      </p:sp>
    </p:spTree>
    <p:extLst>
      <p:ext uri="{BB962C8B-B14F-4D97-AF65-F5344CB8AC3E}">
        <p14:creationId xmlns:p14="http://schemas.microsoft.com/office/powerpoint/2010/main" xmlns="" val="1610299740"/>
      </p:ext>
    </p:extLst>
  </p:cSld>
  <p:clrMapOvr>
    <a:masterClrMapping/>
  </p:clrMapOvr>
  <mc:AlternateContent xmlns:mc="http://schemas.openxmlformats.org/markup-compatibility/2006">
    <mc:Choice xmlns:p14="http://schemas.microsoft.com/office/powerpoint/2010/main" xmlns="" Requires="p14">
      <p:transition spd="slow" p14:dur="2500" advTm="30000">
        <p:checker/>
      </p:transition>
    </mc:Choice>
    <mc:Fallback>
      <p:transition spd="slow" advTm="30000">
        <p:checker/>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DURULUK</a:t>
            </a:r>
            <a:endParaRPr lang="tr-TR" b="1" dirty="0"/>
          </a:p>
        </p:txBody>
      </p:sp>
      <p:sp>
        <p:nvSpPr>
          <p:cNvPr id="3" name="İçerik Yer Tutucusu 2"/>
          <p:cNvSpPr>
            <a:spLocks noGrp="1"/>
          </p:cNvSpPr>
          <p:nvPr>
            <p:ph idx="1"/>
          </p:nvPr>
        </p:nvSpPr>
        <p:spPr/>
        <p:txBody>
          <a:bodyPr/>
          <a:lstStyle/>
          <a:p>
            <a:r>
              <a:rPr lang="tr-TR" dirty="0"/>
              <a:t>Anlatımda kullanılan </a:t>
            </a:r>
            <a:r>
              <a:rPr lang="tr-TR" dirty="0" smtClean="0"/>
              <a:t>üslup </a:t>
            </a:r>
            <a:r>
              <a:rPr lang="tr-TR" dirty="0"/>
              <a:t>süslemeli, özentili olmamalıdır. Cümleler gereksiz yere uzatılmamalıdır. Cümlelerde en az sözcük ile eksiksiz anlatımı yakalamaya duruluk denir. Bir cümledeki fazla sözcük sayısı anlamı dağıtır. Söylenenler doğru bile olsa kavramak güçleşir. Cümledeki eksik sözcükler de anlamı yok eder.</a:t>
            </a:r>
          </a:p>
        </p:txBody>
      </p:sp>
    </p:spTree>
    <p:extLst>
      <p:ext uri="{BB962C8B-B14F-4D97-AF65-F5344CB8AC3E}">
        <p14:creationId xmlns:p14="http://schemas.microsoft.com/office/powerpoint/2010/main" xmlns="" val="2573646019"/>
      </p:ext>
    </p:extLst>
  </p:cSld>
  <p:clrMapOvr>
    <a:masterClrMapping/>
  </p:clrMapOvr>
  <mc:AlternateContent xmlns:mc="http://schemas.openxmlformats.org/markup-compatibility/2006">
    <mc:Choice xmlns:p14="http://schemas.microsoft.com/office/powerpoint/2010/main" xmlns="" Requires="p14">
      <p:transition spd="slow" p14:dur="3000" advTm="30000">
        <p14:shred/>
      </p:transition>
    </mc:Choice>
    <mc:Fallback>
      <p:transition spd="slow" advTm="30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SÜRÜKLEYİCİLİK</a:t>
            </a:r>
            <a:endParaRPr lang="tr-TR" b="1" dirty="0"/>
          </a:p>
        </p:txBody>
      </p:sp>
      <p:sp>
        <p:nvSpPr>
          <p:cNvPr id="3" name="İçerik Yer Tutucusu 2"/>
          <p:cNvSpPr>
            <a:spLocks noGrp="1"/>
          </p:cNvSpPr>
          <p:nvPr>
            <p:ph idx="1"/>
          </p:nvPr>
        </p:nvSpPr>
        <p:spPr/>
        <p:txBody>
          <a:bodyPr/>
          <a:lstStyle/>
          <a:p>
            <a:r>
              <a:rPr lang="tr-TR" dirty="0"/>
              <a:t>Anlatımda merak duygusunun uyanık tutulmasına sürükleyicilik denir. Sürükleyici anlatımla oluşmuş metinler, okuyucuda “Acaba olaylar nasıl gelişecek, kitabın sonunu çok merak ediyorum</a:t>
            </a:r>
            <a:r>
              <a:rPr lang="tr-TR" dirty="0" smtClean="0"/>
              <a:t>.” gibi </a:t>
            </a:r>
            <a:r>
              <a:rPr lang="tr-TR" dirty="0"/>
              <a:t>düşüncelerin oluşmasını; heyecan, ilgi ve dikkatin metin üzerinde yoğunlaşmasını sağlar. </a:t>
            </a:r>
            <a:r>
              <a:rPr lang="tr-TR" dirty="0" smtClean="0"/>
              <a:t>Metnin </a:t>
            </a:r>
            <a:r>
              <a:rPr lang="tr-TR" dirty="0"/>
              <a:t>anlatımı, okuyucuyu sürükleyip götürür.</a:t>
            </a:r>
          </a:p>
        </p:txBody>
      </p:sp>
    </p:spTree>
    <p:extLst>
      <p:ext uri="{BB962C8B-B14F-4D97-AF65-F5344CB8AC3E}">
        <p14:creationId xmlns:p14="http://schemas.microsoft.com/office/powerpoint/2010/main" xmlns="" val="4286424218"/>
      </p:ext>
    </p:extLst>
  </p:cSld>
  <p:clrMapOvr>
    <a:masterClrMapping/>
  </p:clrMapOvr>
  <mc:AlternateContent xmlns:mc="http://schemas.openxmlformats.org/markup-compatibility/2006">
    <mc:Choice xmlns:p14="http://schemas.microsoft.com/office/powerpoint/2010/main" xmlns="" Requires="p14">
      <p:transition spd="slow" p14:dur="1200" advTm="30000">
        <p14:flip dir="r"/>
      </p:transition>
    </mc:Choice>
    <mc:Fallback>
      <p:transition spd="slow" advTm="30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AKICILIK</a:t>
            </a:r>
            <a:endParaRPr lang="tr-TR" b="1" dirty="0"/>
          </a:p>
        </p:txBody>
      </p:sp>
      <p:sp>
        <p:nvSpPr>
          <p:cNvPr id="3" name="İçerik Yer Tutucusu 2"/>
          <p:cNvSpPr>
            <a:spLocks noGrp="1"/>
          </p:cNvSpPr>
          <p:nvPr>
            <p:ph idx="1"/>
          </p:nvPr>
        </p:nvSpPr>
        <p:spPr/>
        <p:txBody>
          <a:bodyPr/>
          <a:lstStyle/>
          <a:p>
            <a:r>
              <a:rPr lang="tr-TR" dirty="0" smtClean="0"/>
              <a:t>Bir</a:t>
            </a:r>
            <a:r>
              <a:rPr lang="tr-TR" dirty="0"/>
              <a:t> </a:t>
            </a:r>
            <a:r>
              <a:rPr lang="tr-TR" dirty="0" smtClean="0"/>
              <a:t>anlatımın </a:t>
            </a:r>
            <a:r>
              <a:rPr lang="tr-TR" dirty="0"/>
              <a:t>su gibi akıp gitmesidir. Karşıdaki kişi veya kişilerin kulağını veya zihnini tırmalamayan bir ses tonu ve kavram </a:t>
            </a:r>
            <a:r>
              <a:rPr lang="tr-TR" dirty="0" smtClean="0"/>
              <a:t>dünyası </a:t>
            </a:r>
            <a:r>
              <a:rPr lang="tr-TR" dirty="0"/>
              <a:t>ile, dinleyiciler üzerinde akıcı bir etki bırakmaktır. Anlatım kesik kesik, tutuk olmamalıdır. Akıcı bir anlatım ile dile getirilen görüş ya da düşünceler dinleyicinin ya da okuyucunun belleğinde kolayca yer eder.</a:t>
            </a:r>
          </a:p>
        </p:txBody>
      </p:sp>
    </p:spTree>
    <p:extLst>
      <p:ext uri="{BB962C8B-B14F-4D97-AF65-F5344CB8AC3E}">
        <p14:creationId xmlns:p14="http://schemas.microsoft.com/office/powerpoint/2010/main" xmlns="" val="64047223"/>
      </p:ext>
    </p:extLst>
  </p:cSld>
  <p:clrMapOvr>
    <a:masterClrMapping/>
  </p:clrMapOvr>
  <mc:AlternateContent xmlns:mc="http://schemas.openxmlformats.org/markup-compatibility/2006">
    <mc:Choice xmlns:p14="http://schemas.microsoft.com/office/powerpoint/2010/main" xmlns="" Requires="p14">
      <p:transition spd="slow" p14:dur="1100" advTm="30000">
        <p14:switch dir="r"/>
      </p:transition>
    </mc:Choice>
    <mc:Fallback>
      <p:transition spd="slow" advTm="30000">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YOĞUNLUK(ÖZLÜLÜK)</a:t>
            </a:r>
            <a:endParaRPr lang="tr-TR" b="1" dirty="0"/>
          </a:p>
        </p:txBody>
      </p:sp>
      <p:sp>
        <p:nvSpPr>
          <p:cNvPr id="3" name="İçerik Yer Tutucusu 2"/>
          <p:cNvSpPr>
            <a:spLocks noGrp="1"/>
          </p:cNvSpPr>
          <p:nvPr>
            <p:ph idx="1"/>
          </p:nvPr>
        </p:nvSpPr>
        <p:spPr/>
        <p:txBody>
          <a:bodyPr>
            <a:normAutofit/>
          </a:bodyPr>
          <a:lstStyle/>
          <a:p>
            <a:r>
              <a:rPr lang="tr-TR" dirty="0" smtClean="0"/>
              <a:t>A</a:t>
            </a:r>
            <a:r>
              <a:rPr lang="tr-TR" dirty="0" smtClean="0"/>
              <a:t>nlatılmak istenenlerin ayrıntılara fazla girilmeden anlatılmasıdır</a:t>
            </a:r>
            <a:r>
              <a:rPr lang="tr-TR" dirty="0"/>
              <a:t>. Özlü anlatımda, az sözle çok şey anlatmak, esastır</a:t>
            </a:r>
            <a:r>
              <a:rPr lang="tr-TR" dirty="0" smtClean="0"/>
              <a:t>.</a:t>
            </a:r>
          </a:p>
          <a:p>
            <a:r>
              <a:rPr lang="tr-TR" dirty="0" err="1" smtClean="0"/>
              <a:t>Özlülük</a:t>
            </a:r>
            <a:r>
              <a:rPr lang="tr-TR" dirty="0" smtClean="0"/>
              <a:t>, kısa ve</a:t>
            </a:r>
            <a:r>
              <a:rPr lang="tr-TR" dirty="0"/>
              <a:t> </a:t>
            </a:r>
            <a:r>
              <a:rPr lang="tr-TR" dirty="0" smtClean="0"/>
              <a:t>özlü</a:t>
            </a:r>
            <a:r>
              <a:rPr lang="tr-TR" dirty="0"/>
              <a:t> ifadeler içermesidir. Az sözle çok şey anlatmak varken, sözcük israfı yapmak dinleyicileri yoracak ve sıkacaktır. Söz ya da yazı gereksiz yere uzatılmamalıdır. Anlatılacaklar eksiksiz olmalı, fakat fazladan sözcük bulunmamalıdır.</a:t>
            </a:r>
          </a:p>
          <a:p>
            <a:endParaRPr lang="tr-TR" dirty="0"/>
          </a:p>
        </p:txBody>
      </p:sp>
    </p:spTree>
    <p:extLst>
      <p:ext uri="{BB962C8B-B14F-4D97-AF65-F5344CB8AC3E}">
        <p14:creationId xmlns:p14="http://schemas.microsoft.com/office/powerpoint/2010/main" xmlns="" val="1431327920"/>
      </p:ext>
    </p:extLst>
  </p:cSld>
  <p:clrMapOvr>
    <a:masterClrMapping/>
  </p:clrMapOvr>
  <mc:AlternateContent xmlns:mc="http://schemas.openxmlformats.org/markup-compatibility/2006">
    <mc:Choice xmlns:p14="http://schemas.microsoft.com/office/powerpoint/2010/main" xmlns="" Requires="p14">
      <p:transition spd="slow" p14:dur="1400" advTm="30000">
        <p14:ripple/>
      </p:transition>
    </mc:Choice>
    <mc:Fallback>
      <p:transition spd="slow" advTm="30000">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TUTARLILIK</a:t>
            </a:r>
            <a:endParaRPr lang="tr-TR" b="1" dirty="0"/>
          </a:p>
        </p:txBody>
      </p:sp>
      <p:sp>
        <p:nvSpPr>
          <p:cNvPr id="3" name="İçerik Yer Tutucusu 2"/>
          <p:cNvSpPr>
            <a:spLocks noGrp="1"/>
          </p:cNvSpPr>
          <p:nvPr>
            <p:ph idx="1"/>
          </p:nvPr>
        </p:nvSpPr>
        <p:spPr/>
        <p:txBody>
          <a:bodyPr>
            <a:normAutofit fontScale="85000" lnSpcReduction="10000"/>
          </a:bodyPr>
          <a:lstStyle/>
          <a:p>
            <a:r>
              <a:rPr lang="tr-TR" dirty="0"/>
              <a:t>Bir söylenenin, diğer söylenenlerle gerçeklik veya doğruluk açısından aynı niteliği taşıma durumudur. Kişinin anlattıkları önceki anlattıklarıyla çelişmemelidir; yaptıklarına ters düşmemelidir. “</a:t>
            </a:r>
            <a:r>
              <a:rPr lang="tr-TR" i="1" dirty="0"/>
              <a:t>Ya konuştuğun gibi ol, ya olduğun gibi konuş.</a:t>
            </a:r>
            <a:r>
              <a:rPr lang="tr-TR" dirty="0"/>
              <a:t>” sözü kişi tutarlılığının ölçüsü olmalıdır. Söz gelimi bir kişinin “</a:t>
            </a:r>
            <a:r>
              <a:rPr lang="tr-TR" i="1" dirty="0"/>
              <a:t>Sosyal hayatımın çok canlı olmasını, sürekli arkadaşlarla birlikte vakit geçirmeyi isterim.</a:t>
            </a:r>
            <a:r>
              <a:rPr lang="tr-TR" dirty="0"/>
              <a:t>” sözünün devamında, “</a:t>
            </a:r>
            <a:r>
              <a:rPr lang="tr-TR" i="1" dirty="0"/>
              <a:t>Yalnızlığı çok sever, sadece kendimle </a:t>
            </a:r>
            <a:r>
              <a:rPr lang="tr-TR" i="1" dirty="0" smtClean="0"/>
              <a:t>baş başa </a:t>
            </a:r>
            <a:r>
              <a:rPr lang="tr-TR" i="1" dirty="0"/>
              <a:t>kaldığımda mutlu olurum.</a:t>
            </a:r>
            <a:r>
              <a:rPr lang="tr-TR" dirty="0"/>
              <a:t>” demesi, tutarsız iki düşünceyi ifade ettiğinden, dinleyiciye konuşmanızın doğru olmadığını düşündürecektir.</a:t>
            </a:r>
          </a:p>
        </p:txBody>
      </p:sp>
    </p:spTree>
    <p:extLst>
      <p:ext uri="{BB962C8B-B14F-4D97-AF65-F5344CB8AC3E}">
        <p14:creationId xmlns:p14="http://schemas.microsoft.com/office/powerpoint/2010/main" xmlns="" val="2790061123"/>
      </p:ext>
    </p:extLst>
  </p:cSld>
  <p:clrMapOvr>
    <a:masterClrMapping/>
  </p:clrMapOvr>
  <mc:AlternateContent xmlns:mc="http://schemas.openxmlformats.org/markup-compatibility/2006">
    <mc:Choice xmlns:p14="http://schemas.microsoft.com/office/powerpoint/2010/main" xmlns="" Requires="p14">
      <p:transition spd="slow" p14:dur="1200" advTm="30000">
        <p14:prism/>
      </p:transition>
    </mc:Choice>
    <mc:Fallback>
      <p:transition spd="slow" advTm="30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AÇIKLIK</a:t>
            </a:r>
            <a:endParaRPr lang="tr-TR" b="1" dirty="0"/>
          </a:p>
        </p:txBody>
      </p:sp>
      <p:sp>
        <p:nvSpPr>
          <p:cNvPr id="3" name="İçerik Yer Tutucusu 2"/>
          <p:cNvSpPr>
            <a:spLocks noGrp="1"/>
          </p:cNvSpPr>
          <p:nvPr>
            <p:ph idx="1"/>
          </p:nvPr>
        </p:nvSpPr>
        <p:spPr/>
        <p:txBody>
          <a:bodyPr/>
          <a:lstStyle/>
          <a:p>
            <a:r>
              <a:rPr lang="tr-TR" dirty="0"/>
              <a:t>Anlatımın herhangi bir kuşku ya da belirsizliğe yol açmayacak şekilde oluşturulmasıdır. Açıklığın temelinde söz veya yazıların kolay anlaşılması yatmaktadır. Bir yazının açık olması için sözcükler, söz öbekleri, deyimler anlamına uygun olarak kullanılmalı, noktalama işaretleri yerinde kullanılmalıdır.</a:t>
            </a:r>
          </a:p>
        </p:txBody>
      </p:sp>
    </p:spTree>
    <p:extLst>
      <p:ext uri="{BB962C8B-B14F-4D97-AF65-F5344CB8AC3E}">
        <p14:creationId xmlns:p14="http://schemas.microsoft.com/office/powerpoint/2010/main" xmlns="" val="672410234"/>
      </p:ext>
    </p:extLst>
  </p:cSld>
  <p:clrMapOvr>
    <a:masterClrMapping/>
  </p:clrMapOvr>
  <mc:AlternateContent xmlns:mc="http://schemas.openxmlformats.org/markup-compatibility/2006">
    <mc:Choice xmlns:p14="http://schemas.microsoft.com/office/powerpoint/2010/main" xmlns="" Requires="p14">
      <p:transition spd="slow" p14:dur="1600" advTm="20000">
        <p14:gallery dir="l"/>
      </p:transition>
    </mc:Choice>
    <mc:Fallback>
      <p:transition spd="slow" advTm="20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ül">
  <a:themeElements>
    <a:clrScheme name="Modü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ü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ü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320</TotalTime>
  <Words>381</Words>
  <Application>Microsoft Office PowerPoint</Application>
  <PresentationFormat>Ekran Gösterisi (4:3)</PresentationFormat>
  <Paragraphs>34</Paragraphs>
  <Slides>10</Slides>
  <Notes>0</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Modül</vt:lpstr>
      <vt:lpstr>ANLATIMIN ÖZELLEKLERİ</vt:lpstr>
      <vt:lpstr>İYİ BİR ANLATIMDA BULUNMASI GEREKEN ÖZELLİKLER</vt:lpstr>
      <vt:lpstr>  DOĞALLIK</vt:lpstr>
      <vt:lpstr>DURULUK</vt:lpstr>
      <vt:lpstr>SÜRÜKLEYİCİLİK</vt:lpstr>
      <vt:lpstr>AKICILIK</vt:lpstr>
      <vt:lpstr>YOĞUNLUK(ÖZLÜLÜK)</vt:lpstr>
      <vt:lpstr>TUTARLILIK</vt:lpstr>
      <vt:lpstr>AÇIKLIK</vt:lpstr>
      <vt:lpstr>ÖZGÜNLÜK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casper-pc</dc:creator>
  <cp:lastModifiedBy>efe</cp:lastModifiedBy>
  <cp:revision>20</cp:revision>
  <dcterms:created xsi:type="dcterms:W3CDTF">2013-11-12T18:55:25Z</dcterms:created>
  <dcterms:modified xsi:type="dcterms:W3CDTF">2016-12-17T05:33:09Z</dcterms:modified>
</cp:coreProperties>
</file>