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6" r:id="rId3"/>
    <p:sldId id="292" r:id="rId4"/>
    <p:sldId id="293" r:id="rId5"/>
    <p:sldId id="263" r:id="rId6"/>
    <p:sldId id="265" r:id="rId7"/>
    <p:sldId id="264" r:id="rId8"/>
    <p:sldId id="310" r:id="rId9"/>
    <p:sldId id="262" r:id="rId10"/>
    <p:sldId id="311" r:id="rId11"/>
    <p:sldId id="294" r:id="rId12"/>
    <p:sldId id="312" r:id="rId13"/>
    <p:sldId id="282" r:id="rId14"/>
    <p:sldId id="295" r:id="rId15"/>
    <p:sldId id="313" r:id="rId16"/>
    <p:sldId id="283" r:id="rId17"/>
    <p:sldId id="314" r:id="rId18"/>
    <p:sldId id="296" r:id="rId19"/>
    <p:sldId id="301" r:id="rId20"/>
    <p:sldId id="315" r:id="rId21"/>
    <p:sldId id="316" r:id="rId22"/>
    <p:sldId id="300" r:id="rId23"/>
    <p:sldId id="317" r:id="rId24"/>
    <p:sldId id="306" r:id="rId25"/>
    <p:sldId id="319" r:id="rId26"/>
    <p:sldId id="303" r:id="rId27"/>
    <p:sldId id="299" r:id="rId28"/>
    <p:sldId id="298" r:id="rId29"/>
    <p:sldId id="305" r:id="rId30"/>
    <p:sldId id="304" r:id="rId31"/>
    <p:sldId id="307" r:id="rId32"/>
    <p:sldId id="318" r:id="rId33"/>
    <p:sldId id="308" r:id="rId34"/>
    <p:sldId id="309"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24.2.2024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24.2.2024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24.2.2024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24.2.2024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9F75050-0E15-4C5B-92B0-66D068882F1F}" type="datetimeFigureOut">
              <a:rPr lang="tr-TR" smtClean="0"/>
              <a:pPr/>
              <a:t>24.2.2024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D9F75050-0E15-4C5B-92B0-66D068882F1F}" type="datetimeFigureOut">
              <a:rPr lang="tr-TR" smtClean="0"/>
              <a:pPr/>
              <a:t>24.2.2024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9F75050-0E15-4C5B-92B0-66D068882F1F}" type="datetimeFigureOut">
              <a:rPr lang="tr-TR" smtClean="0"/>
              <a:pPr/>
              <a:t>24.2.2024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D9F75050-0E15-4C5B-92B0-66D068882F1F}" type="datetimeFigureOut">
              <a:rPr lang="tr-TR" smtClean="0"/>
              <a:pPr/>
              <a:t>24.2.2024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9F75050-0E15-4C5B-92B0-66D068882F1F}" type="datetimeFigureOut">
              <a:rPr lang="tr-TR" smtClean="0"/>
              <a:pPr/>
              <a:t>24.2.2024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9F75050-0E15-4C5B-92B0-66D068882F1F}" type="datetimeFigureOut">
              <a:rPr lang="tr-TR" smtClean="0"/>
              <a:pPr/>
              <a:t>24.2.2024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9F75050-0E15-4C5B-92B0-66D068882F1F}" type="datetimeFigureOut">
              <a:rPr lang="tr-TR" smtClean="0"/>
              <a:pPr/>
              <a:t>24.2.2024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9F75050-0E15-4C5B-92B0-66D068882F1F}" type="datetimeFigureOut">
              <a:rPr lang="tr-TR" smtClean="0"/>
              <a:pPr/>
              <a:t>24.2.2024</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DEFA8C-F947-479F-BE07-76B6B3F80BF1}" type="slidenum">
              <a:rPr lang="tr-TR" smtClean="0"/>
              <a:pPr/>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1 Başlık"/>
          <p:cNvSpPr>
            <a:spLocks noGrp="1"/>
          </p:cNvSpPr>
          <p:nvPr>
            <p:ph type="ctrTitle"/>
          </p:nvPr>
        </p:nvSpPr>
        <p:spPr>
          <a:xfrm>
            <a:off x="0" y="4888665"/>
            <a:ext cx="9144000" cy="1969335"/>
          </a:xfrm>
        </p:spPr>
        <p:style>
          <a:lnRef idx="2">
            <a:schemeClr val="accent2"/>
          </a:lnRef>
          <a:fillRef idx="1">
            <a:schemeClr val="lt1"/>
          </a:fillRef>
          <a:effectRef idx="0">
            <a:schemeClr val="accent2"/>
          </a:effectRef>
          <a:fontRef idx="minor">
            <a:schemeClr val="dk1"/>
          </a:fontRef>
        </p:style>
        <p:txBody>
          <a:bodyPr>
            <a:normAutofit/>
          </a:bodyPr>
          <a:lstStyle/>
          <a:p>
            <a:r>
              <a:rPr lang="tr-TR" sz="5000" dirty="0" smtClean="0">
                <a:solidFill>
                  <a:srgbClr val="C00000"/>
                </a:solidFill>
              </a:rPr>
              <a:t>NAMIK KEMAL</a:t>
            </a:r>
            <a:br>
              <a:rPr lang="tr-TR" sz="5000" dirty="0" smtClean="0">
                <a:solidFill>
                  <a:srgbClr val="C00000"/>
                </a:solidFill>
              </a:rPr>
            </a:br>
            <a:r>
              <a:rPr lang="tr-TR" sz="5000" dirty="0" smtClean="0">
                <a:solidFill>
                  <a:srgbClr val="C00000"/>
                </a:solidFill>
              </a:rPr>
              <a:t>(1840-1888)</a:t>
            </a:r>
            <a:br>
              <a:rPr lang="tr-TR" sz="5000" dirty="0" smtClean="0">
                <a:solidFill>
                  <a:srgbClr val="C00000"/>
                </a:solidFill>
              </a:rPr>
            </a:br>
            <a:r>
              <a:rPr lang="tr-TR" sz="2200" b="1" dirty="0" smtClean="0">
                <a:solidFill>
                  <a:srgbClr val="C00000"/>
                </a:solidFill>
              </a:rPr>
              <a:t>edebiyatsultani.com</a:t>
            </a:r>
            <a:endParaRPr lang="tr-TR" sz="2200" b="1" dirty="0">
              <a:solidFill>
                <a:srgbClr val="C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4888665"/>
          </a:xfrm>
          <a:prstGeom prst="rect">
            <a:avLst/>
          </a:prstGeom>
          <a:noFill/>
          <a:ln>
            <a:solidFill>
              <a:schemeClr val="bg1"/>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340768"/>
            <a:ext cx="5976664" cy="5517232"/>
          </a:xfrm>
        </p:spPr>
        <p:txBody>
          <a:bodyPr>
            <a:normAutofit/>
          </a:bodyPr>
          <a:lstStyle/>
          <a:p>
            <a:r>
              <a:rPr lang="tr-TR" sz="3600" dirty="0" smtClean="0">
                <a:solidFill>
                  <a:schemeClr val="tx1"/>
                </a:solidFill>
              </a:rPr>
              <a:t>Kuşatma altındaki tabyada Türk askerinin canlarını hiçe sayarak vatan uğrunda gösterdikleri kahramanlık ve fedakarlık anlatılır.</a:t>
            </a:r>
          </a:p>
          <a:p>
            <a:pPr marL="0" indent="0">
              <a:buNone/>
            </a:pPr>
            <a:r>
              <a:rPr lang="tr-TR" sz="3600" dirty="0" smtClean="0">
                <a:solidFill>
                  <a:schemeClr val="tx1"/>
                </a:solidFill>
              </a:rPr>
              <a:t>  Namık </a:t>
            </a:r>
            <a:r>
              <a:rPr lang="tr-TR" sz="3600" dirty="0">
                <a:solidFill>
                  <a:schemeClr val="tx1"/>
                </a:solidFill>
              </a:rPr>
              <a:t>Kemal’in ilk tiyatro </a:t>
            </a:r>
            <a:r>
              <a:rPr lang="tr-TR" sz="3600" dirty="0" smtClean="0">
                <a:solidFill>
                  <a:schemeClr val="tx1"/>
                </a:solidFill>
              </a:rPr>
              <a:t>        </a:t>
            </a:r>
            <a:br>
              <a:rPr lang="tr-TR" sz="3600" dirty="0" smtClean="0">
                <a:solidFill>
                  <a:schemeClr val="tx1"/>
                </a:solidFill>
              </a:rPr>
            </a:br>
            <a:r>
              <a:rPr lang="tr-TR" sz="3600" dirty="0" smtClean="0">
                <a:solidFill>
                  <a:schemeClr val="tx1"/>
                </a:solidFill>
              </a:rPr>
              <a:t>  eseridir.</a:t>
            </a:r>
            <a:r>
              <a:rPr lang="tr-TR" sz="3600" dirty="0">
                <a:solidFill>
                  <a:schemeClr val="tx1"/>
                </a:solidFill>
              </a:rPr>
              <a:t> Türk </a:t>
            </a:r>
            <a:r>
              <a:rPr lang="tr-TR" sz="3600" dirty="0" smtClean="0">
                <a:solidFill>
                  <a:schemeClr val="tx1"/>
                </a:solidFill>
              </a:rPr>
              <a:t>edebiyatında </a:t>
            </a:r>
            <a:br>
              <a:rPr lang="tr-TR" sz="3600" dirty="0" smtClean="0">
                <a:solidFill>
                  <a:schemeClr val="tx1"/>
                </a:solidFill>
              </a:rPr>
            </a:br>
            <a:r>
              <a:rPr lang="tr-TR" sz="3600" dirty="0" smtClean="0">
                <a:solidFill>
                  <a:schemeClr val="tx1"/>
                </a:solidFill>
              </a:rPr>
              <a:t>  romantik </a:t>
            </a:r>
            <a:r>
              <a:rPr lang="tr-TR" sz="3600" dirty="0">
                <a:solidFill>
                  <a:schemeClr val="tx1"/>
                </a:solidFill>
              </a:rPr>
              <a:t>tiyatronun ilk tipik </a:t>
            </a:r>
            <a:r>
              <a:rPr lang="tr-TR" sz="3600" dirty="0" smtClean="0">
                <a:solidFill>
                  <a:schemeClr val="tx1"/>
                </a:solidFill>
              </a:rPr>
              <a:t>  </a:t>
            </a:r>
            <a:br>
              <a:rPr lang="tr-TR" sz="3600" dirty="0" smtClean="0">
                <a:solidFill>
                  <a:schemeClr val="tx1"/>
                </a:solidFill>
              </a:rPr>
            </a:br>
            <a:r>
              <a:rPr lang="tr-TR" sz="3600" dirty="0" smtClean="0">
                <a:solidFill>
                  <a:schemeClr val="tx1"/>
                </a:solidFill>
              </a:rPr>
              <a:t>   örneklerindendir</a:t>
            </a:r>
            <a:r>
              <a:rPr lang="tr-TR" sz="3600" dirty="0">
                <a:solidFill>
                  <a:schemeClr val="tx1"/>
                </a:solidFill>
              </a:rPr>
              <a:t>.</a:t>
            </a:r>
            <a:endParaRPr lang="tr-TR" sz="3600" dirty="0" smtClean="0">
              <a:solidFill>
                <a:schemeClr val="tx1"/>
              </a:solidFill>
            </a:endParaRPr>
          </a:p>
          <a:p>
            <a:endParaRPr lang="tr-TR" dirty="0"/>
          </a:p>
        </p:txBody>
      </p:sp>
      <p:sp>
        <p:nvSpPr>
          <p:cNvPr id="2" name="1 Başlık"/>
          <p:cNvSpPr>
            <a:spLocks noGrp="1"/>
          </p:cNvSpPr>
          <p:nvPr>
            <p:ph type="title"/>
          </p:nvPr>
        </p:nvSpPr>
        <p:spPr>
          <a:xfrm>
            <a:off x="457200" y="338328"/>
            <a:ext cx="8229600" cy="786416"/>
          </a:xfrm>
        </p:spPr>
        <p:txBody>
          <a:bodyPr>
            <a:normAutofit/>
          </a:bodyPr>
          <a:lstStyle/>
          <a:p>
            <a:r>
              <a:rPr lang="tr-TR" dirty="0" smtClean="0"/>
              <a:t>VATAN YAHUT SİLİSTRE (1872)</a:t>
            </a:r>
            <a:endParaRPr lang="tr-TR" dirty="0"/>
          </a:p>
        </p:txBody>
      </p:sp>
      <p:pic>
        <p:nvPicPr>
          <p:cNvPr id="7170" name="Picture 2" descr="Vatan Yahut Silistre"/>
          <p:cNvPicPr>
            <a:picLocks noChangeAspect="1" noChangeArrowheads="1"/>
          </p:cNvPicPr>
          <p:nvPr/>
        </p:nvPicPr>
        <p:blipFill>
          <a:blip r:embed="rId2" cstate="print"/>
          <a:srcRect/>
          <a:stretch>
            <a:fillRect/>
          </a:stretch>
        </p:blipFill>
        <p:spPr bwMode="auto">
          <a:xfrm>
            <a:off x="6228184" y="1340768"/>
            <a:ext cx="2736304" cy="4176464"/>
          </a:xfrm>
          <a:prstGeom prst="rect">
            <a:avLst/>
          </a:prstGeom>
          <a:noFill/>
        </p:spPr>
      </p:pic>
    </p:spTree>
    <p:extLst>
      <p:ext uri="{BB962C8B-B14F-4D97-AF65-F5344CB8AC3E}">
        <p14:creationId xmlns:p14="http://schemas.microsoft.com/office/powerpoint/2010/main" val="3990590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340768"/>
            <a:ext cx="5976664" cy="5517232"/>
          </a:xfrm>
        </p:spPr>
        <p:txBody>
          <a:bodyPr>
            <a:normAutofit/>
          </a:bodyPr>
          <a:lstStyle/>
          <a:p>
            <a:endParaRPr lang="tr-TR" sz="3200" dirty="0" smtClean="0">
              <a:solidFill>
                <a:schemeClr val="tx1"/>
              </a:solidFill>
            </a:endParaRPr>
          </a:p>
          <a:p>
            <a:r>
              <a:rPr lang="tr-TR" sz="3200" dirty="0" smtClean="0">
                <a:solidFill>
                  <a:schemeClr val="tx1"/>
                </a:solidFill>
              </a:rPr>
              <a:t>Bu eserde zorbaya ve zorbalığa karşı mücadele ve intikam fikri işlenir. </a:t>
            </a:r>
          </a:p>
          <a:p>
            <a:r>
              <a:rPr lang="tr-TR" sz="3200" dirty="0" smtClean="0">
                <a:solidFill>
                  <a:schemeClr val="tx1"/>
                </a:solidFill>
              </a:rPr>
              <a:t>Mal ve iktidar kavgası içinde olan kişilerin çevresine zararlarını anlatır.</a:t>
            </a:r>
          </a:p>
          <a:p>
            <a:endParaRPr lang="tr-TR" dirty="0"/>
          </a:p>
        </p:txBody>
      </p:sp>
      <p:sp>
        <p:nvSpPr>
          <p:cNvPr id="2" name="1 Başlık"/>
          <p:cNvSpPr>
            <a:spLocks noGrp="1"/>
          </p:cNvSpPr>
          <p:nvPr>
            <p:ph type="title"/>
          </p:nvPr>
        </p:nvSpPr>
        <p:spPr>
          <a:xfrm>
            <a:off x="457200" y="338328"/>
            <a:ext cx="8229600" cy="786416"/>
          </a:xfrm>
        </p:spPr>
        <p:txBody>
          <a:bodyPr>
            <a:normAutofit/>
          </a:bodyPr>
          <a:lstStyle/>
          <a:p>
            <a:r>
              <a:rPr lang="tr-TR" dirty="0" smtClean="0"/>
              <a:t>GÜLNİHAL (1875)</a:t>
            </a:r>
            <a:endParaRPr lang="tr-TR" dirty="0"/>
          </a:p>
        </p:txBody>
      </p:sp>
      <p:sp>
        <p:nvSpPr>
          <p:cNvPr id="24580" name="AutoShape 4" descr="GÜLNİHAL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4582" name="AutoShape 6" descr="GÜLNİHAL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4583" name="Picture 7" descr="C:\Users\efe\Desktop\GÜLNİHAL.jpg"/>
          <p:cNvPicPr>
            <a:picLocks noChangeAspect="1" noChangeArrowheads="1"/>
          </p:cNvPicPr>
          <p:nvPr/>
        </p:nvPicPr>
        <p:blipFill>
          <a:blip r:embed="rId2" cstate="print"/>
          <a:srcRect/>
          <a:stretch>
            <a:fillRect/>
          </a:stretch>
        </p:blipFill>
        <p:spPr bwMode="auto">
          <a:xfrm>
            <a:off x="6228184" y="2132856"/>
            <a:ext cx="2664296" cy="370481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340768"/>
            <a:ext cx="5976664" cy="5256584"/>
          </a:xfrm>
        </p:spPr>
        <p:txBody>
          <a:bodyPr>
            <a:normAutofit/>
          </a:bodyPr>
          <a:lstStyle/>
          <a:p>
            <a:endParaRPr lang="tr-TR" sz="3200" dirty="0" smtClean="0">
              <a:solidFill>
                <a:schemeClr val="tx1"/>
              </a:solidFill>
            </a:endParaRPr>
          </a:p>
          <a:p>
            <a:r>
              <a:rPr lang="tr-TR" sz="3200" dirty="0">
                <a:solidFill>
                  <a:schemeClr val="tx1"/>
                </a:solidFill>
              </a:rPr>
              <a:t>Namık Kemal “</a:t>
            </a:r>
            <a:r>
              <a:rPr lang="tr-TR" sz="3200" dirty="0" err="1">
                <a:solidFill>
                  <a:schemeClr val="tx1"/>
                </a:solidFill>
              </a:rPr>
              <a:t>Gülnihal”de</a:t>
            </a:r>
            <a:r>
              <a:rPr lang="tr-TR" sz="3200" dirty="0">
                <a:solidFill>
                  <a:schemeClr val="tx1"/>
                </a:solidFill>
              </a:rPr>
              <a:t> hem bir aşk öyküsünü hem de memleketin içinde bulunduğu kötü durumu anlatır. İsmet ve Muhtar birbirine âşıktır. Birçok şey yaşamış, görmüş geçirmiş bir insan olan İsmet'in dadısı Gülnihal, bu iki gencin mutluluğu için yaşamaktadır.</a:t>
            </a:r>
            <a:endParaRPr lang="tr-TR" dirty="0">
              <a:solidFill>
                <a:schemeClr val="tx1"/>
              </a:solidFill>
            </a:endParaRPr>
          </a:p>
        </p:txBody>
      </p:sp>
      <p:sp>
        <p:nvSpPr>
          <p:cNvPr id="2" name="1 Başlık"/>
          <p:cNvSpPr>
            <a:spLocks noGrp="1"/>
          </p:cNvSpPr>
          <p:nvPr>
            <p:ph type="title"/>
          </p:nvPr>
        </p:nvSpPr>
        <p:spPr>
          <a:xfrm>
            <a:off x="457200" y="338328"/>
            <a:ext cx="8229600" cy="786416"/>
          </a:xfrm>
        </p:spPr>
        <p:txBody>
          <a:bodyPr>
            <a:normAutofit/>
          </a:bodyPr>
          <a:lstStyle/>
          <a:p>
            <a:r>
              <a:rPr lang="tr-TR" dirty="0" smtClean="0"/>
              <a:t>GÜLNİHAL (1875)</a:t>
            </a:r>
            <a:endParaRPr lang="tr-TR" dirty="0"/>
          </a:p>
        </p:txBody>
      </p:sp>
      <p:sp>
        <p:nvSpPr>
          <p:cNvPr id="24580" name="AutoShape 4" descr="GÜLNİHAL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4582" name="AutoShape 6" descr="GÜLNİHAL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4583" name="Picture 7" descr="C:\Users\efe\Desktop\GÜLNİHAL.jpg"/>
          <p:cNvPicPr>
            <a:picLocks noChangeAspect="1" noChangeArrowheads="1"/>
          </p:cNvPicPr>
          <p:nvPr/>
        </p:nvPicPr>
        <p:blipFill>
          <a:blip r:embed="rId2" cstate="print"/>
          <a:srcRect/>
          <a:stretch>
            <a:fillRect/>
          </a:stretch>
        </p:blipFill>
        <p:spPr bwMode="auto">
          <a:xfrm>
            <a:off x="6228184" y="2132856"/>
            <a:ext cx="2664296" cy="3704812"/>
          </a:xfrm>
          <a:prstGeom prst="rect">
            <a:avLst/>
          </a:prstGeom>
          <a:noFill/>
        </p:spPr>
      </p:pic>
    </p:spTree>
    <p:extLst>
      <p:ext uri="{BB962C8B-B14F-4D97-AF65-F5344CB8AC3E}">
        <p14:creationId xmlns:p14="http://schemas.microsoft.com/office/powerpoint/2010/main" val="1130372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0714" y="1556792"/>
            <a:ext cx="6048671" cy="4536504"/>
          </a:xfrm>
        </p:spPr>
        <p:txBody>
          <a:bodyPr>
            <a:normAutofit/>
          </a:bodyPr>
          <a:lstStyle/>
          <a:p>
            <a:r>
              <a:rPr lang="tr-TR" sz="3500" dirty="0" smtClean="0">
                <a:solidFill>
                  <a:schemeClr val="tx1"/>
                </a:solidFill>
              </a:rPr>
              <a:t>Eserde Kırım Savaşı’nda çok sevdiği karısını bırakarak vatani göreve koşan bir deniz subayının vatan sevgisiyle karısının sadakatsizliği işlenir. </a:t>
            </a:r>
          </a:p>
          <a:p>
            <a:r>
              <a:rPr lang="tr-TR" sz="3500" dirty="0" smtClean="0">
                <a:solidFill>
                  <a:schemeClr val="tx1"/>
                </a:solidFill>
              </a:rPr>
              <a:t>Eser vatani duygularla başlayıp ihanetin sebep olduğu aile faciasıyla biter.</a:t>
            </a:r>
          </a:p>
          <a:p>
            <a:endParaRPr lang="tr-TR" dirty="0">
              <a:solidFill>
                <a:srgbClr val="663300"/>
              </a:solidFill>
            </a:endParaRPr>
          </a:p>
        </p:txBody>
      </p:sp>
      <p:sp>
        <p:nvSpPr>
          <p:cNvPr id="2" name="1 Başlık"/>
          <p:cNvSpPr>
            <a:spLocks noGrp="1"/>
          </p:cNvSpPr>
          <p:nvPr>
            <p:ph type="title"/>
          </p:nvPr>
        </p:nvSpPr>
        <p:spPr/>
        <p:txBody>
          <a:bodyPr/>
          <a:lstStyle/>
          <a:p>
            <a:r>
              <a:rPr lang="tr-TR" dirty="0" smtClean="0"/>
              <a:t>AKİF BEY (1874)</a:t>
            </a:r>
            <a:endParaRPr lang="tr-TR" dirty="0"/>
          </a:p>
        </p:txBody>
      </p:sp>
      <p:pic>
        <p:nvPicPr>
          <p:cNvPr id="5122" name="Picture 2" descr="Akif Bey"/>
          <p:cNvPicPr>
            <a:picLocks noChangeAspect="1" noChangeArrowheads="1"/>
          </p:cNvPicPr>
          <p:nvPr/>
        </p:nvPicPr>
        <p:blipFill>
          <a:blip r:embed="rId2" cstate="print"/>
          <a:srcRect/>
          <a:stretch>
            <a:fillRect/>
          </a:stretch>
        </p:blipFill>
        <p:spPr bwMode="auto">
          <a:xfrm>
            <a:off x="6372200" y="2132856"/>
            <a:ext cx="2448272" cy="36004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25308" y="1095603"/>
            <a:ext cx="5984387" cy="5285725"/>
          </a:xfrm>
        </p:spPr>
        <p:txBody>
          <a:bodyPr>
            <a:noAutofit/>
          </a:bodyPr>
          <a:lstStyle/>
          <a:p>
            <a:pPr marL="0" indent="0">
              <a:buNone/>
            </a:pPr>
            <a:r>
              <a:rPr lang="tr-TR" sz="3500" dirty="0" smtClean="0">
                <a:solidFill>
                  <a:schemeClr val="tx1"/>
                </a:solidFill>
              </a:rPr>
              <a:t>Bu eserde genç bir kızın, annesinin açgözlülük ettiği maddi menfaatler uğruna sevdiği erkek yerine istemediği zengin biriyle evlendirilmesinden doğan felaketler işlenir. </a:t>
            </a:r>
          </a:p>
          <a:p>
            <a:pPr marL="0" indent="0">
              <a:buNone/>
            </a:pPr>
            <a:r>
              <a:rPr lang="tr-TR" sz="3500" dirty="0" smtClean="0">
                <a:solidFill>
                  <a:schemeClr val="tx1"/>
                </a:solidFill>
              </a:rPr>
              <a:t>Aşk yüzünden verem olup ölen talihsiz sevgili temine ilk örneklerdendir.</a:t>
            </a:r>
          </a:p>
          <a:p>
            <a:endParaRPr lang="tr-TR" sz="3200" dirty="0">
              <a:solidFill>
                <a:schemeClr val="tx1"/>
              </a:solidFill>
            </a:endParaRPr>
          </a:p>
        </p:txBody>
      </p:sp>
      <p:sp>
        <p:nvSpPr>
          <p:cNvPr id="2" name="1 Başlık"/>
          <p:cNvSpPr>
            <a:spLocks noGrp="1"/>
          </p:cNvSpPr>
          <p:nvPr>
            <p:ph type="title"/>
          </p:nvPr>
        </p:nvSpPr>
        <p:spPr>
          <a:xfrm>
            <a:off x="457200" y="338328"/>
            <a:ext cx="8229600" cy="1002440"/>
          </a:xfrm>
        </p:spPr>
        <p:txBody>
          <a:bodyPr/>
          <a:lstStyle/>
          <a:p>
            <a:r>
              <a:rPr lang="tr-TR" dirty="0" smtClean="0"/>
              <a:t>ZAVALLI ÇOCUK (1873)</a:t>
            </a:r>
            <a:endParaRPr lang="tr-TR" dirty="0"/>
          </a:p>
        </p:txBody>
      </p:sp>
      <p:pic>
        <p:nvPicPr>
          <p:cNvPr id="1026" name="Picture 2" descr="C:\Users\efe\Desktop\EDEBİYAT SULTANI RESİMLER\namık kemal resimler\ZAVALLI ÇOCUK.jpg"/>
          <p:cNvPicPr>
            <a:picLocks noChangeAspect="1" noChangeArrowheads="1"/>
          </p:cNvPicPr>
          <p:nvPr/>
        </p:nvPicPr>
        <p:blipFill>
          <a:blip r:embed="rId2" cstate="print"/>
          <a:srcRect/>
          <a:stretch>
            <a:fillRect/>
          </a:stretch>
        </p:blipFill>
        <p:spPr bwMode="auto">
          <a:xfrm>
            <a:off x="6228184" y="1844824"/>
            <a:ext cx="2520280" cy="36004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25308" y="1095603"/>
            <a:ext cx="5984387" cy="5285725"/>
          </a:xfrm>
        </p:spPr>
        <p:txBody>
          <a:bodyPr>
            <a:noAutofit/>
          </a:bodyPr>
          <a:lstStyle/>
          <a:p>
            <a:endParaRPr lang="tr-TR" sz="3600" dirty="0" smtClean="0">
              <a:solidFill>
                <a:schemeClr val="tx1"/>
              </a:solidFill>
            </a:endParaRPr>
          </a:p>
          <a:p>
            <a:pPr marL="0" indent="0">
              <a:buNone/>
            </a:pPr>
            <a:r>
              <a:rPr lang="tr-TR" sz="3600" dirty="0" smtClean="0">
                <a:solidFill>
                  <a:schemeClr val="tx1"/>
                </a:solidFill>
              </a:rPr>
              <a:t>Namık </a:t>
            </a:r>
            <a:r>
              <a:rPr lang="tr-TR" sz="3600" dirty="0">
                <a:solidFill>
                  <a:schemeClr val="tx1"/>
                </a:solidFill>
              </a:rPr>
              <a:t>Kemal, Zavallı </a:t>
            </a:r>
            <a:r>
              <a:rPr lang="tr-TR" sz="3600" dirty="0" err="1">
                <a:solidFill>
                  <a:schemeClr val="tx1"/>
                </a:solidFill>
              </a:rPr>
              <a:t>Çocuk'ta</a:t>
            </a:r>
            <a:r>
              <a:rPr lang="tr-TR" sz="3600" dirty="0">
                <a:solidFill>
                  <a:schemeClr val="tx1"/>
                </a:solidFill>
              </a:rPr>
              <a:t> sadece hazin bir aşkı anlatmaz, görücü usulü ile evliliğin doğurduğu kötü sonuçları topluma göstererek, genç kızların kendi rızalarıyla evlenmeleri gerektiğini de savunur.</a:t>
            </a:r>
          </a:p>
        </p:txBody>
      </p:sp>
      <p:sp>
        <p:nvSpPr>
          <p:cNvPr id="2" name="1 Başlık"/>
          <p:cNvSpPr>
            <a:spLocks noGrp="1"/>
          </p:cNvSpPr>
          <p:nvPr>
            <p:ph type="title"/>
          </p:nvPr>
        </p:nvSpPr>
        <p:spPr>
          <a:xfrm>
            <a:off x="457200" y="338328"/>
            <a:ext cx="8229600" cy="1002440"/>
          </a:xfrm>
        </p:spPr>
        <p:txBody>
          <a:bodyPr/>
          <a:lstStyle/>
          <a:p>
            <a:r>
              <a:rPr lang="tr-TR" dirty="0" smtClean="0"/>
              <a:t>ZAVALLI ÇOCUK (1873)</a:t>
            </a:r>
            <a:endParaRPr lang="tr-TR" dirty="0"/>
          </a:p>
        </p:txBody>
      </p:sp>
      <p:pic>
        <p:nvPicPr>
          <p:cNvPr id="1026" name="Picture 2" descr="C:\Users\efe\Desktop\EDEBİYAT SULTANI RESİMLER\namık kemal resimler\ZAVALLI ÇOCUK.jpg"/>
          <p:cNvPicPr>
            <a:picLocks noChangeAspect="1" noChangeArrowheads="1"/>
          </p:cNvPicPr>
          <p:nvPr/>
        </p:nvPicPr>
        <p:blipFill>
          <a:blip r:embed="rId2" cstate="print"/>
          <a:srcRect/>
          <a:stretch>
            <a:fillRect/>
          </a:stretch>
        </p:blipFill>
        <p:spPr bwMode="auto">
          <a:xfrm>
            <a:off x="6228184" y="1844824"/>
            <a:ext cx="2520280" cy="3600400"/>
          </a:xfrm>
          <a:prstGeom prst="rect">
            <a:avLst/>
          </a:prstGeom>
          <a:noFill/>
        </p:spPr>
      </p:pic>
    </p:spTree>
    <p:extLst>
      <p:ext uri="{BB962C8B-B14F-4D97-AF65-F5344CB8AC3E}">
        <p14:creationId xmlns:p14="http://schemas.microsoft.com/office/powerpoint/2010/main" val="3776626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052736"/>
            <a:ext cx="5904656" cy="5472609"/>
          </a:xfrm>
        </p:spPr>
        <p:txBody>
          <a:bodyPr>
            <a:normAutofit fontScale="92500"/>
          </a:bodyPr>
          <a:lstStyle/>
          <a:p>
            <a:pPr>
              <a:buNone/>
            </a:pPr>
            <a:endParaRPr lang="tr-TR" dirty="0" smtClean="0"/>
          </a:p>
          <a:p>
            <a:pPr>
              <a:buNone/>
            </a:pPr>
            <a:r>
              <a:rPr lang="tr-TR" sz="3200" dirty="0" smtClean="0">
                <a:solidFill>
                  <a:schemeClr val="tx1"/>
                </a:solidFill>
              </a:rPr>
              <a:t>    </a:t>
            </a:r>
            <a:r>
              <a:rPr lang="tr-TR" sz="3800" dirty="0" smtClean="0">
                <a:solidFill>
                  <a:schemeClr val="tx1"/>
                </a:solidFill>
              </a:rPr>
              <a:t>Bir Hint hükümdarının kızının şehvetten gözü dönmüş bir harem ağası tarafından tecavüze uğraması, kızın, sevdiği şehzade ile nikahlandığı gece harem ağasını öldürdükten sonra sevgilisiyle birlikte intihar etmesi konusunu işler.</a:t>
            </a:r>
          </a:p>
        </p:txBody>
      </p:sp>
      <p:sp>
        <p:nvSpPr>
          <p:cNvPr id="2" name="1 Başlık"/>
          <p:cNvSpPr>
            <a:spLocks noGrp="1"/>
          </p:cNvSpPr>
          <p:nvPr>
            <p:ph type="title"/>
          </p:nvPr>
        </p:nvSpPr>
        <p:spPr>
          <a:xfrm>
            <a:off x="457200" y="338328"/>
            <a:ext cx="8229600" cy="786416"/>
          </a:xfrm>
        </p:spPr>
        <p:txBody>
          <a:bodyPr/>
          <a:lstStyle/>
          <a:p>
            <a:r>
              <a:rPr lang="tr-TR" dirty="0" smtClean="0"/>
              <a:t>KARA BELA (1876)</a:t>
            </a:r>
            <a:endParaRPr lang="tr-TR" dirty="0"/>
          </a:p>
        </p:txBody>
      </p:sp>
      <p:pic>
        <p:nvPicPr>
          <p:cNvPr id="2050" name="Picture 2" descr="C:\Users\efe\Desktop\EDEBİYAT SULTANI RESİMLER\namık kemal resimler\kara bela.jpg"/>
          <p:cNvPicPr>
            <a:picLocks noChangeAspect="1" noChangeArrowheads="1"/>
          </p:cNvPicPr>
          <p:nvPr/>
        </p:nvPicPr>
        <p:blipFill>
          <a:blip r:embed="rId2" cstate="print"/>
          <a:srcRect/>
          <a:stretch>
            <a:fillRect/>
          </a:stretch>
        </p:blipFill>
        <p:spPr bwMode="auto">
          <a:xfrm>
            <a:off x="6372200" y="2060848"/>
            <a:ext cx="2571750" cy="37147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412776"/>
            <a:ext cx="5904656" cy="5112569"/>
          </a:xfrm>
        </p:spPr>
        <p:txBody>
          <a:bodyPr>
            <a:normAutofit/>
          </a:bodyPr>
          <a:lstStyle/>
          <a:p>
            <a:pPr>
              <a:buNone/>
            </a:pPr>
            <a:endParaRPr lang="tr-TR" dirty="0" smtClean="0"/>
          </a:p>
          <a:p>
            <a:pPr>
              <a:buNone/>
            </a:pPr>
            <a:r>
              <a:rPr lang="tr-TR" sz="3200" dirty="0" smtClean="0">
                <a:solidFill>
                  <a:schemeClr val="tx1"/>
                </a:solidFill>
              </a:rPr>
              <a:t>    </a:t>
            </a:r>
            <a:r>
              <a:rPr lang="tr-TR" sz="4000" dirty="0">
                <a:solidFill>
                  <a:schemeClr val="tx1"/>
                </a:solidFill>
              </a:rPr>
              <a:t>Olay, Hindistan'da geçer. Amaç, saray yaşantısının içyüzünü halkın gözleri önüne sermektir. </a:t>
            </a:r>
            <a:r>
              <a:rPr lang="tr-TR" sz="4000" dirty="0" err="1">
                <a:solidFill>
                  <a:schemeClr val="tx1"/>
                </a:solidFill>
              </a:rPr>
              <a:t>Behrever</a:t>
            </a:r>
            <a:r>
              <a:rPr lang="tr-TR" sz="4000" dirty="0">
                <a:solidFill>
                  <a:schemeClr val="tx1"/>
                </a:solidFill>
              </a:rPr>
              <a:t> ile Hüsrev Bey'in aşkını anlatırken olaylar gelişir.</a:t>
            </a:r>
            <a:endParaRPr lang="tr-TR" sz="3800" dirty="0" smtClean="0">
              <a:solidFill>
                <a:schemeClr val="tx1"/>
              </a:solidFill>
            </a:endParaRPr>
          </a:p>
        </p:txBody>
      </p:sp>
      <p:sp>
        <p:nvSpPr>
          <p:cNvPr id="2" name="1 Başlık"/>
          <p:cNvSpPr>
            <a:spLocks noGrp="1"/>
          </p:cNvSpPr>
          <p:nvPr>
            <p:ph type="title"/>
          </p:nvPr>
        </p:nvSpPr>
        <p:spPr/>
        <p:txBody>
          <a:bodyPr/>
          <a:lstStyle/>
          <a:p>
            <a:r>
              <a:rPr lang="tr-TR" dirty="0" smtClean="0"/>
              <a:t>KARA BELA (1876)</a:t>
            </a:r>
            <a:endParaRPr lang="tr-TR" dirty="0"/>
          </a:p>
        </p:txBody>
      </p:sp>
      <p:pic>
        <p:nvPicPr>
          <p:cNvPr id="2050" name="Picture 2" descr="C:\Users\efe\Desktop\EDEBİYAT SULTANI RESİMLER\namık kemal resimler\kara bela.jpg"/>
          <p:cNvPicPr>
            <a:picLocks noChangeAspect="1" noChangeArrowheads="1"/>
          </p:cNvPicPr>
          <p:nvPr/>
        </p:nvPicPr>
        <p:blipFill>
          <a:blip r:embed="rId2" cstate="print"/>
          <a:srcRect/>
          <a:stretch>
            <a:fillRect/>
          </a:stretch>
        </p:blipFill>
        <p:spPr bwMode="auto">
          <a:xfrm>
            <a:off x="6355926" y="2051420"/>
            <a:ext cx="2571750" cy="3714750"/>
          </a:xfrm>
          <a:prstGeom prst="rect">
            <a:avLst/>
          </a:prstGeom>
          <a:noFill/>
        </p:spPr>
      </p:pic>
    </p:spTree>
    <p:extLst>
      <p:ext uri="{BB962C8B-B14F-4D97-AF65-F5344CB8AC3E}">
        <p14:creationId xmlns:p14="http://schemas.microsoft.com/office/powerpoint/2010/main" val="1767783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196752"/>
            <a:ext cx="5760640" cy="5400600"/>
          </a:xfrm>
        </p:spPr>
        <p:txBody>
          <a:bodyPr>
            <a:normAutofit/>
          </a:bodyPr>
          <a:lstStyle/>
          <a:p>
            <a:pPr>
              <a:buNone/>
            </a:pPr>
            <a:r>
              <a:rPr lang="tr-TR" sz="3400" dirty="0" smtClean="0">
                <a:solidFill>
                  <a:schemeClr val="tx1"/>
                </a:solidFill>
              </a:rPr>
              <a:t>   </a:t>
            </a:r>
            <a:r>
              <a:rPr lang="tr-TR" sz="3400" dirty="0" err="1" smtClean="0">
                <a:solidFill>
                  <a:schemeClr val="tx1"/>
                </a:solidFill>
              </a:rPr>
              <a:t>Harzemşahlar</a:t>
            </a:r>
            <a:r>
              <a:rPr lang="tr-TR" sz="3400" dirty="0" smtClean="0">
                <a:solidFill>
                  <a:schemeClr val="tx1"/>
                </a:solidFill>
              </a:rPr>
              <a:t> Devleti’nin sultanı olan </a:t>
            </a:r>
            <a:r>
              <a:rPr lang="tr-TR" sz="3400" dirty="0" err="1" smtClean="0">
                <a:solidFill>
                  <a:schemeClr val="tx1"/>
                </a:solidFill>
              </a:rPr>
              <a:t>Celaleddin’in</a:t>
            </a:r>
            <a:r>
              <a:rPr lang="tr-TR" sz="3400" dirty="0" smtClean="0">
                <a:solidFill>
                  <a:schemeClr val="tx1"/>
                </a:solidFill>
              </a:rPr>
              <a:t> Moğol istilasına karşı İslam uğruna verdiği mücadeleyi ele alan bir eserdir. Bu eserde İslam birliği fikri işlenmiştir. </a:t>
            </a:r>
            <a:r>
              <a:rPr lang="tr-TR" sz="3400" dirty="0" err="1" smtClean="0">
                <a:solidFill>
                  <a:schemeClr val="tx1"/>
                </a:solidFill>
              </a:rPr>
              <a:t>Celaleddin</a:t>
            </a:r>
            <a:r>
              <a:rPr lang="tr-TR" sz="3400" dirty="0" smtClean="0">
                <a:solidFill>
                  <a:schemeClr val="tx1"/>
                </a:solidFill>
              </a:rPr>
              <a:t> ile vatan uğrunda şahsi arzu ve duygularından vazgeçmenin tam bir örneği verilmiştir.</a:t>
            </a:r>
          </a:p>
          <a:p>
            <a:pPr>
              <a:buNone/>
            </a:pPr>
            <a:endParaRPr lang="tr-TR" dirty="0" smtClean="0"/>
          </a:p>
        </p:txBody>
      </p:sp>
      <p:sp>
        <p:nvSpPr>
          <p:cNvPr id="2" name="1 Başlık"/>
          <p:cNvSpPr>
            <a:spLocks noGrp="1"/>
          </p:cNvSpPr>
          <p:nvPr>
            <p:ph type="title"/>
          </p:nvPr>
        </p:nvSpPr>
        <p:spPr>
          <a:xfrm>
            <a:off x="457200" y="338328"/>
            <a:ext cx="8229600" cy="1002440"/>
          </a:xfrm>
        </p:spPr>
        <p:txBody>
          <a:bodyPr/>
          <a:lstStyle/>
          <a:p>
            <a:r>
              <a:rPr lang="tr-TR" dirty="0" smtClean="0"/>
              <a:t>CELALEDDİN HARZEMŞAH (1881)</a:t>
            </a:r>
            <a:endParaRPr lang="tr-TR" dirty="0"/>
          </a:p>
        </p:txBody>
      </p:sp>
      <p:pic>
        <p:nvPicPr>
          <p:cNvPr id="3074" name="Picture 2" descr="C:\Users\efe\Desktop\EDEBİYAT SULTANI RESİMLER\namık kemal resimler\CELALEDDİN HARZEMŞAH.jpg"/>
          <p:cNvPicPr>
            <a:picLocks noChangeAspect="1" noChangeArrowheads="1"/>
          </p:cNvPicPr>
          <p:nvPr/>
        </p:nvPicPr>
        <p:blipFill>
          <a:blip r:embed="rId2" cstate="print"/>
          <a:srcRect/>
          <a:stretch>
            <a:fillRect/>
          </a:stretch>
        </p:blipFill>
        <p:spPr bwMode="auto">
          <a:xfrm>
            <a:off x="6012160" y="1700808"/>
            <a:ext cx="2873359" cy="439248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412776"/>
            <a:ext cx="5544616" cy="5112569"/>
          </a:xfrm>
        </p:spPr>
        <p:txBody>
          <a:bodyPr>
            <a:normAutofit/>
          </a:bodyPr>
          <a:lstStyle/>
          <a:p>
            <a:pPr>
              <a:buNone/>
            </a:pPr>
            <a:r>
              <a:rPr lang="tr-TR" sz="3200" dirty="0" smtClean="0">
                <a:solidFill>
                  <a:schemeClr val="tx1"/>
                </a:solidFill>
              </a:rPr>
              <a:t>   Bu eserde gerçek niteliğini bilmeden ahlaken düşük bir kadına aşık olan temiz, fakat tecrübesiz bir delikanlının bu kadın yüzünden yaşadığı ahlaki çöküntü ve sonunda uğradığı felaket anlatılır. Türk edebiyatındaki ilk edebi romandır.</a:t>
            </a:r>
          </a:p>
          <a:p>
            <a:pPr>
              <a:buNone/>
            </a:pPr>
            <a:endParaRPr lang="tr-TR" dirty="0" smtClean="0"/>
          </a:p>
        </p:txBody>
      </p:sp>
      <p:sp>
        <p:nvSpPr>
          <p:cNvPr id="2" name="1 Başlık"/>
          <p:cNvSpPr>
            <a:spLocks noGrp="1"/>
          </p:cNvSpPr>
          <p:nvPr>
            <p:ph type="title"/>
          </p:nvPr>
        </p:nvSpPr>
        <p:spPr>
          <a:xfrm>
            <a:off x="457200" y="338328"/>
            <a:ext cx="8229600" cy="930432"/>
          </a:xfrm>
        </p:spPr>
        <p:txBody>
          <a:bodyPr/>
          <a:lstStyle/>
          <a:p>
            <a:r>
              <a:rPr lang="tr-TR" dirty="0" smtClean="0"/>
              <a:t>İNTİBAH (1876)</a:t>
            </a:r>
            <a:endParaRPr lang="tr-TR" dirty="0"/>
          </a:p>
        </p:txBody>
      </p:sp>
      <p:pic>
        <p:nvPicPr>
          <p:cNvPr id="4098" name="Picture 2" descr="C:\Users\efe\Desktop\EDEBİYAT SULTANI RESİMLER\namık kemal resimler\İNTİBAH.jpg"/>
          <p:cNvPicPr>
            <a:picLocks noChangeAspect="1" noChangeArrowheads="1"/>
          </p:cNvPicPr>
          <p:nvPr/>
        </p:nvPicPr>
        <p:blipFill>
          <a:blip r:embed="rId2" cstate="print"/>
          <a:srcRect/>
          <a:stretch>
            <a:fillRect/>
          </a:stretch>
        </p:blipFill>
        <p:spPr bwMode="auto">
          <a:xfrm>
            <a:off x="5796136" y="1772816"/>
            <a:ext cx="2819552" cy="463488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476672"/>
            <a:ext cx="8568951" cy="5832648"/>
          </a:xfrm>
        </p:spPr>
        <p:txBody>
          <a:bodyPr>
            <a:normAutofit fontScale="92500" lnSpcReduction="20000"/>
          </a:bodyPr>
          <a:lstStyle/>
          <a:p>
            <a:endParaRPr lang="tr-TR" sz="3200" dirty="0" smtClean="0">
              <a:solidFill>
                <a:schemeClr val="tx1"/>
              </a:solidFill>
            </a:endParaRPr>
          </a:p>
          <a:p>
            <a:r>
              <a:rPr lang="tr-TR" sz="3800" dirty="0" smtClean="0">
                <a:solidFill>
                  <a:schemeClr val="tx1"/>
                </a:solidFill>
              </a:rPr>
              <a:t>“Vatan Şairi” ve “Hürriyet Şairi” olarak anılan </a:t>
            </a:r>
            <a:r>
              <a:rPr lang="tr-TR" sz="3800" b="1" dirty="0" smtClean="0">
                <a:solidFill>
                  <a:schemeClr val="tx1"/>
                </a:solidFill>
              </a:rPr>
              <a:t>Namık Kemal</a:t>
            </a:r>
            <a:r>
              <a:rPr lang="tr-TR" sz="3800" dirty="0" smtClean="0">
                <a:solidFill>
                  <a:schemeClr val="tx1"/>
                </a:solidFill>
              </a:rPr>
              <a:t>, şiirin yanı sıra eleştiri, yaşam öyküsü, tiyatro, roman, tarih ve makale türlerinde </a:t>
            </a:r>
            <a:r>
              <a:rPr lang="tr-TR" sz="3800" b="1" dirty="0" smtClean="0">
                <a:solidFill>
                  <a:schemeClr val="tx1"/>
                </a:solidFill>
              </a:rPr>
              <a:t>eserler</a:t>
            </a:r>
            <a:r>
              <a:rPr lang="tr-TR" sz="3800" dirty="0" smtClean="0">
                <a:solidFill>
                  <a:schemeClr val="tx1"/>
                </a:solidFill>
              </a:rPr>
              <a:t> verdi.</a:t>
            </a:r>
          </a:p>
          <a:p>
            <a:r>
              <a:rPr lang="tr-TR" sz="3800" dirty="0" smtClean="0">
                <a:solidFill>
                  <a:schemeClr val="tx1"/>
                </a:solidFill>
              </a:rPr>
              <a:t>Encümen-i Şuara topluluğunda yer almıştır, Osmanlıcılık akımının savunuculuğunu yapmıştır.</a:t>
            </a:r>
          </a:p>
          <a:p>
            <a:r>
              <a:rPr lang="tr-TR" sz="3800" dirty="0" smtClean="0">
                <a:solidFill>
                  <a:schemeClr val="tx1"/>
                </a:solidFill>
              </a:rPr>
              <a:t>Eserlerinde çoğunlukla toplumsal konuları; vatan, millet, hürriyet kavramlarını işlemiştir.</a:t>
            </a:r>
          </a:p>
          <a:p>
            <a:r>
              <a:rPr lang="tr-TR" sz="3800" dirty="0" smtClean="0">
                <a:solidFill>
                  <a:schemeClr val="tx1"/>
                </a:solidFill>
              </a:rPr>
              <a:t>Sanat toplum içindir, anlayışındadır.</a:t>
            </a:r>
          </a:p>
          <a:p>
            <a:endParaRPr lang="tr-TR" sz="32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412776"/>
            <a:ext cx="5544616" cy="5112569"/>
          </a:xfrm>
        </p:spPr>
        <p:txBody>
          <a:bodyPr>
            <a:normAutofit/>
          </a:bodyPr>
          <a:lstStyle/>
          <a:p>
            <a:pPr>
              <a:buNone/>
            </a:pPr>
            <a:r>
              <a:rPr lang="tr-TR" sz="3200" dirty="0" smtClean="0">
                <a:solidFill>
                  <a:schemeClr val="tx1"/>
                </a:solidFill>
              </a:rPr>
              <a:t>   </a:t>
            </a:r>
            <a:r>
              <a:rPr lang="tr-TR" sz="3200" dirty="0">
                <a:solidFill>
                  <a:schemeClr val="tx1"/>
                </a:solidFill>
              </a:rPr>
              <a:t>Romanda iyi yetişmiş Ali Bey'in, uygunsuz bir kadın olan </a:t>
            </a:r>
            <a:r>
              <a:rPr lang="tr-TR" sz="3200" dirty="0" err="1">
                <a:solidFill>
                  <a:schemeClr val="tx1"/>
                </a:solidFill>
              </a:rPr>
              <a:t>Mahpeyker'e</a:t>
            </a:r>
            <a:r>
              <a:rPr lang="tr-TR" sz="3200" dirty="0">
                <a:solidFill>
                  <a:schemeClr val="tx1"/>
                </a:solidFill>
              </a:rPr>
              <a:t> â</a:t>
            </a:r>
            <a:r>
              <a:rPr lang="tr-TR" sz="3200" dirty="0" smtClean="0">
                <a:solidFill>
                  <a:schemeClr val="tx1"/>
                </a:solidFill>
              </a:rPr>
              <a:t>şık </a:t>
            </a:r>
            <a:r>
              <a:rPr lang="tr-TR" sz="3200" dirty="0">
                <a:solidFill>
                  <a:schemeClr val="tx1"/>
                </a:solidFill>
              </a:rPr>
              <a:t>olması ve bu aşkın Ali Bey'e maddi ve manevi olarak yıkım şeklinde sonuçlanması anlatılır. Ali Bey olayın farkına varana kadar iş işten çoktan geçmiştir.</a:t>
            </a:r>
            <a:endParaRPr lang="tr-TR" dirty="0" smtClean="0">
              <a:solidFill>
                <a:schemeClr val="tx1"/>
              </a:solidFill>
            </a:endParaRPr>
          </a:p>
        </p:txBody>
      </p:sp>
      <p:sp>
        <p:nvSpPr>
          <p:cNvPr id="2" name="1 Başlık"/>
          <p:cNvSpPr>
            <a:spLocks noGrp="1"/>
          </p:cNvSpPr>
          <p:nvPr>
            <p:ph type="title"/>
          </p:nvPr>
        </p:nvSpPr>
        <p:spPr/>
        <p:txBody>
          <a:bodyPr/>
          <a:lstStyle/>
          <a:p>
            <a:r>
              <a:rPr lang="tr-TR" dirty="0" smtClean="0"/>
              <a:t>İNTİBAH (1876)</a:t>
            </a:r>
            <a:endParaRPr lang="tr-TR" dirty="0"/>
          </a:p>
        </p:txBody>
      </p:sp>
      <p:pic>
        <p:nvPicPr>
          <p:cNvPr id="4098" name="Picture 2" descr="C:\Users\efe\Desktop\EDEBİYAT SULTANI RESİMLER\namık kemal resimler\İNTİBAH.jpg"/>
          <p:cNvPicPr>
            <a:picLocks noChangeAspect="1" noChangeArrowheads="1"/>
          </p:cNvPicPr>
          <p:nvPr/>
        </p:nvPicPr>
        <p:blipFill>
          <a:blip r:embed="rId2" cstate="print"/>
          <a:srcRect/>
          <a:stretch>
            <a:fillRect/>
          </a:stretch>
        </p:blipFill>
        <p:spPr bwMode="auto">
          <a:xfrm>
            <a:off x="5796136" y="1772816"/>
            <a:ext cx="2819552" cy="4634880"/>
          </a:xfrm>
          <a:prstGeom prst="rect">
            <a:avLst/>
          </a:prstGeom>
          <a:noFill/>
        </p:spPr>
      </p:pic>
    </p:spTree>
    <p:extLst>
      <p:ext uri="{BB962C8B-B14F-4D97-AF65-F5344CB8AC3E}">
        <p14:creationId xmlns:p14="http://schemas.microsoft.com/office/powerpoint/2010/main" val="1696916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908720"/>
            <a:ext cx="6192688" cy="5400601"/>
          </a:xfrm>
        </p:spPr>
        <p:txBody>
          <a:bodyPr>
            <a:noAutofit/>
          </a:bodyPr>
          <a:lstStyle/>
          <a:p>
            <a:pPr>
              <a:buNone/>
            </a:pPr>
            <a:r>
              <a:rPr lang="tr-TR" sz="3000" dirty="0" smtClean="0">
                <a:solidFill>
                  <a:schemeClr val="tx1"/>
                </a:solidFill>
              </a:rPr>
              <a:t>Romanda</a:t>
            </a:r>
            <a:r>
              <a:rPr lang="tr-TR" sz="3000" dirty="0">
                <a:solidFill>
                  <a:schemeClr val="tx1"/>
                </a:solidFill>
              </a:rPr>
              <a:t> romantizm akımının </a:t>
            </a:r>
            <a:r>
              <a:rPr lang="tr-TR" sz="3000" dirty="0" smtClean="0">
                <a:solidFill>
                  <a:schemeClr val="tx1"/>
                </a:solidFill>
              </a:rPr>
              <a:t>etkisi </a:t>
            </a:r>
          </a:p>
          <a:p>
            <a:pPr>
              <a:buNone/>
            </a:pPr>
            <a:r>
              <a:rPr lang="tr-TR" sz="3000" dirty="0" err="1" smtClean="0">
                <a:solidFill>
                  <a:schemeClr val="tx1"/>
                </a:solidFill>
              </a:rPr>
              <a:t>görülür.Özellikle</a:t>
            </a:r>
            <a:r>
              <a:rPr lang="tr-TR" sz="3000" dirty="0" smtClean="0">
                <a:solidFill>
                  <a:schemeClr val="tx1"/>
                </a:solidFill>
              </a:rPr>
              <a:t> </a:t>
            </a:r>
            <a:r>
              <a:rPr lang="tr-TR" sz="3000" dirty="0">
                <a:solidFill>
                  <a:schemeClr val="tx1"/>
                </a:solidFill>
              </a:rPr>
              <a:t>romanın </a:t>
            </a:r>
            <a:r>
              <a:rPr lang="tr-TR" sz="3000" dirty="0" smtClean="0">
                <a:solidFill>
                  <a:schemeClr val="tx1"/>
                </a:solidFill>
              </a:rPr>
              <a:t>başında yer</a:t>
            </a:r>
          </a:p>
          <a:p>
            <a:pPr>
              <a:buNone/>
            </a:pPr>
            <a:r>
              <a:rPr lang="tr-TR" sz="3000" dirty="0" smtClean="0">
                <a:solidFill>
                  <a:schemeClr val="tx1"/>
                </a:solidFill>
              </a:rPr>
              <a:t>alan </a:t>
            </a:r>
            <a:r>
              <a:rPr lang="tr-TR" sz="3000" dirty="0">
                <a:solidFill>
                  <a:schemeClr val="tx1"/>
                </a:solidFill>
              </a:rPr>
              <a:t>uzun Çamlıca tasviri, </a:t>
            </a:r>
            <a:r>
              <a:rPr lang="tr-TR" sz="3000" dirty="0" smtClean="0">
                <a:solidFill>
                  <a:schemeClr val="tx1"/>
                </a:solidFill>
              </a:rPr>
              <a:t>romantizm </a:t>
            </a:r>
          </a:p>
          <a:p>
            <a:pPr>
              <a:buNone/>
            </a:pPr>
            <a:r>
              <a:rPr lang="tr-TR" sz="3000" dirty="0" smtClean="0">
                <a:solidFill>
                  <a:schemeClr val="tx1"/>
                </a:solidFill>
              </a:rPr>
              <a:t>etkisinin örneklerindendir. Bununla </a:t>
            </a:r>
          </a:p>
          <a:p>
            <a:pPr>
              <a:buNone/>
            </a:pPr>
            <a:r>
              <a:rPr lang="tr-TR" sz="3000" dirty="0" smtClean="0">
                <a:solidFill>
                  <a:schemeClr val="tx1"/>
                </a:solidFill>
              </a:rPr>
              <a:t>birlikte</a:t>
            </a:r>
            <a:r>
              <a:rPr lang="tr-TR" sz="3000" dirty="0">
                <a:solidFill>
                  <a:schemeClr val="tx1"/>
                </a:solidFill>
              </a:rPr>
              <a:t>, roman boyunca </a:t>
            </a:r>
            <a:r>
              <a:rPr lang="tr-TR" sz="3000" dirty="0" smtClean="0">
                <a:solidFill>
                  <a:schemeClr val="tx1"/>
                </a:solidFill>
              </a:rPr>
              <a:t>Osmanlı </a:t>
            </a:r>
          </a:p>
          <a:p>
            <a:pPr>
              <a:buNone/>
            </a:pPr>
            <a:r>
              <a:rPr lang="tr-TR" sz="3000" dirty="0" smtClean="0">
                <a:solidFill>
                  <a:schemeClr val="tx1"/>
                </a:solidFill>
              </a:rPr>
              <a:t>kültürüne</a:t>
            </a:r>
            <a:r>
              <a:rPr lang="tr-TR" sz="3000" dirty="0">
                <a:solidFill>
                  <a:schemeClr val="tx1"/>
                </a:solidFill>
              </a:rPr>
              <a:t> de sıkça atıf yapılır, her </a:t>
            </a:r>
            <a:endParaRPr lang="tr-TR" sz="3000" dirty="0" smtClean="0">
              <a:solidFill>
                <a:schemeClr val="tx1"/>
              </a:solidFill>
            </a:endParaRPr>
          </a:p>
          <a:p>
            <a:pPr>
              <a:buNone/>
            </a:pPr>
            <a:r>
              <a:rPr lang="tr-TR" sz="3000" dirty="0" smtClean="0">
                <a:solidFill>
                  <a:schemeClr val="tx1"/>
                </a:solidFill>
              </a:rPr>
              <a:t>bölümün </a:t>
            </a:r>
            <a:r>
              <a:rPr lang="tr-TR" sz="3000" dirty="0">
                <a:solidFill>
                  <a:schemeClr val="tx1"/>
                </a:solidFill>
              </a:rPr>
              <a:t>başında </a:t>
            </a:r>
            <a:r>
              <a:rPr lang="tr-TR" sz="3000" dirty="0" smtClean="0">
                <a:solidFill>
                  <a:schemeClr val="tx1"/>
                </a:solidFill>
              </a:rPr>
              <a:t>Divan </a:t>
            </a:r>
          </a:p>
          <a:p>
            <a:pPr>
              <a:buNone/>
            </a:pPr>
            <a:r>
              <a:rPr lang="tr-TR" sz="3000" dirty="0" smtClean="0">
                <a:solidFill>
                  <a:schemeClr val="tx1"/>
                </a:solidFill>
              </a:rPr>
              <a:t>edebiyatı</a:t>
            </a:r>
            <a:r>
              <a:rPr lang="tr-TR" sz="3000" dirty="0">
                <a:solidFill>
                  <a:schemeClr val="tx1"/>
                </a:solidFill>
              </a:rPr>
              <a:t> şairlerinden bir </a:t>
            </a:r>
            <a:r>
              <a:rPr lang="tr-TR" sz="3000" dirty="0" smtClean="0">
                <a:solidFill>
                  <a:schemeClr val="tx1"/>
                </a:solidFill>
              </a:rPr>
              <a:t>beytin </a:t>
            </a:r>
            <a:r>
              <a:rPr lang="tr-TR" sz="3000" dirty="0">
                <a:solidFill>
                  <a:schemeClr val="tx1"/>
                </a:solidFill>
              </a:rPr>
              <a:t>yer </a:t>
            </a:r>
            <a:endParaRPr lang="tr-TR" sz="3000" dirty="0" smtClean="0">
              <a:solidFill>
                <a:schemeClr val="tx1"/>
              </a:solidFill>
            </a:endParaRPr>
          </a:p>
          <a:p>
            <a:pPr>
              <a:buNone/>
            </a:pPr>
            <a:r>
              <a:rPr lang="tr-TR" sz="3000" dirty="0" smtClean="0">
                <a:solidFill>
                  <a:schemeClr val="tx1"/>
                </a:solidFill>
              </a:rPr>
              <a:t>alması </a:t>
            </a:r>
            <a:r>
              <a:rPr lang="tr-TR" sz="3000" dirty="0">
                <a:solidFill>
                  <a:schemeClr val="tx1"/>
                </a:solidFill>
              </a:rPr>
              <a:t>bu durumun örneklerindendir. </a:t>
            </a:r>
            <a:endParaRPr lang="tr-TR" sz="3000" dirty="0" smtClean="0">
              <a:solidFill>
                <a:schemeClr val="tx1"/>
              </a:solidFill>
            </a:endParaRPr>
          </a:p>
        </p:txBody>
      </p:sp>
      <p:sp>
        <p:nvSpPr>
          <p:cNvPr id="2" name="1 Başlık"/>
          <p:cNvSpPr>
            <a:spLocks noGrp="1"/>
          </p:cNvSpPr>
          <p:nvPr>
            <p:ph type="title"/>
          </p:nvPr>
        </p:nvSpPr>
        <p:spPr>
          <a:xfrm>
            <a:off x="457200" y="338328"/>
            <a:ext cx="8229600" cy="714408"/>
          </a:xfrm>
        </p:spPr>
        <p:txBody>
          <a:bodyPr>
            <a:normAutofit fontScale="90000"/>
          </a:bodyPr>
          <a:lstStyle/>
          <a:p>
            <a:r>
              <a:rPr lang="tr-TR" dirty="0" smtClean="0"/>
              <a:t>İNTİBAH (1876)</a:t>
            </a:r>
            <a:endParaRPr lang="tr-TR" dirty="0"/>
          </a:p>
        </p:txBody>
      </p:sp>
      <p:pic>
        <p:nvPicPr>
          <p:cNvPr id="4098" name="Picture 2" descr="C:\Users\efe\Desktop\EDEBİYAT SULTANI RESİMLER\namık kemal resimler\İNTİBAH.jpg"/>
          <p:cNvPicPr>
            <a:picLocks noChangeAspect="1" noChangeArrowheads="1"/>
          </p:cNvPicPr>
          <p:nvPr/>
        </p:nvPicPr>
        <p:blipFill>
          <a:blip r:embed="rId2" cstate="print"/>
          <a:srcRect/>
          <a:stretch>
            <a:fillRect/>
          </a:stretch>
        </p:blipFill>
        <p:spPr bwMode="auto">
          <a:xfrm>
            <a:off x="6444208" y="1556792"/>
            <a:ext cx="2459512" cy="4634880"/>
          </a:xfrm>
          <a:prstGeom prst="rect">
            <a:avLst/>
          </a:prstGeom>
          <a:noFill/>
        </p:spPr>
      </p:pic>
    </p:spTree>
    <p:extLst>
      <p:ext uri="{BB962C8B-B14F-4D97-AF65-F5344CB8AC3E}">
        <p14:creationId xmlns:p14="http://schemas.microsoft.com/office/powerpoint/2010/main" val="833120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412776"/>
            <a:ext cx="5688632" cy="5112569"/>
          </a:xfrm>
        </p:spPr>
        <p:txBody>
          <a:bodyPr>
            <a:normAutofit/>
          </a:bodyPr>
          <a:lstStyle/>
          <a:p>
            <a:pPr>
              <a:buNone/>
            </a:pPr>
            <a:r>
              <a:rPr lang="tr-TR" dirty="0" smtClean="0">
                <a:solidFill>
                  <a:schemeClr val="tx1"/>
                </a:solidFill>
              </a:rPr>
              <a:t>    İlk tarihi romandır. Romanın ağırlık merkezini 3.Murat devrindeki Türk İran savaşlarından birinde </a:t>
            </a:r>
            <a:r>
              <a:rPr lang="tr-TR" dirty="0" err="1" smtClean="0">
                <a:solidFill>
                  <a:schemeClr val="tx1"/>
                </a:solidFill>
              </a:rPr>
              <a:t>İranlılar’a</a:t>
            </a:r>
            <a:r>
              <a:rPr lang="tr-TR" dirty="0" smtClean="0">
                <a:solidFill>
                  <a:schemeClr val="tx1"/>
                </a:solidFill>
              </a:rPr>
              <a:t> esir düşen Kırım şehzadesi Adil Giray’ın İran sarayında şahın karısı ile kız kardeşinin kendisine duydukları ikili aşk arasında kalıp kız kardeşiyle geçirdiği aşk macerası anlatılır. 3.Murat devrindeki sipahiler isyanının başlarından biri olan Cezmi’nin gösterdiği kahramanlıklarla bu savaşlarda tanışıp dost olduğu Adil Giray’ı kurtarmak için İran’da başından geçenler anlatılır.</a:t>
            </a:r>
          </a:p>
          <a:p>
            <a:pPr>
              <a:buNone/>
            </a:pPr>
            <a:endParaRPr lang="tr-TR" dirty="0" smtClean="0"/>
          </a:p>
        </p:txBody>
      </p:sp>
      <p:sp>
        <p:nvSpPr>
          <p:cNvPr id="2" name="1 Başlık"/>
          <p:cNvSpPr>
            <a:spLocks noGrp="1"/>
          </p:cNvSpPr>
          <p:nvPr>
            <p:ph type="title"/>
          </p:nvPr>
        </p:nvSpPr>
        <p:spPr>
          <a:xfrm>
            <a:off x="457200" y="338328"/>
            <a:ext cx="8229600" cy="1074448"/>
          </a:xfrm>
        </p:spPr>
        <p:txBody>
          <a:bodyPr/>
          <a:lstStyle/>
          <a:p>
            <a:r>
              <a:rPr lang="tr-TR" dirty="0" smtClean="0"/>
              <a:t>CEZMİ (1880)</a:t>
            </a:r>
            <a:endParaRPr lang="tr-TR" dirty="0"/>
          </a:p>
        </p:txBody>
      </p:sp>
      <p:pic>
        <p:nvPicPr>
          <p:cNvPr id="5122" name="Picture 2" descr="C:\Users\efe\Desktop\EDEBİYAT SULTANI RESİMLER\namık kemal resimler\cezmi.jpg"/>
          <p:cNvPicPr>
            <a:picLocks noChangeAspect="1" noChangeArrowheads="1"/>
          </p:cNvPicPr>
          <p:nvPr/>
        </p:nvPicPr>
        <p:blipFill>
          <a:blip r:embed="rId2" cstate="print"/>
          <a:srcRect/>
          <a:stretch>
            <a:fillRect/>
          </a:stretch>
        </p:blipFill>
        <p:spPr bwMode="auto">
          <a:xfrm>
            <a:off x="6012160" y="1484784"/>
            <a:ext cx="2571750" cy="387667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980728"/>
            <a:ext cx="6120680" cy="5544617"/>
          </a:xfrm>
        </p:spPr>
        <p:txBody>
          <a:bodyPr>
            <a:noAutofit/>
          </a:bodyPr>
          <a:lstStyle/>
          <a:p>
            <a:pPr>
              <a:buNone/>
            </a:pPr>
            <a:r>
              <a:rPr lang="tr-TR" sz="3500" dirty="0" smtClean="0">
                <a:solidFill>
                  <a:schemeClr val="tx1"/>
                </a:solidFill>
              </a:rPr>
              <a:t>   </a:t>
            </a:r>
            <a:r>
              <a:rPr lang="tr-TR" sz="3400" dirty="0" smtClean="0">
                <a:solidFill>
                  <a:schemeClr val="tx1"/>
                </a:solidFill>
              </a:rPr>
              <a:t>İlk tarihi romandır. Romanın ağırlık merkezini 3.Murat devrindeki Türk İran savaşlarından birinde </a:t>
            </a:r>
            <a:r>
              <a:rPr lang="tr-TR" sz="3400" dirty="0" smtClean="0">
                <a:solidFill>
                  <a:schemeClr val="tx1"/>
                </a:solidFill>
              </a:rPr>
              <a:t>İranlılara </a:t>
            </a:r>
            <a:r>
              <a:rPr lang="tr-TR" sz="3400" dirty="0" smtClean="0">
                <a:solidFill>
                  <a:schemeClr val="tx1"/>
                </a:solidFill>
              </a:rPr>
              <a:t>esir düşen Kırım şehzadesi Adil Giray’ın İran sarayında şahın karısı ile kız kardeşinin kendisine duydukları ikili aşk arasında kalıp kız kardeşiyle geçirdiği aşk macerası anlatılır. </a:t>
            </a:r>
            <a:endParaRPr lang="tr-TR" sz="3400" dirty="0" smtClean="0"/>
          </a:p>
        </p:txBody>
      </p:sp>
      <p:sp>
        <p:nvSpPr>
          <p:cNvPr id="2" name="1 Başlık"/>
          <p:cNvSpPr>
            <a:spLocks noGrp="1"/>
          </p:cNvSpPr>
          <p:nvPr>
            <p:ph type="title"/>
          </p:nvPr>
        </p:nvSpPr>
        <p:spPr>
          <a:xfrm>
            <a:off x="457200" y="338328"/>
            <a:ext cx="8229600" cy="642400"/>
          </a:xfrm>
        </p:spPr>
        <p:txBody>
          <a:bodyPr>
            <a:normAutofit fontScale="90000"/>
          </a:bodyPr>
          <a:lstStyle/>
          <a:p>
            <a:r>
              <a:rPr lang="tr-TR" dirty="0" smtClean="0"/>
              <a:t>CEZMİ (1880)</a:t>
            </a:r>
            <a:endParaRPr lang="tr-TR" dirty="0"/>
          </a:p>
        </p:txBody>
      </p:sp>
      <p:pic>
        <p:nvPicPr>
          <p:cNvPr id="5122" name="Picture 2" descr="C:\Users\efe\Desktop\EDEBİYAT SULTANI RESİMLER\namık kemal resimler\cezmi.jpg"/>
          <p:cNvPicPr>
            <a:picLocks noChangeAspect="1" noChangeArrowheads="1"/>
          </p:cNvPicPr>
          <p:nvPr/>
        </p:nvPicPr>
        <p:blipFill>
          <a:blip r:embed="rId2" cstate="print"/>
          <a:srcRect/>
          <a:stretch>
            <a:fillRect/>
          </a:stretch>
        </p:blipFill>
        <p:spPr bwMode="auto">
          <a:xfrm>
            <a:off x="6372200" y="1628800"/>
            <a:ext cx="2571750" cy="3876675"/>
          </a:xfrm>
          <a:prstGeom prst="rect">
            <a:avLst/>
          </a:prstGeom>
          <a:noFill/>
        </p:spPr>
      </p:pic>
    </p:spTree>
    <p:extLst>
      <p:ext uri="{BB962C8B-B14F-4D97-AF65-F5344CB8AC3E}">
        <p14:creationId xmlns:p14="http://schemas.microsoft.com/office/powerpoint/2010/main" val="3024382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1" y="764704"/>
            <a:ext cx="8640960" cy="5760642"/>
          </a:xfrm>
        </p:spPr>
        <p:txBody>
          <a:bodyPr>
            <a:normAutofit fontScale="77500" lnSpcReduction="20000"/>
          </a:bodyPr>
          <a:lstStyle/>
          <a:p>
            <a:pPr marL="0" indent="0">
              <a:buNone/>
            </a:pPr>
            <a:r>
              <a:rPr lang="tr-TR" sz="4400" dirty="0" smtClean="0">
                <a:solidFill>
                  <a:schemeClr val="tx1"/>
                </a:solidFill>
              </a:rPr>
              <a:t>Ziya </a:t>
            </a:r>
            <a:r>
              <a:rPr lang="tr-TR" sz="4400" dirty="0">
                <a:solidFill>
                  <a:schemeClr val="tx1"/>
                </a:solidFill>
              </a:rPr>
              <a:t>Paşa'nın </a:t>
            </a:r>
            <a:r>
              <a:rPr lang="tr-TR" sz="4400" dirty="0" err="1">
                <a:solidFill>
                  <a:schemeClr val="tx1"/>
                </a:solidFill>
              </a:rPr>
              <a:t>Harâbât</a:t>
            </a:r>
            <a:r>
              <a:rPr lang="tr-TR" sz="4400" dirty="0">
                <a:solidFill>
                  <a:schemeClr val="tx1"/>
                </a:solidFill>
              </a:rPr>
              <a:t> adlı D</a:t>
            </a:r>
            <a:r>
              <a:rPr lang="tr-TR" sz="4400" dirty="0" smtClean="0">
                <a:solidFill>
                  <a:schemeClr val="tx1"/>
                </a:solidFill>
              </a:rPr>
              <a:t>ivan </a:t>
            </a:r>
            <a:r>
              <a:rPr lang="tr-TR" sz="4400" dirty="0">
                <a:solidFill>
                  <a:schemeClr val="tx1"/>
                </a:solidFill>
              </a:rPr>
              <a:t>Ş</a:t>
            </a:r>
            <a:r>
              <a:rPr lang="tr-TR" sz="4400" dirty="0" smtClean="0">
                <a:solidFill>
                  <a:schemeClr val="tx1"/>
                </a:solidFill>
              </a:rPr>
              <a:t>iiri </a:t>
            </a:r>
            <a:r>
              <a:rPr lang="tr-TR" sz="4400" dirty="0">
                <a:solidFill>
                  <a:schemeClr val="tx1"/>
                </a:solidFill>
              </a:rPr>
              <a:t>A</a:t>
            </a:r>
            <a:r>
              <a:rPr lang="tr-TR" sz="4400" dirty="0" smtClean="0">
                <a:solidFill>
                  <a:schemeClr val="tx1"/>
                </a:solidFill>
              </a:rPr>
              <a:t>ntolojisinin </a:t>
            </a:r>
            <a:r>
              <a:rPr lang="tr-TR" sz="4400" dirty="0">
                <a:solidFill>
                  <a:schemeClr val="tx1"/>
                </a:solidFill>
              </a:rPr>
              <a:t>ilk cildini eleştirmek üzere Namık Kemal'in 1876'da kaleme aldığı eserdir</a:t>
            </a:r>
            <a:r>
              <a:rPr lang="tr-TR" sz="4400" dirty="0" smtClean="0">
                <a:solidFill>
                  <a:schemeClr val="tx1"/>
                </a:solidFill>
              </a:rPr>
              <a:t>.</a:t>
            </a:r>
          </a:p>
          <a:p>
            <a:pPr marL="0" indent="0">
              <a:buNone/>
            </a:pPr>
            <a:r>
              <a:rPr lang="tr-TR" sz="4000" dirty="0" smtClean="0">
                <a:solidFill>
                  <a:schemeClr val="tx1"/>
                </a:solidFill>
              </a:rPr>
              <a:t/>
            </a:r>
            <a:br>
              <a:rPr lang="tr-TR" sz="4000" dirty="0" smtClean="0">
                <a:solidFill>
                  <a:schemeClr val="tx1"/>
                </a:solidFill>
              </a:rPr>
            </a:br>
            <a:r>
              <a:rPr lang="tr-TR" sz="4400" dirty="0" smtClean="0">
                <a:solidFill>
                  <a:schemeClr val="tx1"/>
                </a:solidFill>
              </a:rPr>
              <a:t>Ziya </a:t>
            </a:r>
            <a:r>
              <a:rPr lang="tr-TR" sz="4400" dirty="0">
                <a:solidFill>
                  <a:schemeClr val="tx1"/>
                </a:solidFill>
              </a:rPr>
              <a:t>Paşa, </a:t>
            </a:r>
            <a:r>
              <a:rPr lang="tr-TR" sz="4400" dirty="0" err="1">
                <a:solidFill>
                  <a:schemeClr val="tx1"/>
                </a:solidFill>
              </a:rPr>
              <a:t>Harâbât</a:t>
            </a:r>
            <a:r>
              <a:rPr lang="tr-TR" sz="4400" dirty="0">
                <a:solidFill>
                  <a:schemeClr val="tx1"/>
                </a:solidFill>
              </a:rPr>
              <a:t> adlı eserin </a:t>
            </a:r>
            <a:r>
              <a:rPr lang="tr-TR" sz="4400" dirty="0" smtClean="0">
                <a:solidFill>
                  <a:schemeClr val="tx1"/>
                </a:solidFill>
              </a:rPr>
              <a:t>ön sözünde </a:t>
            </a:r>
            <a:r>
              <a:rPr lang="tr-TR" sz="4400" dirty="0">
                <a:solidFill>
                  <a:schemeClr val="tx1"/>
                </a:solidFill>
              </a:rPr>
              <a:t>divan edebiyatının halk edebiyatından üstün olduğunu iddia etmişti. Buna karşılık Namık Kemal, Ziya Paşa'nın eskiyi diriltmeye çalıştığını oysa asıl yapılması gerekenin edebiyatın yenileşmesine ve gelişmesine katkı sağlamak olduğunu savundu.</a:t>
            </a:r>
          </a:p>
          <a:p>
            <a:pPr marL="0" indent="0">
              <a:buNone/>
            </a:pPr>
            <a:r>
              <a:rPr lang="tr-TR" sz="3200" dirty="0">
                <a:solidFill>
                  <a:schemeClr val="tx1"/>
                </a:solidFill>
              </a:rPr>
              <a:t/>
            </a:r>
            <a:br>
              <a:rPr lang="tr-TR" sz="3200" dirty="0">
                <a:solidFill>
                  <a:schemeClr val="tx1"/>
                </a:solidFill>
              </a:rPr>
            </a:br>
            <a:endParaRPr lang="tr-TR" dirty="0" smtClean="0">
              <a:solidFill>
                <a:schemeClr val="tx1"/>
              </a:solidFill>
            </a:endParaRPr>
          </a:p>
        </p:txBody>
      </p:sp>
      <p:sp>
        <p:nvSpPr>
          <p:cNvPr id="2" name="1 Başlık"/>
          <p:cNvSpPr>
            <a:spLocks noGrp="1"/>
          </p:cNvSpPr>
          <p:nvPr>
            <p:ph type="title"/>
          </p:nvPr>
        </p:nvSpPr>
        <p:spPr>
          <a:xfrm>
            <a:off x="457200" y="338328"/>
            <a:ext cx="8507288" cy="858424"/>
          </a:xfrm>
        </p:spPr>
        <p:txBody>
          <a:bodyPr>
            <a:normAutofit fontScale="90000"/>
          </a:bodyPr>
          <a:lstStyle/>
          <a:p>
            <a:r>
              <a:rPr lang="tr-TR" dirty="0" smtClean="0"/>
              <a:t>TAHRİB-İ HARABAT (1876)</a:t>
            </a:r>
            <a:br>
              <a:rPr lang="tr-TR" dirty="0" smtClean="0"/>
            </a:br>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836712"/>
            <a:ext cx="8640961" cy="5688634"/>
          </a:xfrm>
        </p:spPr>
        <p:txBody>
          <a:bodyPr>
            <a:normAutofit/>
          </a:bodyPr>
          <a:lstStyle/>
          <a:p>
            <a:pPr>
              <a:buNone/>
            </a:pPr>
            <a:r>
              <a:rPr lang="tr-TR" sz="3200" dirty="0" smtClean="0">
                <a:solidFill>
                  <a:schemeClr val="tx1"/>
                </a:solidFill>
              </a:rPr>
              <a:t>   </a:t>
            </a:r>
            <a:endParaRPr lang="tr-TR" sz="3200" dirty="0" smtClean="0">
              <a:solidFill>
                <a:schemeClr val="tx1"/>
              </a:solidFill>
            </a:endParaRPr>
          </a:p>
          <a:p>
            <a:pPr>
              <a:buNone/>
            </a:pPr>
            <a:r>
              <a:rPr lang="tr-TR" sz="3200" dirty="0">
                <a:solidFill>
                  <a:schemeClr val="tx1"/>
                </a:solidFill>
              </a:rPr>
              <a:t> </a:t>
            </a:r>
            <a:r>
              <a:rPr lang="tr-TR" sz="3200" dirty="0" smtClean="0">
                <a:solidFill>
                  <a:schemeClr val="tx1"/>
                </a:solidFill>
              </a:rPr>
              <a:t>  </a:t>
            </a:r>
            <a:r>
              <a:rPr lang="tr-TR" sz="3800" dirty="0" smtClean="0">
                <a:solidFill>
                  <a:schemeClr val="tx1"/>
                </a:solidFill>
              </a:rPr>
              <a:t>Namık </a:t>
            </a:r>
            <a:r>
              <a:rPr lang="tr-TR" sz="3800" dirty="0">
                <a:solidFill>
                  <a:schemeClr val="tx1"/>
                </a:solidFill>
              </a:rPr>
              <a:t>Kemal, Takip adlı eserini Ziya Paşa'nın </a:t>
            </a:r>
            <a:r>
              <a:rPr lang="tr-TR" sz="3800" dirty="0" err="1">
                <a:solidFill>
                  <a:schemeClr val="tx1"/>
                </a:solidFill>
              </a:rPr>
              <a:t>Tahrib</a:t>
            </a:r>
            <a:r>
              <a:rPr lang="tr-TR" sz="3800" dirty="0">
                <a:solidFill>
                  <a:schemeClr val="tx1"/>
                </a:solidFill>
              </a:rPr>
              <a:t>-i Harabat adlı kitabını tenkit etmek için yazmıştır. Ziya Paşa bu eserinde divan edebiyatını </a:t>
            </a:r>
            <a:r>
              <a:rPr lang="tr-TR" sz="3800" dirty="0" smtClean="0">
                <a:solidFill>
                  <a:schemeClr val="tx1"/>
                </a:solidFill>
              </a:rPr>
              <a:t>savunurken </a:t>
            </a:r>
            <a:r>
              <a:rPr lang="tr-TR" sz="3800" dirty="0">
                <a:solidFill>
                  <a:schemeClr val="tx1"/>
                </a:solidFill>
              </a:rPr>
              <a:t>Namık Kemal bu edebiyatın miadını doldurduğunu </a:t>
            </a:r>
            <a:r>
              <a:rPr lang="tr-TR" sz="3800" dirty="0" smtClean="0">
                <a:solidFill>
                  <a:schemeClr val="tx1"/>
                </a:solidFill>
              </a:rPr>
              <a:t>iddia etmiştir. </a:t>
            </a:r>
            <a:r>
              <a:rPr lang="tr-TR" sz="3800" dirty="0">
                <a:solidFill>
                  <a:schemeClr val="tx1"/>
                </a:solidFill>
              </a:rPr>
              <a:t>Eser sert bir üslupla kaleme alınmıştır. </a:t>
            </a:r>
            <a:endParaRPr lang="tr-TR" sz="3800" dirty="0" smtClean="0"/>
          </a:p>
        </p:txBody>
      </p:sp>
      <p:sp>
        <p:nvSpPr>
          <p:cNvPr id="2" name="1 Başlık"/>
          <p:cNvSpPr>
            <a:spLocks noGrp="1"/>
          </p:cNvSpPr>
          <p:nvPr>
            <p:ph type="title"/>
          </p:nvPr>
        </p:nvSpPr>
        <p:spPr>
          <a:xfrm>
            <a:off x="457200" y="338328"/>
            <a:ext cx="8507288" cy="642400"/>
          </a:xfrm>
        </p:spPr>
        <p:txBody>
          <a:bodyPr>
            <a:normAutofit fontScale="90000"/>
          </a:bodyPr>
          <a:lstStyle/>
          <a:p>
            <a:r>
              <a:rPr lang="tr-TR" dirty="0" smtClean="0"/>
              <a:t>TAKİP</a:t>
            </a:r>
            <a:endParaRPr lang="tr-TR" dirty="0"/>
          </a:p>
        </p:txBody>
      </p:sp>
    </p:spTree>
    <p:extLst>
      <p:ext uri="{BB962C8B-B14F-4D97-AF65-F5344CB8AC3E}">
        <p14:creationId xmlns:p14="http://schemas.microsoft.com/office/powerpoint/2010/main" val="241885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836712"/>
            <a:ext cx="8640961" cy="5688634"/>
          </a:xfrm>
        </p:spPr>
        <p:txBody>
          <a:bodyPr>
            <a:normAutofit/>
          </a:bodyPr>
          <a:lstStyle/>
          <a:p>
            <a:pPr>
              <a:buNone/>
            </a:pPr>
            <a:r>
              <a:rPr lang="tr-TR" sz="3200" dirty="0" smtClean="0">
                <a:solidFill>
                  <a:schemeClr val="tx1"/>
                </a:solidFill>
              </a:rPr>
              <a:t>   </a:t>
            </a:r>
          </a:p>
          <a:p>
            <a:pPr>
              <a:buNone/>
            </a:pPr>
            <a:r>
              <a:rPr lang="tr-TR" sz="3200" dirty="0">
                <a:solidFill>
                  <a:schemeClr val="tx1"/>
                </a:solidFill>
              </a:rPr>
              <a:t> </a:t>
            </a:r>
            <a:r>
              <a:rPr lang="tr-TR" sz="3200" dirty="0" smtClean="0">
                <a:solidFill>
                  <a:schemeClr val="tx1"/>
                </a:solidFill>
              </a:rPr>
              <a:t> </a:t>
            </a:r>
            <a:r>
              <a:rPr lang="tr-TR" sz="3800" dirty="0" smtClean="0">
                <a:solidFill>
                  <a:schemeClr val="tx1"/>
                </a:solidFill>
              </a:rPr>
              <a:t>Kitabın </a:t>
            </a:r>
            <a:r>
              <a:rPr lang="tr-TR" sz="3800" dirty="0">
                <a:solidFill>
                  <a:schemeClr val="tx1"/>
                </a:solidFill>
              </a:rPr>
              <a:t>bazı bölümlerinde şiirlerden alıntı yapılmış ve farklı dönemlere ait şiirlerin hem içerikleri hem de biçimsel özellikleri karşılaştırılmıştır.</a:t>
            </a:r>
            <a:r>
              <a:rPr lang="tr-TR" sz="3800" dirty="0" smtClean="0">
                <a:solidFill>
                  <a:schemeClr val="tx1"/>
                </a:solidFill>
              </a:rPr>
              <a:t>   </a:t>
            </a:r>
          </a:p>
          <a:p>
            <a:pPr>
              <a:buNone/>
            </a:pPr>
            <a:r>
              <a:rPr lang="tr-TR" sz="3800" dirty="0" smtClean="0">
                <a:solidFill>
                  <a:schemeClr val="tx1"/>
                </a:solidFill>
              </a:rPr>
              <a:t>   Ziya Paşa’nın edebiyat tarihiyle ilgili bilgi hatalarını, tezatları, örnek seçmedeki isabetsizlikleri eleştirilir.</a:t>
            </a:r>
          </a:p>
          <a:p>
            <a:pPr>
              <a:buNone/>
            </a:pPr>
            <a:endParaRPr lang="tr-TR" sz="3800" dirty="0" smtClean="0"/>
          </a:p>
        </p:txBody>
      </p:sp>
      <p:sp>
        <p:nvSpPr>
          <p:cNvPr id="2" name="1 Başlık"/>
          <p:cNvSpPr>
            <a:spLocks noGrp="1"/>
          </p:cNvSpPr>
          <p:nvPr>
            <p:ph type="title"/>
          </p:nvPr>
        </p:nvSpPr>
        <p:spPr>
          <a:xfrm>
            <a:off x="457200" y="338328"/>
            <a:ext cx="8507288" cy="642400"/>
          </a:xfrm>
        </p:spPr>
        <p:txBody>
          <a:bodyPr>
            <a:normAutofit fontScale="90000"/>
          </a:bodyPr>
          <a:lstStyle/>
          <a:p>
            <a:r>
              <a:rPr lang="tr-TR" dirty="0" smtClean="0"/>
              <a:t>TAKİP</a:t>
            </a:r>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124744"/>
            <a:ext cx="8640960" cy="5400601"/>
          </a:xfrm>
        </p:spPr>
        <p:txBody>
          <a:bodyPr>
            <a:normAutofit fontScale="85000" lnSpcReduction="10000"/>
          </a:bodyPr>
          <a:lstStyle/>
          <a:p>
            <a:pPr>
              <a:buNone/>
            </a:pPr>
            <a:endParaRPr lang="tr-TR" sz="3200" dirty="0" smtClean="0">
              <a:solidFill>
                <a:schemeClr val="tx1"/>
              </a:solidFill>
            </a:endParaRPr>
          </a:p>
          <a:p>
            <a:pPr>
              <a:buNone/>
            </a:pPr>
            <a:r>
              <a:rPr lang="tr-TR" sz="4000" dirty="0" smtClean="0">
                <a:solidFill>
                  <a:schemeClr val="tx1"/>
                </a:solidFill>
              </a:rPr>
              <a:t>   </a:t>
            </a:r>
            <a:r>
              <a:rPr lang="tr-TR" sz="4300" dirty="0" smtClean="0">
                <a:solidFill>
                  <a:schemeClr val="tx1"/>
                </a:solidFill>
                <a:latin typeface="Calibri" panose="020F0502020204030204" pitchFamily="34" charset="0"/>
                <a:cs typeface="Calibri" panose="020F0502020204030204" pitchFamily="34" charset="0"/>
              </a:rPr>
              <a:t>Namık Kemal’in edebiyatla ilgili görüşleri ve eski edebiyatla ilgili eleştirileri dile getirilir.</a:t>
            </a:r>
            <a:r>
              <a:rPr lang="tr-TR" sz="4300" dirty="0">
                <a:latin typeface="Calibri" panose="020F0502020204030204" pitchFamily="34" charset="0"/>
                <a:cs typeface="Calibri" panose="020F0502020204030204" pitchFamily="34" charset="0"/>
              </a:rPr>
              <a:t> </a:t>
            </a:r>
            <a:r>
              <a:rPr lang="tr-TR" sz="4300" dirty="0">
                <a:solidFill>
                  <a:schemeClr val="tx1"/>
                </a:solidFill>
                <a:latin typeface="Calibri" panose="020F0502020204030204" pitchFamily="34" charset="0"/>
                <a:cs typeface="Calibri" panose="020F0502020204030204" pitchFamily="34" charset="0"/>
              </a:rPr>
              <a:t>Namık Kemal'in </a:t>
            </a:r>
            <a:r>
              <a:rPr lang="tr-TR" sz="4300" dirty="0" smtClean="0">
                <a:solidFill>
                  <a:schemeClr val="tx1"/>
                </a:solidFill>
                <a:latin typeface="Calibri" panose="020F0502020204030204" pitchFamily="34" charset="0"/>
                <a:cs typeface="Calibri" panose="020F0502020204030204" pitchFamily="34" charset="0"/>
              </a:rPr>
              <a:t>Celalettin </a:t>
            </a:r>
            <a:r>
              <a:rPr lang="tr-TR" sz="4300" dirty="0" err="1">
                <a:solidFill>
                  <a:schemeClr val="tx1"/>
                </a:solidFill>
                <a:latin typeface="Calibri" panose="020F0502020204030204" pitchFamily="34" charset="0"/>
                <a:cs typeface="Calibri" panose="020F0502020204030204" pitchFamily="34" charset="0"/>
              </a:rPr>
              <a:t>Harzemşah</a:t>
            </a:r>
            <a:r>
              <a:rPr lang="tr-TR" sz="4300" dirty="0">
                <a:solidFill>
                  <a:schemeClr val="tx1"/>
                </a:solidFill>
                <a:latin typeface="Calibri" panose="020F0502020204030204" pitchFamily="34" charset="0"/>
                <a:cs typeface="Calibri" panose="020F0502020204030204" pitchFamily="34" charset="0"/>
              </a:rPr>
              <a:t> tiyatrosunun önsözü olarak kaleme aldığı eser. Yazar, </a:t>
            </a:r>
            <a:r>
              <a:rPr lang="tr-TR" sz="4300" dirty="0" smtClean="0">
                <a:solidFill>
                  <a:schemeClr val="tx1"/>
                </a:solidFill>
                <a:latin typeface="Calibri" panose="020F0502020204030204" pitchFamily="34" charset="0"/>
                <a:cs typeface="Calibri" panose="020F0502020204030204" pitchFamily="34" charset="0"/>
              </a:rPr>
              <a:t>Celalettin </a:t>
            </a:r>
            <a:r>
              <a:rPr lang="tr-TR" sz="4300" dirty="0" err="1">
                <a:solidFill>
                  <a:schemeClr val="tx1"/>
                </a:solidFill>
                <a:latin typeface="Calibri" panose="020F0502020204030204" pitchFamily="34" charset="0"/>
                <a:cs typeface="Calibri" panose="020F0502020204030204" pitchFamily="34" charset="0"/>
              </a:rPr>
              <a:t>Harzemşah</a:t>
            </a:r>
            <a:r>
              <a:rPr lang="tr-TR" sz="4300" dirty="0">
                <a:solidFill>
                  <a:schemeClr val="tx1"/>
                </a:solidFill>
                <a:latin typeface="Calibri" panose="020F0502020204030204" pitchFamily="34" charset="0"/>
                <a:cs typeface="Calibri" panose="020F0502020204030204" pitchFamily="34" charset="0"/>
              </a:rPr>
              <a:t> </a:t>
            </a:r>
            <a:r>
              <a:rPr lang="tr-TR" sz="4300" dirty="0" err="1">
                <a:solidFill>
                  <a:schemeClr val="tx1"/>
                </a:solidFill>
                <a:latin typeface="Calibri" panose="020F0502020204030204" pitchFamily="34" charset="0"/>
                <a:cs typeface="Calibri" panose="020F0502020204030204" pitchFamily="34" charset="0"/>
              </a:rPr>
              <a:t>Mukaddimesi'nde</a:t>
            </a:r>
            <a:r>
              <a:rPr lang="tr-TR" sz="4300" dirty="0">
                <a:solidFill>
                  <a:schemeClr val="tx1"/>
                </a:solidFill>
                <a:latin typeface="Calibri" panose="020F0502020204030204" pitchFamily="34" charset="0"/>
                <a:cs typeface="Calibri" panose="020F0502020204030204" pitchFamily="34" charset="0"/>
              </a:rPr>
              <a:t> Türk edebiyatındaki eski-yeni tartışmasını kendi bakış açısından yorumlar, aynı zamanda yeni bir tür olan tiyatro üzerinde durur.</a:t>
            </a:r>
            <a:endParaRPr lang="tr-TR" sz="4300" dirty="0" smtClean="0">
              <a:solidFill>
                <a:schemeClr val="tx1"/>
              </a:solidFill>
              <a:latin typeface="Calibri" panose="020F0502020204030204" pitchFamily="34" charset="0"/>
              <a:cs typeface="Calibri" panose="020F0502020204030204" pitchFamily="34" charset="0"/>
            </a:endParaRPr>
          </a:p>
          <a:p>
            <a:pPr>
              <a:buNone/>
            </a:pPr>
            <a:endParaRPr lang="tr-TR" sz="3200" dirty="0">
              <a:solidFill>
                <a:schemeClr val="tx1"/>
              </a:solidFill>
            </a:endParaRPr>
          </a:p>
          <a:p>
            <a:pPr>
              <a:buNone/>
            </a:pPr>
            <a:endParaRPr lang="tr-TR" dirty="0" smtClean="0"/>
          </a:p>
        </p:txBody>
      </p:sp>
      <p:sp>
        <p:nvSpPr>
          <p:cNvPr id="2" name="1 Başlık"/>
          <p:cNvSpPr>
            <a:spLocks noGrp="1"/>
          </p:cNvSpPr>
          <p:nvPr>
            <p:ph type="title"/>
          </p:nvPr>
        </p:nvSpPr>
        <p:spPr>
          <a:xfrm>
            <a:off x="457200" y="338328"/>
            <a:ext cx="8229600" cy="858424"/>
          </a:xfrm>
        </p:spPr>
        <p:txBody>
          <a:bodyPr/>
          <a:lstStyle/>
          <a:p>
            <a:r>
              <a:rPr lang="tr-TR" dirty="0" smtClean="0"/>
              <a:t>MUKADDİME-İ CELAL  (1888)</a:t>
            </a: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556792"/>
            <a:ext cx="8640961" cy="4968554"/>
          </a:xfrm>
        </p:spPr>
        <p:txBody>
          <a:bodyPr>
            <a:normAutofit/>
          </a:bodyPr>
          <a:lstStyle/>
          <a:p>
            <a:pPr>
              <a:buNone/>
            </a:pPr>
            <a:r>
              <a:rPr lang="tr-TR" sz="3200" dirty="0" smtClean="0">
                <a:solidFill>
                  <a:schemeClr val="tx1"/>
                </a:solidFill>
              </a:rPr>
              <a:t>   Bu makale eski edebiyata karşı yeni edebiyatın ilk edebi beyannamesidir. Namık Kemal edebiyatı öncelikle bir dil meselesi olarak görmüştür. Edebiyatın insanı düşünmeye alıştırmak, toplumun duygularını terbiye etmek, bilgiyi yaymak, milli birliği sağlamak gibi görevleri olduğunu belirtmiştir. Türk edebiyatında kullanılan yapmacık dilden dolayı edebiyatın görevini icra edemediğini belirtmiştir.</a:t>
            </a:r>
          </a:p>
          <a:p>
            <a:pPr>
              <a:buNone/>
            </a:pPr>
            <a:endParaRPr lang="tr-TR" dirty="0" smtClean="0"/>
          </a:p>
        </p:txBody>
      </p:sp>
      <p:sp>
        <p:nvSpPr>
          <p:cNvPr id="2" name="1 Başlık"/>
          <p:cNvSpPr>
            <a:spLocks noGrp="1"/>
          </p:cNvSpPr>
          <p:nvPr>
            <p:ph type="title"/>
          </p:nvPr>
        </p:nvSpPr>
        <p:spPr>
          <a:xfrm>
            <a:off x="251520" y="188640"/>
            <a:ext cx="8784976" cy="1368152"/>
          </a:xfrm>
        </p:spPr>
        <p:txBody>
          <a:bodyPr>
            <a:normAutofit fontScale="90000"/>
          </a:bodyPr>
          <a:lstStyle/>
          <a:p>
            <a:r>
              <a:rPr lang="tr-TR" sz="4200" dirty="0" smtClean="0"/>
              <a:t>LİSAN-I OSMANİ’NİN EDEBİYATI HAKKINDA BAZI MÜLAHAZATI ŞAMİLDİR</a:t>
            </a:r>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3" y="1700808"/>
            <a:ext cx="4320480" cy="4824536"/>
          </a:xfrm>
        </p:spPr>
        <p:txBody>
          <a:bodyPr>
            <a:normAutofit/>
          </a:bodyPr>
          <a:lstStyle/>
          <a:p>
            <a:pPr>
              <a:buNone/>
            </a:pPr>
            <a:r>
              <a:rPr lang="tr-TR" sz="3200" dirty="0" smtClean="0">
                <a:solidFill>
                  <a:schemeClr val="tx1"/>
                </a:solidFill>
              </a:rPr>
              <a:t>   </a:t>
            </a:r>
            <a:r>
              <a:rPr lang="tr-TR" sz="3500" dirty="0" smtClean="0">
                <a:solidFill>
                  <a:schemeClr val="tx1"/>
                </a:solidFill>
              </a:rPr>
              <a:t>Osmanlı tarihinin birçok meselelerine yer vermiş, bazı hataları düzeltmeye çalışmıştır. Ayrıntılı ve sade bir eserdir.</a:t>
            </a:r>
          </a:p>
          <a:p>
            <a:pPr>
              <a:buNone/>
            </a:pPr>
            <a:endParaRPr lang="tr-TR" dirty="0" smtClean="0"/>
          </a:p>
        </p:txBody>
      </p:sp>
      <p:sp>
        <p:nvSpPr>
          <p:cNvPr id="2" name="1 Başlık"/>
          <p:cNvSpPr>
            <a:spLocks noGrp="1"/>
          </p:cNvSpPr>
          <p:nvPr>
            <p:ph type="title"/>
          </p:nvPr>
        </p:nvSpPr>
        <p:spPr>
          <a:xfrm>
            <a:off x="457200" y="338328"/>
            <a:ext cx="8507288" cy="1218464"/>
          </a:xfrm>
        </p:spPr>
        <p:txBody>
          <a:bodyPr>
            <a:normAutofit fontScale="90000"/>
          </a:bodyPr>
          <a:lstStyle/>
          <a:p>
            <a:r>
              <a:rPr lang="tr-TR" dirty="0" smtClean="0"/>
              <a:t>OSMANLI TARİHİ</a:t>
            </a:r>
            <a:br>
              <a:rPr lang="tr-TR" dirty="0" smtClean="0"/>
            </a:br>
            <a:endParaRPr lang="tr-TR" dirty="0"/>
          </a:p>
        </p:txBody>
      </p:sp>
      <p:pic>
        <p:nvPicPr>
          <p:cNvPr id="1028" name="Picture 4" descr="C:\Users\efe\Desktop\EDEBİYAT SULTANI RESİMLER\namık kemal resimler\OSMANLI TARİHİ 1.jpg"/>
          <p:cNvPicPr>
            <a:picLocks noChangeAspect="1" noChangeArrowheads="1"/>
          </p:cNvPicPr>
          <p:nvPr/>
        </p:nvPicPr>
        <p:blipFill>
          <a:blip r:embed="rId2" cstate="print"/>
          <a:srcRect/>
          <a:stretch>
            <a:fillRect/>
          </a:stretch>
        </p:blipFill>
        <p:spPr bwMode="auto">
          <a:xfrm>
            <a:off x="4427984" y="1988841"/>
            <a:ext cx="2092449" cy="3384376"/>
          </a:xfrm>
          <a:prstGeom prst="rect">
            <a:avLst/>
          </a:prstGeom>
          <a:noFill/>
        </p:spPr>
      </p:pic>
      <p:pic>
        <p:nvPicPr>
          <p:cNvPr id="1029" name="Picture 5" descr="C:\Users\efe\Desktop\EDEBİYAT SULTANI RESİMLER\namık kemal resimler\OSMANLI TARİHİ.jpg"/>
          <p:cNvPicPr>
            <a:picLocks noChangeAspect="1" noChangeArrowheads="1"/>
          </p:cNvPicPr>
          <p:nvPr/>
        </p:nvPicPr>
        <p:blipFill>
          <a:blip r:embed="rId3" cstate="print"/>
          <a:srcRect/>
          <a:stretch>
            <a:fillRect/>
          </a:stretch>
        </p:blipFill>
        <p:spPr bwMode="auto">
          <a:xfrm>
            <a:off x="6588224" y="1988840"/>
            <a:ext cx="2057400" cy="338437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55577" y="692696"/>
            <a:ext cx="7524824" cy="5433467"/>
          </a:xfrm>
        </p:spPr>
        <p:txBody>
          <a:bodyPr>
            <a:normAutofit fontScale="92500" lnSpcReduction="10000"/>
          </a:bodyPr>
          <a:lstStyle/>
          <a:p>
            <a:endParaRPr lang="tr-TR" sz="3200" dirty="0" smtClean="0">
              <a:solidFill>
                <a:schemeClr val="tx1"/>
              </a:solidFill>
            </a:endParaRPr>
          </a:p>
          <a:p>
            <a:endParaRPr lang="tr-TR" sz="3200" dirty="0" smtClean="0">
              <a:solidFill>
                <a:schemeClr val="tx1"/>
              </a:solidFill>
            </a:endParaRPr>
          </a:p>
          <a:p>
            <a:r>
              <a:rPr lang="tr-TR" sz="3900" dirty="0" smtClean="0">
                <a:solidFill>
                  <a:srgbClr val="C00000"/>
                </a:solidFill>
              </a:rPr>
              <a:t>Namık Kemal</a:t>
            </a:r>
            <a:r>
              <a:rPr lang="tr-TR" sz="3900" dirty="0" smtClean="0">
                <a:solidFill>
                  <a:schemeClr val="tx1"/>
                </a:solidFill>
              </a:rPr>
              <a:t>, edebiyatı topluma yarar sağlamak ve düşüncelerini halka yaymak için bir araç olarak kullanmıştır.</a:t>
            </a:r>
          </a:p>
          <a:p>
            <a:r>
              <a:rPr lang="tr-TR" sz="3900" dirty="0" smtClean="0">
                <a:solidFill>
                  <a:schemeClr val="tx1"/>
                </a:solidFill>
              </a:rPr>
              <a:t>Hemen hemen edebiyatın bütün türlerinde eser vermiştir.</a:t>
            </a:r>
          </a:p>
          <a:p>
            <a:r>
              <a:rPr lang="tr-TR" sz="3900" dirty="0" smtClean="0">
                <a:solidFill>
                  <a:schemeClr val="tx1"/>
                </a:solidFill>
              </a:rPr>
              <a:t>Tiyatroyu faydalı bir eğlence olarak nitelendirmiştir.</a:t>
            </a:r>
          </a:p>
          <a:p>
            <a:endParaRPr lang="tr-TR" sz="3200" dirty="0" smtClean="0">
              <a:solidFill>
                <a:schemeClr val="tx1"/>
              </a:solidFill>
            </a:endParaRPr>
          </a:p>
          <a:p>
            <a:endParaRPr lang="tr-TR" sz="3200"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9" y="404664"/>
            <a:ext cx="4968551" cy="6120682"/>
          </a:xfrm>
        </p:spPr>
        <p:txBody>
          <a:bodyPr>
            <a:normAutofit lnSpcReduction="10000"/>
          </a:bodyPr>
          <a:lstStyle/>
          <a:p>
            <a:pPr>
              <a:buNone/>
            </a:pPr>
            <a:r>
              <a:rPr lang="tr-TR" sz="3200" dirty="0" smtClean="0">
                <a:solidFill>
                  <a:schemeClr val="tx1"/>
                </a:solidFill>
              </a:rPr>
              <a:t>   </a:t>
            </a:r>
          </a:p>
          <a:p>
            <a:pPr>
              <a:buNone/>
            </a:pPr>
            <a:r>
              <a:rPr lang="tr-TR" sz="3200" dirty="0" smtClean="0">
                <a:solidFill>
                  <a:schemeClr val="tx1"/>
                </a:solidFill>
              </a:rPr>
              <a:t>   </a:t>
            </a:r>
            <a:r>
              <a:rPr lang="tr-TR" sz="3600" dirty="0" err="1" smtClean="0">
                <a:solidFill>
                  <a:schemeClr val="tx1"/>
                </a:solidFill>
              </a:rPr>
              <a:t>Silistre</a:t>
            </a:r>
            <a:r>
              <a:rPr lang="tr-TR" sz="3600" dirty="0" smtClean="0">
                <a:solidFill>
                  <a:schemeClr val="tx1"/>
                </a:solidFill>
              </a:rPr>
              <a:t> Muhasarası (1873) ve </a:t>
            </a:r>
            <a:r>
              <a:rPr lang="tr-TR" sz="3600" dirty="0" err="1" smtClean="0">
                <a:solidFill>
                  <a:schemeClr val="tx1"/>
                </a:solidFill>
              </a:rPr>
              <a:t>Kanije</a:t>
            </a:r>
            <a:r>
              <a:rPr lang="tr-TR" sz="3600" dirty="0" smtClean="0">
                <a:solidFill>
                  <a:schemeClr val="tx1"/>
                </a:solidFill>
              </a:rPr>
              <a:t> Muhasarası adlı eserlerinde Namı Kemal tarihimizin iki büyük ve şanlı kuşatmasına şahit olunan kahramanlık ve erdem sahnelerini yaşatmak istemiştir.</a:t>
            </a:r>
          </a:p>
          <a:p>
            <a:pPr>
              <a:buNone/>
            </a:pPr>
            <a:endParaRPr lang="tr-TR" dirty="0" smtClean="0"/>
          </a:p>
        </p:txBody>
      </p:sp>
      <p:pic>
        <p:nvPicPr>
          <p:cNvPr id="2050" name="Picture 2" descr="C:\Users\efe\Desktop\EDEBİYAT SULTANI RESİMLER\namık kemal resimler\KANİJE MUHASARASI.jpg"/>
          <p:cNvPicPr>
            <a:picLocks noChangeAspect="1" noChangeArrowheads="1"/>
          </p:cNvPicPr>
          <p:nvPr/>
        </p:nvPicPr>
        <p:blipFill>
          <a:blip r:embed="rId2" cstate="print"/>
          <a:srcRect/>
          <a:stretch>
            <a:fillRect/>
          </a:stretch>
        </p:blipFill>
        <p:spPr bwMode="auto">
          <a:xfrm>
            <a:off x="5292080" y="692696"/>
            <a:ext cx="2959135" cy="4248472"/>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23528" y="1772816"/>
            <a:ext cx="8568952" cy="4824536"/>
          </a:xfrm>
        </p:spPr>
        <p:txBody>
          <a:bodyPr>
            <a:normAutofit/>
          </a:bodyPr>
          <a:lstStyle/>
          <a:p>
            <a:pPr marL="0" indent="0">
              <a:buNone/>
            </a:pPr>
            <a:r>
              <a:rPr lang="tr-TR" sz="3600" dirty="0" smtClean="0">
                <a:solidFill>
                  <a:schemeClr val="tx1"/>
                </a:solidFill>
              </a:rPr>
              <a:t>Namık Kemal bir düşünce adamıdır. Üzerinde önemle durduğu konular ülkede meşrutiyet idaresinin kurulması, ferdi ve toplumsal özgürlük, özellikle düşünce özgürlüğü, kurumların ıslahı, Türk toplumunun Avrupa medeniyetine ayak uydurma mecburiyetidir.</a:t>
            </a:r>
          </a:p>
          <a:p>
            <a:pPr marL="0" indent="0">
              <a:buNone/>
            </a:pPr>
            <a:endParaRPr lang="tr-TR" sz="2800" dirty="0">
              <a:solidFill>
                <a:schemeClr val="tx1"/>
              </a:solidFill>
            </a:endParaRPr>
          </a:p>
        </p:txBody>
      </p:sp>
      <p:sp>
        <p:nvSpPr>
          <p:cNvPr id="3" name="2 Başlık"/>
          <p:cNvSpPr>
            <a:spLocks noGrp="1"/>
          </p:cNvSpPr>
          <p:nvPr>
            <p:ph type="title"/>
          </p:nvPr>
        </p:nvSpPr>
        <p:spPr/>
        <p:txBody>
          <a:bodyPr>
            <a:normAutofit fontScale="90000"/>
          </a:bodyPr>
          <a:lstStyle/>
          <a:p>
            <a:r>
              <a:rPr lang="tr-TR" dirty="0" smtClean="0"/>
              <a:t>Namık Kemal’in Siyasi ve Toplumsal Görüşleri ve Çalışmaları</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51520" y="1844824"/>
            <a:ext cx="8640960" cy="4752528"/>
          </a:xfrm>
        </p:spPr>
        <p:txBody>
          <a:bodyPr>
            <a:normAutofit/>
          </a:bodyPr>
          <a:lstStyle/>
          <a:p>
            <a:pPr marL="0" indent="0">
              <a:buNone/>
            </a:pPr>
            <a:r>
              <a:rPr lang="tr-TR" sz="3600" dirty="0" smtClean="0">
                <a:solidFill>
                  <a:schemeClr val="tx1"/>
                </a:solidFill>
              </a:rPr>
              <a:t>Namık Kemal, Avrupalılaşırken milli ve İslami değerleri muhafaza etmeyi şart koşmuştur.</a:t>
            </a:r>
          </a:p>
          <a:p>
            <a:pPr marL="0" indent="0">
              <a:buNone/>
            </a:pPr>
            <a:r>
              <a:rPr lang="tr-TR" sz="3600" dirty="0" smtClean="0">
                <a:solidFill>
                  <a:schemeClr val="tx1"/>
                </a:solidFill>
              </a:rPr>
              <a:t>Toplumu ileriye götüren ve değiştiren şeyin muktedir, ideal ve irade sahibi bir insan tipi anlayışında olduğunu eserlerinde telkin etmiştir.</a:t>
            </a:r>
          </a:p>
          <a:p>
            <a:endParaRPr lang="tr-TR" sz="3600" dirty="0">
              <a:solidFill>
                <a:schemeClr val="tx1"/>
              </a:solidFill>
            </a:endParaRPr>
          </a:p>
        </p:txBody>
      </p:sp>
      <p:sp>
        <p:nvSpPr>
          <p:cNvPr id="3" name="2 Başlık"/>
          <p:cNvSpPr>
            <a:spLocks noGrp="1"/>
          </p:cNvSpPr>
          <p:nvPr>
            <p:ph type="title"/>
          </p:nvPr>
        </p:nvSpPr>
        <p:spPr/>
        <p:txBody>
          <a:bodyPr>
            <a:normAutofit fontScale="90000"/>
          </a:bodyPr>
          <a:lstStyle/>
          <a:p>
            <a:r>
              <a:rPr lang="tr-TR" dirty="0" smtClean="0"/>
              <a:t>Namık Kemal’in Siyasi ve Toplumsal Görüşleri ve Çalışmaları</a:t>
            </a:r>
          </a:p>
        </p:txBody>
      </p:sp>
    </p:spTree>
    <p:extLst>
      <p:ext uri="{BB962C8B-B14F-4D97-AF65-F5344CB8AC3E}">
        <p14:creationId xmlns:p14="http://schemas.microsoft.com/office/powerpoint/2010/main" val="3982060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67544" y="2675466"/>
            <a:ext cx="4824535" cy="3561845"/>
          </a:xfrm>
        </p:spPr>
        <p:txBody>
          <a:bodyPr>
            <a:normAutofit/>
          </a:bodyPr>
          <a:lstStyle/>
          <a:p>
            <a:pPr marL="0" indent="0">
              <a:buNone/>
            </a:pPr>
            <a:r>
              <a:rPr lang="tr-TR" sz="3600" dirty="0" smtClean="0">
                <a:solidFill>
                  <a:schemeClr val="tx1"/>
                </a:solidFill>
              </a:rPr>
              <a:t>İstanbul, </a:t>
            </a:r>
            <a:r>
              <a:rPr lang="tr-TR" sz="3600" dirty="0" err="1" smtClean="0">
                <a:solidFill>
                  <a:schemeClr val="tx1"/>
                </a:solidFill>
              </a:rPr>
              <a:t>Magosa</a:t>
            </a:r>
            <a:r>
              <a:rPr lang="tr-TR" sz="3600" dirty="0" smtClean="0">
                <a:solidFill>
                  <a:schemeClr val="tx1"/>
                </a:solidFill>
              </a:rPr>
              <a:t> ve Avrupa’da bulunduğu yıllarda yazmış olduğu mektuplardan oluşmaktadır.</a:t>
            </a:r>
            <a:endParaRPr lang="tr-TR" sz="3600" dirty="0">
              <a:solidFill>
                <a:schemeClr val="tx1"/>
              </a:solidFill>
            </a:endParaRPr>
          </a:p>
        </p:txBody>
      </p:sp>
      <p:sp>
        <p:nvSpPr>
          <p:cNvPr id="3" name="2 Başlık"/>
          <p:cNvSpPr>
            <a:spLocks noGrp="1"/>
          </p:cNvSpPr>
          <p:nvPr>
            <p:ph type="title"/>
          </p:nvPr>
        </p:nvSpPr>
        <p:spPr/>
        <p:txBody>
          <a:bodyPr/>
          <a:lstStyle/>
          <a:p>
            <a:r>
              <a:rPr lang="tr-TR" dirty="0" smtClean="0"/>
              <a:t>MEKTUPLARI</a:t>
            </a:r>
            <a:endParaRPr lang="tr-TR" dirty="0"/>
          </a:p>
        </p:txBody>
      </p:sp>
      <p:pic>
        <p:nvPicPr>
          <p:cNvPr id="3074" name="Picture 2" descr="C:\Users\efe\Desktop\EDEBİYAT SULTANI RESİMLER\namık kemal resimler\NAMIK KEMALİN HUSUSİ MEKTUPLARI.jpg"/>
          <p:cNvPicPr>
            <a:picLocks noChangeAspect="1" noChangeArrowheads="1"/>
          </p:cNvPicPr>
          <p:nvPr/>
        </p:nvPicPr>
        <p:blipFill>
          <a:blip r:embed="rId2" cstate="print"/>
          <a:srcRect/>
          <a:stretch>
            <a:fillRect/>
          </a:stretch>
        </p:blipFill>
        <p:spPr bwMode="auto">
          <a:xfrm>
            <a:off x="5652120" y="2852936"/>
            <a:ext cx="2880320" cy="3649091"/>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51520" y="1052736"/>
            <a:ext cx="8640960" cy="5073427"/>
          </a:xfrm>
        </p:spPr>
        <p:txBody>
          <a:bodyPr>
            <a:normAutofit/>
          </a:bodyPr>
          <a:lstStyle/>
          <a:p>
            <a:pPr>
              <a:buNone/>
            </a:pPr>
            <a:endParaRPr lang="tr-TR" b="1" dirty="0" smtClean="0">
              <a:solidFill>
                <a:schemeClr val="tx1"/>
              </a:solidFill>
              <a:latin typeface="Bookman Old Style" pitchFamily="18" charset="0"/>
            </a:endParaRPr>
          </a:p>
          <a:p>
            <a:pPr algn="ctr">
              <a:buNone/>
            </a:pPr>
            <a:r>
              <a:rPr lang="tr-TR" sz="6000" b="1" dirty="0" smtClean="0">
                <a:solidFill>
                  <a:schemeClr val="tx1"/>
                </a:solidFill>
                <a:latin typeface="Bahnschrift SemiLight SemiConde" panose="020B0502040204020203" pitchFamily="34" charset="0"/>
              </a:rPr>
              <a:t>TÜRK DİLİ VE EDEBİYATI KAYNAK SİTESİ </a:t>
            </a:r>
          </a:p>
          <a:p>
            <a:pPr algn="ctr">
              <a:buNone/>
            </a:pPr>
            <a:r>
              <a:rPr lang="tr-TR" sz="4800" b="1" dirty="0" smtClean="0">
                <a:solidFill>
                  <a:schemeClr val="tx1"/>
                </a:solidFill>
                <a:latin typeface="Bookman Old Style" panose="02050604050505020204" pitchFamily="18" charset="0"/>
              </a:rPr>
              <a:t>  </a:t>
            </a:r>
            <a:r>
              <a:rPr lang="tr-TR" sz="4800" dirty="0" smtClean="0">
                <a:solidFill>
                  <a:srgbClr val="CC3300"/>
                </a:solidFill>
                <a:latin typeface="Bookman Old Style" pitchFamily="18" charset="0"/>
              </a:rPr>
              <a:t>edebiyatsultani.com</a:t>
            </a:r>
          </a:p>
          <a:p>
            <a:pPr algn="ctr">
              <a:buNone/>
            </a:pPr>
            <a:r>
              <a:rPr lang="tr-TR" sz="4800" dirty="0" smtClean="0">
                <a:solidFill>
                  <a:schemeClr val="tx1"/>
                </a:solidFill>
                <a:latin typeface="Bookman Old Style" pitchFamily="18" charset="0"/>
              </a:rPr>
              <a:t>iftiharla sundu.</a:t>
            </a:r>
            <a:endParaRPr lang="tr-TR" sz="4800" dirty="0">
              <a:solidFill>
                <a:schemeClr val="tx1"/>
              </a:solidFill>
              <a:latin typeface="Bookman Old Style"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692696"/>
            <a:ext cx="8640960" cy="5433467"/>
          </a:xfrm>
        </p:spPr>
        <p:txBody>
          <a:bodyPr>
            <a:normAutofit fontScale="92500" lnSpcReduction="10000"/>
          </a:bodyPr>
          <a:lstStyle/>
          <a:p>
            <a:endParaRPr lang="tr-TR" sz="3200" dirty="0" smtClean="0">
              <a:solidFill>
                <a:schemeClr val="tx1"/>
              </a:solidFill>
            </a:endParaRPr>
          </a:p>
          <a:p>
            <a:endParaRPr lang="tr-TR" sz="3200" dirty="0" smtClean="0">
              <a:solidFill>
                <a:schemeClr val="tx1"/>
              </a:solidFill>
            </a:endParaRPr>
          </a:p>
          <a:p>
            <a:r>
              <a:rPr lang="tr-TR" sz="3800" dirty="0" smtClean="0">
                <a:solidFill>
                  <a:srgbClr val="C00000"/>
                </a:solidFill>
              </a:rPr>
              <a:t>Namık Kemal </a:t>
            </a:r>
            <a:r>
              <a:rPr lang="tr-TR" sz="3800" dirty="0" smtClean="0">
                <a:solidFill>
                  <a:schemeClr val="tx1"/>
                </a:solidFill>
              </a:rPr>
              <a:t>ilk önceleri </a:t>
            </a:r>
            <a:r>
              <a:rPr lang="tr-TR" sz="3800" dirty="0">
                <a:solidFill>
                  <a:schemeClr val="tx1"/>
                </a:solidFill>
              </a:rPr>
              <a:t>d</a:t>
            </a:r>
            <a:r>
              <a:rPr lang="tr-TR" sz="3800" dirty="0" smtClean="0">
                <a:solidFill>
                  <a:schemeClr val="tx1"/>
                </a:solidFill>
              </a:rPr>
              <a:t>ivan </a:t>
            </a:r>
            <a:r>
              <a:rPr lang="tr-TR" sz="3800" dirty="0" smtClean="0">
                <a:solidFill>
                  <a:schemeClr val="tx1"/>
                </a:solidFill>
              </a:rPr>
              <a:t>edebiyatı yolunda şiirler yazmış, Şinasi ile tanıştıktan  ve Avrupa’ya gittikten sonra Batı etkisindeki yeni edebiyatın gelişmesi için çalışmıştır.</a:t>
            </a:r>
          </a:p>
          <a:p>
            <a:r>
              <a:rPr lang="tr-TR" sz="3800" dirty="0" smtClean="0">
                <a:solidFill>
                  <a:schemeClr val="tx1"/>
                </a:solidFill>
              </a:rPr>
              <a:t>Şiirlerinin içeriğini değiştirmesine rağmen gazel, kaside, murabba gibi nazım şekillerini kullanmaya devam etmiştir.</a:t>
            </a:r>
          </a:p>
          <a:p>
            <a:endParaRPr lang="tr-TR" sz="3800" dirty="0">
              <a:solidFill>
                <a:schemeClr val="tx1"/>
              </a:solidFill>
            </a:endParaRPr>
          </a:p>
          <a:p>
            <a:endParaRPr lang="tr-TR" sz="3800" dirty="0" smtClean="0">
              <a:solidFill>
                <a:schemeClr val="tx1"/>
              </a:solidFill>
            </a:endParaRPr>
          </a:p>
          <a:p>
            <a:endParaRPr lang="tr-TR" sz="3800" dirty="0" smtClean="0">
              <a:solidFill>
                <a:schemeClr val="tx1"/>
              </a:solidFill>
            </a:endParaRPr>
          </a:p>
          <a:p>
            <a:endParaRPr lang="tr-TR" sz="3200" dirty="0" smtClean="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836712"/>
            <a:ext cx="8712967" cy="5832648"/>
          </a:xfrm>
        </p:spPr>
        <p:txBody>
          <a:bodyPr numCol="2">
            <a:noAutofit/>
          </a:bodyPr>
          <a:lstStyle/>
          <a:p>
            <a:pPr marL="0" indent="0">
              <a:buNone/>
            </a:pPr>
            <a:r>
              <a:rPr lang="tr-TR" sz="2000" b="1" i="1" dirty="0" smtClean="0">
                <a:solidFill>
                  <a:srgbClr val="C00000"/>
                </a:solidFill>
              </a:rPr>
              <a:t>TİYATRO ESERLERİ</a:t>
            </a:r>
            <a:r>
              <a:rPr lang="tr-TR" sz="2000" i="1" dirty="0" smtClean="0">
                <a:solidFill>
                  <a:schemeClr val="tx1"/>
                </a:solidFill>
              </a:rPr>
              <a:t>:</a:t>
            </a:r>
          </a:p>
          <a:p>
            <a:pPr marL="0" indent="0">
              <a:buNone/>
            </a:pPr>
            <a:r>
              <a:rPr lang="tr-TR" sz="2000" i="1" dirty="0" smtClean="0">
                <a:solidFill>
                  <a:schemeClr val="tx1"/>
                </a:solidFill>
              </a:rPr>
              <a:t>   Vatan Yahut Silistre</a:t>
            </a:r>
          </a:p>
          <a:p>
            <a:r>
              <a:rPr lang="tr-TR" sz="2000" i="1" dirty="0" err="1" smtClean="0">
                <a:solidFill>
                  <a:schemeClr val="tx1"/>
                </a:solidFill>
              </a:rPr>
              <a:t>Gülnihal</a:t>
            </a:r>
            <a:endParaRPr lang="tr-TR" sz="2000" i="1" dirty="0" smtClean="0">
              <a:solidFill>
                <a:schemeClr val="tx1"/>
              </a:solidFill>
            </a:endParaRPr>
          </a:p>
          <a:p>
            <a:r>
              <a:rPr lang="tr-TR" sz="2000" i="1" dirty="0" smtClean="0">
                <a:solidFill>
                  <a:schemeClr val="tx1"/>
                </a:solidFill>
              </a:rPr>
              <a:t>Akif Bey</a:t>
            </a:r>
          </a:p>
          <a:p>
            <a:r>
              <a:rPr lang="tr-TR" sz="2000" i="1" dirty="0" smtClean="0">
                <a:solidFill>
                  <a:schemeClr val="tx1"/>
                </a:solidFill>
              </a:rPr>
              <a:t>Zavallı Çocuk</a:t>
            </a:r>
          </a:p>
          <a:p>
            <a:r>
              <a:rPr lang="tr-TR" sz="2000" i="1" dirty="0" smtClean="0">
                <a:solidFill>
                  <a:schemeClr val="tx1"/>
                </a:solidFill>
              </a:rPr>
              <a:t>Kara Bela</a:t>
            </a:r>
          </a:p>
          <a:p>
            <a:r>
              <a:rPr lang="tr-TR" sz="2000" i="1" dirty="0" err="1" smtClean="0">
                <a:solidFill>
                  <a:schemeClr val="tx1"/>
                </a:solidFill>
              </a:rPr>
              <a:t>Celaleddin</a:t>
            </a:r>
            <a:r>
              <a:rPr lang="tr-TR" sz="2000" i="1" dirty="0" smtClean="0">
                <a:solidFill>
                  <a:schemeClr val="tx1"/>
                </a:solidFill>
              </a:rPr>
              <a:t> </a:t>
            </a:r>
            <a:r>
              <a:rPr lang="tr-TR" sz="2000" i="1" dirty="0" err="1" smtClean="0">
                <a:solidFill>
                  <a:schemeClr val="tx1"/>
                </a:solidFill>
              </a:rPr>
              <a:t>Harzemşah</a:t>
            </a:r>
            <a:endParaRPr lang="tr-TR" sz="2000" i="1" dirty="0" smtClean="0">
              <a:solidFill>
                <a:schemeClr val="tx1"/>
              </a:solidFill>
            </a:endParaRPr>
          </a:p>
          <a:p>
            <a:pPr marL="0" indent="0">
              <a:buNone/>
            </a:pPr>
            <a:r>
              <a:rPr lang="tr-TR" sz="2000" b="1" i="1" dirty="0" smtClean="0">
                <a:solidFill>
                  <a:srgbClr val="C00000"/>
                </a:solidFill>
              </a:rPr>
              <a:t>ROMANLARI</a:t>
            </a:r>
            <a:r>
              <a:rPr lang="tr-TR" sz="2000" i="1" dirty="0" smtClean="0">
                <a:solidFill>
                  <a:schemeClr val="tx1"/>
                </a:solidFill>
              </a:rPr>
              <a:t>:</a:t>
            </a:r>
          </a:p>
          <a:p>
            <a:r>
              <a:rPr lang="tr-TR" sz="2000" i="1" dirty="0" smtClean="0">
                <a:solidFill>
                  <a:schemeClr val="tx1"/>
                </a:solidFill>
              </a:rPr>
              <a:t>İntibah</a:t>
            </a:r>
          </a:p>
          <a:p>
            <a:r>
              <a:rPr lang="tr-TR" sz="2000" i="1" dirty="0" smtClean="0">
                <a:solidFill>
                  <a:schemeClr val="tx1"/>
                </a:solidFill>
              </a:rPr>
              <a:t>Cezm</a:t>
            </a:r>
            <a:r>
              <a:rPr lang="tr-TR" sz="2000" i="1" dirty="0" smtClean="0"/>
              <a:t>i</a:t>
            </a:r>
          </a:p>
          <a:p>
            <a:pPr marL="0" indent="0">
              <a:buNone/>
            </a:pPr>
            <a:r>
              <a:rPr lang="tr-TR" sz="2000" b="1" i="1" dirty="0" smtClean="0">
                <a:solidFill>
                  <a:srgbClr val="C00000"/>
                </a:solidFill>
              </a:rPr>
              <a:t>TARİHÎ ESERLERİ:</a:t>
            </a:r>
          </a:p>
          <a:p>
            <a:r>
              <a:rPr lang="tr-TR" sz="2000" i="1" dirty="0" err="1" smtClean="0">
                <a:solidFill>
                  <a:schemeClr val="tx1"/>
                </a:solidFill>
              </a:rPr>
              <a:t>Bârika</a:t>
            </a:r>
            <a:r>
              <a:rPr lang="tr-TR" sz="2000" i="1" dirty="0" smtClean="0">
                <a:solidFill>
                  <a:schemeClr val="tx1"/>
                </a:solidFill>
              </a:rPr>
              <a:t>-i </a:t>
            </a:r>
            <a:r>
              <a:rPr lang="tr-TR" sz="2000" i="1" dirty="0">
                <a:solidFill>
                  <a:schemeClr val="tx1"/>
                </a:solidFill>
              </a:rPr>
              <a:t>Zafer</a:t>
            </a:r>
          </a:p>
          <a:p>
            <a:r>
              <a:rPr lang="tr-TR" sz="2000" i="1" dirty="0" err="1" smtClean="0">
                <a:solidFill>
                  <a:schemeClr val="tx1"/>
                </a:solidFill>
              </a:rPr>
              <a:t>Devr</a:t>
            </a:r>
            <a:r>
              <a:rPr lang="tr-TR" sz="2000" i="1" dirty="0" smtClean="0">
                <a:solidFill>
                  <a:schemeClr val="tx1"/>
                </a:solidFill>
              </a:rPr>
              <a:t>-i </a:t>
            </a:r>
            <a:r>
              <a:rPr lang="tr-TR" sz="2000" i="1" dirty="0" err="1" smtClean="0">
                <a:solidFill>
                  <a:schemeClr val="tx1"/>
                </a:solidFill>
              </a:rPr>
              <a:t>İstîlâ</a:t>
            </a:r>
            <a:endParaRPr lang="tr-TR" sz="2000" i="1" dirty="0" smtClean="0">
              <a:solidFill>
                <a:schemeClr val="tx1"/>
              </a:solidFill>
            </a:endParaRPr>
          </a:p>
          <a:p>
            <a:r>
              <a:rPr lang="tr-TR" sz="2000" i="1" dirty="0" err="1" smtClean="0">
                <a:solidFill>
                  <a:schemeClr val="tx1"/>
                </a:solidFill>
              </a:rPr>
              <a:t>Evrâk</a:t>
            </a:r>
            <a:r>
              <a:rPr lang="tr-TR" sz="2000" i="1" dirty="0" smtClean="0">
                <a:solidFill>
                  <a:schemeClr val="tx1"/>
                </a:solidFill>
              </a:rPr>
              <a:t>-ı </a:t>
            </a:r>
            <a:r>
              <a:rPr lang="tr-TR" sz="2000" i="1" dirty="0" err="1">
                <a:solidFill>
                  <a:schemeClr val="tx1"/>
                </a:solidFill>
              </a:rPr>
              <a:t>Perîşan</a:t>
            </a:r>
            <a:r>
              <a:rPr lang="tr-TR" sz="2000" i="1" dirty="0">
                <a:solidFill>
                  <a:schemeClr val="tx1"/>
                </a:solidFill>
              </a:rPr>
              <a:t> Serisi (1872)</a:t>
            </a:r>
          </a:p>
          <a:p>
            <a:r>
              <a:rPr lang="tr-TR" sz="2000" i="1" dirty="0">
                <a:solidFill>
                  <a:schemeClr val="tx1"/>
                </a:solidFill>
              </a:rPr>
              <a:t>Silistre </a:t>
            </a:r>
            <a:r>
              <a:rPr lang="tr-TR" sz="2000" i="1" dirty="0" err="1">
                <a:solidFill>
                  <a:schemeClr val="tx1"/>
                </a:solidFill>
              </a:rPr>
              <a:t>Muhâsarası</a:t>
            </a:r>
            <a:r>
              <a:rPr lang="tr-TR" sz="2000" i="1" dirty="0">
                <a:solidFill>
                  <a:schemeClr val="tx1"/>
                </a:solidFill>
              </a:rPr>
              <a:t> (1873)</a:t>
            </a:r>
          </a:p>
          <a:p>
            <a:r>
              <a:rPr lang="tr-TR" sz="2000" i="1" dirty="0">
                <a:solidFill>
                  <a:schemeClr val="tx1"/>
                </a:solidFill>
              </a:rPr>
              <a:t>Kanije </a:t>
            </a:r>
            <a:r>
              <a:rPr lang="tr-TR" sz="2000" i="1" dirty="0" err="1">
                <a:solidFill>
                  <a:schemeClr val="tx1"/>
                </a:solidFill>
              </a:rPr>
              <a:t>Muhâsarası</a:t>
            </a:r>
            <a:r>
              <a:rPr lang="tr-TR" sz="2000" i="1" dirty="0">
                <a:solidFill>
                  <a:schemeClr val="tx1"/>
                </a:solidFill>
              </a:rPr>
              <a:t> (1874)</a:t>
            </a:r>
          </a:p>
          <a:p>
            <a:r>
              <a:rPr lang="tr-TR" sz="2000" i="1" dirty="0">
                <a:solidFill>
                  <a:schemeClr val="tx1"/>
                </a:solidFill>
              </a:rPr>
              <a:t>Osmanlı Tarihi </a:t>
            </a:r>
            <a:r>
              <a:rPr lang="tr-TR" sz="2000" i="1" dirty="0" err="1">
                <a:solidFill>
                  <a:schemeClr val="tx1"/>
                </a:solidFill>
              </a:rPr>
              <a:t>Medhali</a:t>
            </a:r>
            <a:r>
              <a:rPr lang="tr-TR" sz="2000" i="1" dirty="0">
                <a:solidFill>
                  <a:schemeClr val="tx1"/>
                </a:solidFill>
              </a:rPr>
              <a:t> (1888</a:t>
            </a:r>
            <a:r>
              <a:rPr lang="tr-TR" sz="2000" i="1" dirty="0" smtClean="0">
                <a:solidFill>
                  <a:schemeClr val="tx1"/>
                </a:solidFill>
              </a:rPr>
              <a:t>)</a:t>
            </a:r>
          </a:p>
          <a:p>
            <a:pPr marL="0" indent="0">
              <a:buNone/>
            </a:pPr>
            <a:r>
              <a:rPr lang="tr-TR" sz="2000" b="1" i="1" dirty="0" smtClean="0">
                <a:solidFill>
                  <a:srgbClr val="C00000"/>
                </a:solidFill>
              </a:rPr>
              <a:t>EDEBİ TENKİTLERİ:</a:t>
            </a:r>
          </a:p>
          <a:p>
            <a:r>
              <a:rPr lang="tr-TR" sz="2000" i="1" dirty="0" smtClean="0">
                <a:solidFill>
                  <a:schemeClr val="tx1"/>
                </a:solidFill>
              </a:rPr>
              <a:t>Bahar-ı </a:t>
            </a:r>
            <a:r>
              <a:rPr lang="tr-TR" sz="2000" i="1" dirty="0" err="1">
                <a:solidFill>
                  <a:schemeClr val="tx1"/>
                </a:solidFill>
              </a:rPr>
              <a:t>Daniş</a:t>
            </a:r>
            <a:r>
              <a:rPr lang="tr-TR" sz="2000" i="1" dirty="0">
                <a:solidFill>
                  <a:schemeClr val="tx1"/>
                </a:solidFill>
              </a:rPr>
              <a:t> Mukaddimesi (1874)</a:t>
            </a:r>
          </a:p>
          <a:p>
            <a:r>
              <a:rPr lang="tr-TR" sz="2000" i="1" dirty="0" err="1">
                <a:solidFill>
                  <a:schemeClr val="tx1"/>
                </a:solidFill>
              </a:rPr>
              <a:t>Terceme</a:t>
            </a:r>
            <a:r>
              <a:rPr lang="tr-TR" sz="2000" i="1" dirty="0">
                <a:solidFill>
                  <a:schemeClr val="tx1"/>
                </a:solidFill>
              </a:rPr>
              <a:t>-i Hâl-i Nevruz Bey (1875)</a:t>
            </a:r>
          </a:p>
          <a:p>
            <a:r>
              <a:rPr lang="tr-TR" sz="2000" i="1" dirty="0">
                <a:solidFill>
                  <a:schemeClr val="tx1"/>
                </a:solidFill>
              </a:rPr>
              <a:t>Mukaddeme-i Celal (1888)</a:t>
            </a:r>
          </a:p>
          <a:p>
            <a:r>
              <a:rPr lang="tr-TR" sz="2000" i="1" dirty="0" err="1">
                <a:solidFill>
                  <a:schemeClr val="tx1"/>
                </a:solidFill>
              </a:rPr>
              <a:t>Tahrîb</a:t>
            </a:r>
            <a:r>
              <a:rPr lang="tr-TR" sz="2000" i="1" dirty="0">
                <a:solidFill>
                  <a:schemeClr val="tx1"/>
                </a:solidFill>
              </a:rPr>
              <a:t>-i Harabat</a:t>
            </a:r>
          </a:p>
          <a:p>
            <a:r>
              <a:rPr lang="tr-TR" sz="2000" i="1" dirty="0">
                <a:solidFill>
                  <a:schemeClr val="tx1"/>
                </a:solidFill>
              </a:rPr>
              <a:t>Takip</a:t>
            </a:r>
          </a:p>
          <a:p>
            <a:r>
              <a:rPr lang="tr-TR" sz="2000" i="1" dirty="0">
                <a:solidFill>
                  <a:schemeClr val="tx1"/>
                </a:solidFill>
              </a:rPr>
              <a:t>İrfan Paşa'ya Mektup</a:t>
            </a:r>
          </a:p>
          <a:p>
            <a:r>
              <a:rPr lang="tr-TR" sz="2000" i="1" dirty="0">
                <a:solidFill>
                  <a:schemeClr val="tx1"/>
                </a:solidFill>
              </a:rPr>
              <a:t>Renan </a:t>
            </a:r>
            <a:r>
              <a:rPr lang="tr-TR" sz="2000" i="1" dirty="0" err="1">
                <a:solidFill>
                  <a:schemeClr val="tx1"/>
                </a:solidFill>
              </a:rPr>
              <a:t>Müdafaanâmesi</a:t>
            </a:r>
            <a:endParaRPr lang="tr-TR" sz="2000" i="1" dirty="0">
              <a:solidFill>
                <a:schemeClr val="tx1"/>
              </a:solidFill>
            </a:endParaRPr>
          </a:p>
          <a:p>
            <a:r>
              <a:rPr lang="tr-TR" sz="2000" i="1" dirty="0">
                <a:solidFill>
                  <a:schemeClr val="tx1"/>
                </a:solidFill>
              </a:rPr>
              <a:t>İntibah Mukaddimesi</a:t>
            </a:r>
          </a:p>
          <a:p>
            <a:r>
              <a:rPr lang="tr-TR" sz="2000" i="1" dirty="0" err="1">
                <a:solidFill>
                  <a:schemeClr val="tx1"/>
                </a:solidFill>
              </a:rPr>
              <a:t>Mes</a:t>
            </a:r>
            <a:r>
              <a:rPr lang="tr-TR" sz="2000" i="1" dirty="0">
                <a:solidFill>
                  <a:schemeClr val="tx1"/>
                </a:solidFill>
              </a:rPr>
              <a:t> </a:t>
            </a:r>
            <a:r>
              <a:rPr lang="tr-TR" sz="2000" i="1" dirty="0" err="1">
                <a:solidFill>
                  <a:schemeClr val="tx1"/>
                </a:solidFill>
              </a:rPr>
              <a:t>Prison</a:t>
            </a:r>
            <a:r>
              <a:rPr lang="tr-TR" sz="2000" i="1" dirty="0">
                <a:solidFill>
                  <a:schemeClr val="tx1"/>
                </a:solidFill>
              </a:rPr>
              <a:t> </a:t>
            </a:r>
            <a:r>
              <a:rPr lang="tr-TR" sz="2000" i="1" dirty="0" err="1">
                <a:solidFill>
                  <a:schemeClr val="tx1"/>
                </a:solidFill>
              </a:rPr>
              <a:t>Muahezenesi</a:t>
            </a:r>
            <a:endParaRPr lang="tr-TR" sz="2000" i="1" dirty="0">
              <a:solidFill>
                <a:schemeClr val="tx1"/>
              </a:solidFill>
            </a:endParaRPr>
          </a:p>
          <a:p>
            <a:pPr marL="0" indent="0">
              <a:buNone/>
            </a:pPr>
            <a:r>
              <a:rPr lang="tr-TR" sz="2000" b="1" i="1" dirty="0" smtClean="0">
                <a:solidFill>
                  <a:srgbClr val="C00000"/>
                </a:solidFill>
              </a:rPr>
              <a:t>MAKALELERİ</a:t>
            </a:r>
          </a:p>
          <a:p>
            <a:r>
              <a:rPr lang="tr-TR" sz="2000" i="1" dirty="0" smtClean="0">
                <a:solidFill>
                  <a:schemeClr val="tx1"/>
                </a:solidFill>
              </a:rPr>
              <a:t>Lisan-ı </a:t>
            </a:r>
            <a:r>
              <a:rPr lang="tr-TR" sz="2000" i="1" dirty="0" err="1">
                <a:solidFill>
                  <a:schemeClr val="tx1"/>
                </a:solidFill>
              </a:rPr>
              <a:t>Osmanî'nin</a:t>
            </a:r>
            <a:r>
              <a:rPr lang="tr-TR" sz="2000" i="1" dirty="0">
                <a:solidFill>
                  <a:schemeClr val="tx1"/>
                </a:solidFill>
              </a:rPr>
              <a:t> Edebiyatı Hakkında Bazı Mülâhazatı Şamildir</a:t>
            </a:r>
          </a:p>
          <a:p>
            <a:endParaRPr lang="tr-TR" sz="2000" i="1" dirty="0">
              <a:solidFill>
                <a:schemeClr val="tx1"/>
              </a:solidFill>
            </a:endParaRPr>
          </a:p>
          <a:p>
            <a:pPr marL="0" indent="0">
              <a:buNone/>
            </a:pPr>
            <a:endParaRPr lang="tr-TR" sz="2000" i="1" dirty="0"/>
          </a:p>
        </p:txBody>
      </p:sp>
      <p:sp>
        <p:nvSpPr>
          <p:cNvPr id="2" name="1 Başlık"/>
          <p:cNvSpPr>
            <a:spLocks noGrp="1"/>
          </p:cNvSpPr>
          <p:nvPr>
            <p:ph type="title"/>
          </p:nvPr>
        </p:nvSpPr>
        <p:spPr>
          <a:xfrm>
            <a:off x="457200" y="260648"/>
            <a:ext cx="8229600" cy="432048"/>
          </a:xfrm>
        </p:spPr>
        <p:txBody>
          <a:bodyPr>
            <a:normAutofit fontScale="90000"/>
          </a:bodyPr>
          <a:lstStyle/>
          <a:p>
            <a:r>
              <a:rPr lang="tr-TR" dirty="0" smtClean="0"/>
              <a:t> NAMIK KEMAL’İN ESERLERİ</a:t>
            </a:r>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836712"/>
            <a:ext cx="8640960" cy="5688632"/>
          </a:xfrm>
        </p:spPr>
        <p:txBody>
          <a:bodyPr>
            <a:normAutofit/>
          </a:bodyPr>
          <a:lstStyle/>
          <a:p>
            <a:pPr marL="0" indent="0" fontAlgn="b">
              <a:buNone/>
            </a:pPr>
            <a:r>
              <a:rPr lang="tr-TR" sz="3500" dirty="0" smtClean="0">
                <a:solidFill>
                  <a:schemeClr val="tx1"/>
                </a:solidFill>
              </a:rPr>
              <a:t>Namık Kemal’in nesri gazetede şekillenmiştir.                    Burada makale, fıkra, tarih denemeleri, tiyatro, roman ve mektup gibi nesrin çeşitli alanlarını içine alan yazılar yazmıştır. Namık Kemal cümleye hareketlilik, dinamizm, çarpıcılık, hitabet halini alan ifade tarzı ile Türk edebiyatına yepyeni bir nesir tarzı kazandırmıştır. Türk edebiyatına nesir alanındaki asıl yenilik Namık Kemal ile gelmiştir.</a:t>
            </a:r>
          </a:p>
          <a:p>
            <a:pPr fontAlgn="b"/>
            <a:endParaRPr lang="tr-TR" dirty="0" smtClean="0"/>
          </a:p>
        </p:txBody>
      </p:sp>
      <p:sp>
        <p:nvSpPr>
          <p:cNvPr id="2" name="1 Başlık"/>
          <p:cNvSpPr>
            <a:spLocks noGrp="1"/>
          </p:cNvSpPr>
          <p:nvPr>
            <p:ph type="title"/>
          </p:nvPr>
        </p:nvSpPr>
        <p:spPr>
          <a:xfrm>
            <a:off x="457200" y="338328"/>
            <a:ext cx="8229600" cy="642400"/>
          </a:xfrm>
        </p:spPr>
        <p:txBody>
          <a:bodyPr>
            <a:normAutofit fontScale="90000"/>
          </a:bodyPr>
          <a:lstStyle/>
          <a:p>
            <a:r>
              <a:rPr lang="tr-TR" dirty="0" smtClean="0"/>
              <a:t>NESİRLERİ</a:t>
            </a:r>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42910" y="260649"/>
            <a:ext cx="7772400" cy="792088"/>
          </a:xfrm>
        </p:spPr>
        <p:txBody>
          <a:bodyPr>
            <a:normAutofit/>
          </a:bodyPr>
          <a:lstStyle/>
          <a:p>
            <a:r>
              <a:rPr lang="tr-TR" dirty="0" smtClean="0"/>
              <a:t>TİYATRO ESERLERİ</a:t>
            </a:r>
            <a:endParaRPr lang="tr-TR" dirty="0"/>
          </a:p>
        </p:txBody>
      </p:sp>
      <p:sp>
        <p:nvSpPr>
          <p:cNvPr id="3" name="2 Alt Başlık"/>
          <p:cNvSpPr>
            <a:spLocks noGrp="1"/>
          </p:cNvSpPr>
          <p:nvPr>
            <p:ph type="subTitle" idx="1"/>
          </p:nvPr>
        </p:nvSpPr>
        <p:spPr>
          <a:xfrm>
            <a:off x="323528" y="980728"/>
            <a:ext cx="8568952" cy="5472608"/>
          </a:xfrm>
        </p:spPr>
        <p:txBody>
          <a:bodyPr>
            <a:noAutofit/>
          </a:bodyPr>
          <a:lstStyle/>
          <a:p>
            <a:r>
              <a:rPr lang="tr-TR" sz="4000" dirty="0" smtClean="0">
                <a:solidFill>
                  <a:schemeClr val="tx1"/>
                </a:solidFill>
              </a:rPr>
              <a:t>Namık Kemal, tiyatronun toplum tarafındaki önemini fark ederek gerek birçok tiyatro eseri gerekse tiyatronun teorisiyle ilgili yazılar yazmıştır. Piyeslerine vatanseverlik, hürriyet, insan hakları, İslam birliği, aile ahlakı gibi konuları işlemiştir. Piyeslerinin çoğunda bir davaya inanmış insan tipini canlandırmıştır. </a:t>
            </a:r>
            <a:endParaRPr lang="tr-TR" sz="4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42910" y="500043"/>
            <a:ext cx="7772400" cy="984742"/>
          </a:xfrm>
        </p:spPr>
        <p:txBody>
          <a:bodyPr>
            <a:normAutofit/>
          </a:bodyPr>
          <a:lstStyle/>
          <a:p>
            <a:r>
              <a:rPr lang="tr-TR" dirty="0" smtClean="0"/>
              <a:t>TİYATRO ESERLERİ</a:t>
            </a:r>
            <a:endParaRPr lang="tr-TR" dirty="0"/>
          </a:p>
        </p:txBody>
      </p:sp>
      <p:sp>
        <p:nvSpPr>
          <p:cNvPr id="3" name="2 Alt Başlık"/>
          <p:cNvSpPr>
            <a:spLocks noGrp="1"/>
          </p:cNvSpPr>
          <p:nvPr>
            <p:ph type="subTitle" idx="1"/>
          </p:nvPr>
        </p:nvSpPr>
        <p:spPr>
          <a:xfrm>
            <a:off x="395536" y="1340768"/>
            <a:ext cx="8352928" cy="4968552"/>
          </a:xfrm>
        </p:spPr>
        <p:txBody>
          <a:bodyPr>
            <a:normAutofit/>
          </a:bodyPr>
          <a:lstStyle/>
          <a:p>
            <a:r>
              <a:rPr lang="tr-TR" sz="4000" dirty="0" smtClean="0">
                <a:solidFill>
                  <a:schemeClr val="tx1"/>
                </a:solidFill>
              </a:rPr>
              <a:t>Kahramanlarında daima ferdi mutluluk, toplumsal vazife ve sorumluluk duygusu çatışır ve kahramanlar her zaman kendi ferdi mutluluklarını toplumsal ve vatani amaç uğrunda feda ederler.</a:t>
            </a:r>
          </a:p>
          <a:p>
            <a:endParaRPr lang="tr-TR" dirty="0"/>
          </a:p>
        </p:txBody>
      </p:sp>
    </p:spTree>
    <p:extLst>
      <p:ext uri="{BB962C8B-B14F-4D97-AF65-F5344CB8AC3E}">
        <p14:creationId xmlns:p14="http://schemas.microsoft.com/office/powerpoint/2010/main" val="1045252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124744"/>
            <a:ext cx="5976664" cy="5733256"/>
          </a:xfrm>
        </p:spPr>
        <p:txBody>
          <a:bodyPr>
            <a:normAutofit fontScale="92500"/>
          </a:bodyPr>
          <a:lstStyle/>
          <a:p>
            <a:r>
              <a:rPr lang="tr-TR" sz="3600" dirty="0" smtClean="0">
                <a:solidFill>
                  <a:schemeClr val="tx1"/>
                </a:solidFill>
              </a:rPr>
              <a:t>Olay, 1853 Türk-Rus savaşında gönüllü olarak cepheye giden sevgilisinin ardından savaş alanında onunla beraber bulunmak ve onunla aynı kaderi paylaşmak için asker kıyafetine girip Silistre müdafaasına katılan genç bir kızla (Zekiye) sevdiği adamın (İslam Bey) aşkı etrafında gelişir</a:t>
            </a:r>
            <a:r>
              <a:rPr lang="tr-TR" sz="3200" dirty="0" smtClean="0">
                <a:solidFill>
                  <a:schemeClr val="tx1"/>
                </a:solidFill>
              </a:rPr>
              <a:t>. </a:t>
            </a:r>
            <a:endParaRPr lang="tr-TR" dirty="0"/>
          </a:p>
        </p:txBody>
      </p:sp>
      <p:sp>
        <p:nvSpPr>
          <p:cNvPr id="2" name="1 Başlık"/>
          <p:cNvSpPr>
            <a:spLocks noGrp="1"/>
          </p:cNvSpPr>
          <p:nvPr>
            <p:ph type="title"/>
          </p:nvPr>
        </p:nvSpPr>
        <p:spPr>
          <a:xfrm>
            <a:off x="457200" y="338328"/>
            <a:ext cx="8229600" cy="786416"/>
          </a:xfrm>
        </p:spPr>
        <p:txBody>
          <a:bodyPr>
            <a:normAutofit/>
          </a:bodyPr>
          <a:lstStyle/>
          <a:p>
            <a:r>
              <a:rPr lang="tr-TR" dirty="0" smtClean="0"/>
              <a:t>VATAN YAHUT SİLİSTRE (1872)</a:t>
            </a:r>
            <a:endParaRPr lang="tr-TR" dirty="0"/>
          </a:p>
        </p:txBody>
      </p:sp>
      <p:pic>
        <p:nvPicPr>
          <p:cNvPr id="7170" name="Picture 2" descr="Vatan Yahut Silistre"/>
          <p:cNvPicPr>
            <a:picLocks noChangeAspect="1" noChangeArrowheads="1"/>
          </p:cNvPicPr>
          <p:nvPr/>
        </p:nvPicPr>
        <p:blipFill>
          <a:blip r:embed="rId2" cstate="print"/>
          <a:srcRect/>
          <a:stretch>
            <a:fillRect/>
          </a:stretch>
        </p:blipFill>
        <p:spPr bwMode="auto">
          <a:xfrm>
            <a:off x="6228184" y="1340768"/>
            <a:ext cx="2736304" cy="4176464"/>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288</TotalTime>
  <Words>1182</Words>
  <Application>Microsoft Office PowerPoint</Application>
  <PresentationFormat>Ekran Gösterisi (4:3)</PresentationFormat>
  <Paragraphs>131</Paragraphs>
  <Slides>34</Slides>
  <Notes>0</Notes>
  <HiddenSlides>0</HiddenSlides>
  <MMClips>0</MMClips>
  <ScaleCrop>false</ScaleCrop>
  <HeadingPairs>
    <vt:vector size="4" baseType="variant">
      <vt:variant>
        <vt:lpstr>Tema</vt:lpstr>
      </vt:variant>
      <vt:variant>
        <vt:i4>1</vt:i4>
      </vt:variant>
      <vt:variant>
        <vt:lpstr>Slayt Başlıkları</vt:lpstr>
      </vt:variant>
      <vt:variant>
        <vt:i4>34</vt:i4>
      </vt:variant>
    </vt:vector>
  </HeadingPairs>
  <TitlesOfParts>
    <vt:vector size="35" baseType="lpstr">
      <vt:lpstr>Dalga Biçimi</vt:lpstr>
      <vt:lpstr>NAMIK KEMAL (1840-1888) edebiyatsultani.com</vt:lpstr>
      <vt:lpstr>PowerPoint Sunusu</vt:lpstr>
      <vt:lpstr>PowerPoint Sunusu</vt:lpstr>
      <vt:lpstr>PowerPoint Sunusu</vt:lpstr>
      <vt:lpstr> NAMIK KEMAL’İN ESERLERİ</vt:lpstr>
      <vt:lpstr>NESİRLERİ</vt:lpstr>
      <vt:lpstr>TİYATRO ESERLERİ</vt:lpstr>
      <vt:lpstr>TİYATRO ESERLERİ</vt:lpstr>
      <vt:lpstr>VATAN YAHUT SİLİSTRE (1872)</vt:lpstr>
      <vt:lpstr>VATAN YAHUT SİLİSTRE (1872)</vt:lpstr>
      <vt:lpstr>GÜLNİHAL (1875)</vt:lpstr>
      <vt:lpstr>GÜLNİHAL (1875)</vt:lpstr>
      <vt:lpstr>AKİF BEY (1874)</vt:lpstr>
      <vt:lpstr>ZAVALLI ÇOCUK (1873)</vt:lpstr>
      <vt:lpstr>ZAVALLI ÇOCUK (1873)</vt:lpstr>
      <vt:lpstr>KARA BELA (1876)</vt:lpstr>
      <vt:lpstr>KARA BELA (1876)</vt:lpstr>
      <vt:lpstr>CELALEDDİN HARZEMŞAH (1881)</vt:lpstr>
      <vt:lpstr>İNTİBAH (1876)</vt:lpstr>
      <vt:lpstr>İNTİBAH (1876)</vt:lpstr>
      <vt:lpstr>İNTİBAH (1876)</vt:lpstr>
      <vt:lpstr>CEZMİ (1880)</vt:lpstr>
      <vt:lpstr>CEZMİ (1880)</vt:lpstr>
      <vt:lpstr>TAHRİB-İ HARABAT (1876) </vt:lpstr>
      <vt:lpstr>TAKİP</vt:lpstr>
      <vt:lpstr>TAKİP</vt:lpstr>
      <vt:lpstr>MUKADDİME-İ CELAL  (1888)</vt:lpstr>
      <vt:lpstr>LİSAN-I OSMANİ’NİN EDEBİYATI HAKKINDA BAZI MÜLAHAZATI ŞAMİLDİR</vt:lpstr>
      <vt:lpstr>OSMANLI TARİHİ </vt:lpstr>
      <vt:lpstr>PowerPoint Sunusu</vt:lpstr>
      <vt:lpstr>Namık Kemal’in Siyasi ve Toplumsal Görüşleri ve Çalışmaları</vt:lpstr>
      <vt:lpstr>Namık Kemal’in Siyasi ve Toplumsal Görüşleri ve Çalışmaları</vt:lpstr>
      <vt:lpstr>MEKTUPLARI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NAMIK KEMAL</dc:title>
  <dc:creator>edebiyatsultani.com</dc:creator>
  <cp:lastModifiedBy>Windows User</cp:lastModifiedBy>
  <cp:revision>44</cp:revision>
  <dcterms:modified xsi:type="dcterms:W3CDTF">2024-02-24T15:09:52Z</dcterms:modified>
</cp:coreProperties>
</file>