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6" r:id="rId3"/>
    <p:sldId id="297" r:id="rId4"/>
    <p:sldId id="266" r:id="rId5"/>
    <p:sldId id="298" r:id="rId6"/>
    <p:sldId id="295" r:id="rId7"/>
    <p:sldId id="265" r:id="rId8"/>
    <p:sldId id="264" r:id="rId9"/>
    <p:sldId id="263" r:id="rId10"/>
    <p:sldId id="262" r:id="rId11"/>
    <p:sldId id="290" r:id="rId12"/>
    <p:sldId id="320" r:id="rId13"/>
    <p:sldId id="282" r:id="rId14"/>
    <p:sldId id="283" r:id="rId15"/>
    <p:sldId id="284" r:id="rId16"/>
    <p:sldId id="304" r:id="rId17"/>
    <p:sldId id="305" r:id="rId18"/>
    <p:sldId id="303" r:id="rId19"/>
    <p:sldId id="306" r:id="rId20"/>
    <p:sldId id="286" r:id="rId21"/>
    <p:sldId id="285" r:id="rId22"/>
    <p:sldId id="308" r:id="rId23"/>
    <p:sldId id="307" r:id="rId24"/>
    <p:sldId id="309" r:id="rId25"/>
    <p:sldId id="310" r:id="rId26"/>
    <p:sldId id="311" r:id="rId27"/>
    <p:sldId id="287" r:id="rId28"/>
    <p:sldId id="299" r:id="rId29"/>
    <p:sldId id="288" r:id="rId30"/>
    <p:sldId id="300" r:id="rId31"/>
    <p:sldId id="289" r:id="rId32"/>
    <p:sldId id="301" r:id="rId33"/>
    <p:sldId id="319" r:id="rId34"/>
    <p:sldId id="291" r:id="rId35"/>
    <p:sldId id="312" r:id="rId36"/>
    <p:sldId id="313" r:id="rId37"/>
    <p:sldId id="294" r:id="rId38"/>
    <p:sldId id="314" r:id="rId39"/>
    <p:sldId id="315" r:id="rId40"/>
    <p:sldId id="316" r:id="rId41"/>
    <p:sldId id="322" r:id="rId42"/>
    <p:sldId id="323" r:id="rId43"/>
    <p:sldId id="324" r:id="rId44"/>
    <p:sldId id="317" r:id="rId4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728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857620" y="404664"/>
            <a:ext cx="4929222" cy="5810418"/>
          </a:xfrm>
        </p:spPr>
        <p:txBody>
          <a:bodyPr>
            <a:normAutofit fontScale="90000"/>
          </a:bodyPr>
          <a:lstStyle/>
          <a:p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sz="4900" dirty="0" smtClean="0"/>
              <a:t/>
            </a:r>
            <a:br>
              <a:rPr lang="tr-TR" sz="4900" dirty="0" smtClean="0"/>
            </a:b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/>
              <a:t> </a:t>
            </a:r>
            <a:r>
              <a:rPr lang="tr-TR" sz="4900" dirty="0" smtClean="0"/>
              <a:t>YAKUP KADRİ </a:t>
            </a:r>
            <a:r>
              <a:rPr lang="tr-TR" sz="4900" dirty="0" smtClean="0">
                <a:solidFill>
                  <a:schemeClr val="bg1"/>
                </a:solidFill>
              </a:rPr>
              <a:t>KARAOSMANOĞLU</a:t>
            </a:r>
            <a:br>
              <a:rPr lang="tr-TR" sz="4900" dirty="0" smtClean="0">
                <a:solidFill>
                  <a:schemeClr val="bg1"/>
                </a:solidFill>
              </a:rPr>
            </a:br>
            <a:r>
              <a:rPr lang="tr-TR" sz="4900" dirty="0" smtClean="0">
                <a:solidFill>
                  <a:schemeClr val="bg1"/>
                </a:solidFill>
              </a:rPr>
              <a:t>(1889 -1974) </a:t>
            </a: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/>
            </a:r>
            <a:br>
              <a:rPr lang="tr-TR" dirty="0" smtClean="0">
                <a:solidFill>
                  <a:schemeClr val="bg1"/>
                </a:solidFill>
              </a:rPr>
            </a:b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sz="3100" dirty="0" err="1" smtClean="0">
                <a:solidFill>
                  <a:srgbClr val="C00000"/>
                </a:solidFill>
              </a:rPr>
              <a:t>edebiyatsultani</a:t>
            </a:r>
            <a:r>
              <a:rPr lang="tr-TR" sz="3100" dirty="0" smtClean="0">
                <a:solidFill>
                  <a:srgbClr val="C00000"/>
                </a:solidFill>
              </a:rPr>
              <a:t>.com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br>
              <a:rPr lang="tr-TR" dirty="0" smtClean="0">
                <a:solidFill>
                  <a:schemeClr val="bg1"/>
                </a:solidFill>
              </a:rPr>
            </a:b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5" name="4 Resim" descr="Yakup_Kadri_Karaosmanoğl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3643338" cy="58579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2067" y="1571612"/>
            <a:ext cx="7408333" cy="4554551"/>
          </a:xfrm>
        </p:spPr>
        <p:txBody>
          <a:bodyPr>
            <a:normAutofit lnSpcReduction="10000"/>
          </a:bodyPr>
          <a:lstStyle/>
          <a:p>
            <a:pPr fontAlgn="b"/>
            <a:r>
              <a:rPr lang="tr-TR" b="1" dirty="0" smtClean="0">
                <a:solidFill>
                  <a:srgbClr val="7030A0"/>
                </a:solidFill>
              </a:rPr>
              <a:t>MONOGRAFİ:</a:t>
            </a:r>
            <a:endParaRPr lang="tr-TR" dirty="0" smtClean="0">
              <a:solidFill>
                <a:srgbClr val="7030A0"/>
              </a:solidFill>
            </a:endParaRPr>
          </a:p>
          <a:p>
            <a:pPr fontAlgn="b"/>
            <a:r>
              <a:rPr lang="tr-TR" dirty="0" smtClean="0">
                <a:solidFill>
                  <a:srgbClr val="FF0000"/>
                </a:solidFill>
              </a:rPr>
              <a:t>Ahmet Haşim (1934)</a:t>
            </a:r>
          </a:p>
          <a:p>
            <a:pPr fontAlgn="b"/>
            <a:r>
              <a:rPr lang="tr-TR" dirty="0" smtClean="0">
                <a:solidFill>
                  <a:srgbClr val="FF0000"/>
                </a:solidFill>
              </a:rPr>
              <a:t>Atatürk (1946)</a:t>
            </a:r>
          </a:p>
          <a:p>
            <a:pPr fontAlgn="b"/>
            <a:r>
              <a:rPr lang="tr-TR" b="1" dirty="0" smtClean="0">
                <a:solidFill>
                  <a:srgbClr val="7030A0"/>
                </a:solidFill>
              </a:rPr>
              <a:t>MAKALE</a:t>
            </a: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tr-T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fontAlgn="b"/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İzmir’den Bursa’ya (1922, Halide Edip, Falih Rıfkı Atay ve Mehmet Asım Us ile birlikte)</a:t>
            </a:r>
          </a:p>
          <a:p>
            <a:pPr fontAlgn="b"/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Kadınlık ve Kadınlarımız (1923)</a:t>
            </a:r>
          </a:p>
          <a:p>
            <a:pPr fontAlgn="b"/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Seçme Yazılar (1928)</a:t>
            </a:r>
          </a:p>
          <a:p>
            <a:pPr fontAlgn="b"/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Ergenekon (iki cilt, 1929)</a:t>
            </a:r>
          </a:p>
          <a:p>
            <a:pPr fontAlgn="b"/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Alp Dağları’ndan ve Miss Chalfrin’in Albümünden (1942)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500198"/>
          </a:xfrm>
        </p:spPr>
        <p:txBody>
          <a:bodyPr>
            <a:normAutofit/>
          </a:bodyPr>
          <a:lstStyle/>
          <a:p>
            <a:r>
              <a:rPr lang="tr-TR" dirty="0" smtClean="0"/>
              <a:t>YAKUP KADRİ’NİN MAKALE </a:t>
            </a:r>
            <a:r>
              <a:rPr lang="tr-TR" dirty="0" smtClean="0"/>
              <a:t>VE MONOGRAFİ TÜRÜNDE ESERLERİ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34005" y="2492896"/>
            <a:ext cx="511493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868" y="338328"/>
            <a:ext cx="5114932" cy="601963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Kurtuluş Savaşı öncesinin umutsuzluk duygusuna karşı Nietzsche'nin üstün insanı gibi bir kahraman arayan Yakup Kadri Karaosmanoğlu bu kahramanı Atatürk'te bulmuştu. 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5" name="4 Resim" descr="atatürk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500039"/>
            <a:ext cx="3214710" cy="5000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434005" y="2492896"/>
            <a:ext cx="511493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868" y="338328"/>
            <a:ext cx="5114932" cy="601963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Ve kendi tanımladığı Atatürk kavramı etrafında, tarihe, siyasete, felsefeye, Doğu-Batı sorunsalına, uygarlığa ilişkin düşüncelerini aktardı.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5" name="4 Resim" descr="atatürk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500039"/>
            <a:ext cx="3214710" cy="5000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16565" y="214290"/>
            <a:ext cx="5841715" cy="673256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800" dirty="0" smtClean="0">
                <a:solidFill>
                  <a:srgbClr val="663300"/>
                </a:solidFill>
              </a:rPr>
              <a:t>   Kadın</a:t>
            </a:r>
            <a:r>
              <a:rPr lang="tr-TR" sz="3800" dirty="0" smtClean="0">
                <a:solidFill>
                  <a:srgbClr val="663300"/>
                </a:solidFill>
              </a:rPr>
              <a:t>, namus, din, cehalet; savaşın Anadolu’da bıraktığı izler; aşk, toplum parazitleri, ruh sapıklıkları, umutsuzluk ve görev duygularını konu edinen kitapta Yakup Kadri’nin biçim, içerik ve teknik yönünden başarılı hikayeleri yer alıyor.</a:t>
            </a:r>
            <a:endParaRPr lang="tr-TR" sz="3800" dirty="0">
              <a:solidFill>
                <a:srgbClr val="663300"/>
              </a:solidFill>
            </a:endParaRPr>
          </a:p>
        </p:txBody>
      </p:sp>
      <p:pic>
        <p:nvPicPr>
          <p:cNvPr id="4" name="3 Resim" descr="B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428736"/>
            <a:ext cx="2721502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00364" y="214290"/>
            <a:ext cx="5929354" cy="6732561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sz="4500" dirty="0" smtClean="0">
                <a:solidFill>
                  <a:srgbClr val="663300"/>
                </a:solidFill>
              </a:rPr>
              <a:t>  Yazar</a:t>
            </a:r>
            <a:r>
              <a:rPr lang="tr-TR" sz="4500" dirty="0" smtClean="0">
                <a:solidFill>
                  <a:srgbClr val="663300"/>
                </a:solidFill>
              </a:rPr>
              <a:t>, kaleme aldığı bu eserinde </a:t>
            </a:r>
            <a:r>
              <a:rPr lang="tr-TR" sz="4500" dirty="0" smtClean="0">
                <a:solidFill>
                  <a:srgbClr val="663300"/>
                </a:solidFill>
              </a:rPr>
              <a:t>1914-1924 yılları </a:t>
            </a:r>
            <a:r>
              <a:rPr lang="tr-TR" sz="4500" dirty="0" smtClean="0">
                <a:solidFill>
                  <a:srgbClr val="663300"/>
                </a:solidFill>
              </a:rPr>
              <a:t>arasında yaşanan Milli Mücadele Dönemi’nde vuku bulan bazı acıklı ve trajedik olayları okuyuculara aktarıyor.</a:t>
            </a:r>
            <a:endParaRPr lang="tr-TR" sz="4500" dirty="0">
              <a:solidFill>
                <a:srgbClr val="663300"/>
              </a:solidFill>
            </a:endParaRPr>
          </a:p>
        </p:txBody>
      </p:sp>
      <p:pic>
        <p:nvPicPr>
          <p:cNvPr id="4" name="3 Resim" descr="indir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357298"/>
            <a:ext cx="2928958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786050" y="214290"/>
            <a:ext cx="6143668" cy="6948585"/>
          </a:xfrm>
        </p:spPr>
        <p:txBody>
          <a:bodyPr>
            <a:normAutofit fontScale="77500" lnSpcReduction="20000"/>
          </a:bodyPr>
          <a:lstStyle/>
          <a:p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663300"/>
                </a:solidFill>
              </a:rPr>
              <a:t> </a:t>
            </a:r>
            <a:r>
              <a:rPr lang="tr-TR" dirty="0" smtClean="0">
                <a:solidFill>
                  <a:srgbClr val="663300"/>
                </a:solidFill>
              </a:rPr>
              <a:t>   </a:t>
            </a:r>
            <a:r>
              <a:rPr lang="tr-TR" sz="5400" dirty="0" smtClean="0">
                <a:solidFill>
                  <a:srgbClr val="663300"/>
                </a:solidFill>
              </a:rPr>
              <a:t>Yazar </a:t>
            </a:r>
            <a:r>
              <a:rPr lang="tr-TR" sz="5400" dirty="0" smtClean="0">
                <a:solidFill>
                  <a:srgbClr val="663300"/>
                </a:solidFill>
              </a:rPr>
              <a:t>bu </a:t>
            </a:r>
            <a:r>
              <a:rPr lang="tr-TR" sz="5400" dirty="0" smtClean="0">
                <a:solidFill>
                  <a:srgbClr val="663300"/>
                </a:solidFill>
              </a:rPr>
              <a:t>romanında </a:t>
            </a:r>
            <a:r>
              <a:rPr lang="tr-TR" sz="5400" dirty="0" smtClean="0">
                <a:solidFill>
                  <a:srgbClr val="663300"/>
                </a:solidFill>
              </a:rPr>
              <a:t>Türk </a:t>
            </a:r>
            <a:r>
              <a:rPr lang="tr-TR" sz="5400" dirty="0" smtClean="0">
                <a:solidFill>
                  <a:srgbClr val="663300"/>
                </a:solidFill>
              </a:rPr>
              <a:t>toplumunun tarihsel gelişim sürecinde ilk belirtileri 18.yüzyılda  görülen ve Tanzimat’la somutlaşan Batılılaşma hareketleri  ve buna bağlı olarak hayat tarzı, değerler , ahlak kısacası kültürel değişime değiniyor.</a:t>
            </a:r>
            <a:endParaRPr lang="tr-TR" sz="5400" dirty="0">
              <a:solidFill>
                <a:srgbClr val="663300"/>
              </a:solidFill>
            </a:endParaRPr>
          </a:p>
        </p:txBody>
      </p:sp>
      <p:pic>
        <p:nvPicPr>
          <p:cNvPr id="6" name="5 Resim" descr="KİRAL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2540000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786050" y="214290"/>
            <a:ext cx="6143668" cy="69485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 </a:t>
            </a:r>
            <a:r>
              <a:rPr lang="tr-TR" sz="4000" dirty="0" smtClean="0">
                <a:solidFill>
                  <a:schemeClr val="tx1"/>
                </a:solidFill>
              </a:rPr>
              <a:t>Kiralık </a:t>
            </a:r>
            <a:r>
              <a:rPr lang="tr-TR" sz="4000" dirty="0" smtClean="0">
                <a:solidFill>
                  <a:schemeClr val="tx1"/>
                </a:solidFill>
              </a:rPr>
              <a:t>Konak, Yakup Kadri Karaosmanoğlu'nun Osmanlı Devleti'nin çöküş döneminde, İstanbul'da Batılılaşma ile geleneksel değerlerin, kuşaklar arasında farklılaşan değer yargılarının, yaşam biçimlerinin çatışmasını irdeleyen bir romanıdır. </a:t>
            </a:r>
            <a:endParaRPr lang="tr-TR" sz="4000" dirty="0" smtClean="0">
              <a:solidFill>
                <a:schemeClr val="tx1"/>
              </a:solidFill>
            </a:endParaRPr>
          </a:p>
        </p:txBody>
      </p:sp>
      <p:pic>
        <p:nvPicPr>
          <p:cNvPr id="6" name="5 Resim" descr="KİRAL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2540000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786050" y="214290"/>
            <a:ext cx="6143668" cy="69485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</a:t>
            </a:r>
          </a:p>
          <a:p>
            <a:pPr>
              <a:buNone/>
            </a:pPr>
            <a:endParaRPr lang="tr-TR" sz="45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sz="45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4500" dirty="0" smtClean="0">
                <a:solidFill>
                  <a:schemeClr val="tx1"/>
                </a:solidFill>
              </a:rPr>
              <a:t> </a:t>
            </a:r>
            <a:r>
              <a:rPr lang="tr-TR" sz="4500" dirty="0" smtClean="0">
                <a:solidFill>
                  <a:schemeClr val="tx1"/>
                </a:solidFill>
              </a:rPr>
              <a:t> Kiralık Konak,</a:t>
            </a:r>
            <a:r>
              <a:rPr lang="tr-TR" sz="4500" dirty="0" smtClean="0">
                <a:solidFill>
                  <a:schemeClr val="tx1"/>
                </a:solidFill>
              </a:rPr>
              <a:t> nesillerin arasındaki çatışmaları ve arasındaki uçurum ve hızlı değişimi anlatmaktadır. </a:t>
            </a:r>
            <a:endParaRPr lang="tr-TR" sz="4500" dirty="0" smtClean="0">
              <a:solidFill>
                <a:schemeClr val="tx1"/>
              </a:solidFill>
            </a:endParaRPr>
          </a:p>
        </p:txBody>
      </p:sp>
      <p:pic>
        <p:nvPicPr>
          <p:cNvPr id="6" name="5 Resim" descr="KİRAL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2540000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786050" y="214290"/>
            <a:ext cx="6143668" cy="69485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/>
              <a:t>  </a:t>
            </a:r>
          </a:p>
          <a:p>
            <a:pPr>
              <a:buNone/>
            </a:pPr>
            <a:endParaRPr lang="tr-TR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  Eskiden </a:t>
            </a:r>
            <a:r>
              <a:rPr lang="tr-TR" sz="4000" dirty="0" smtClean="0">
                <a:solidFill>
                  <a:schemeClr val="tx1"/>
                </a:solidFill>
              </a:rPr>
              <a:t>kalma değerlerin önemini kavrayamamış alafranga hayata alışan yeni nesil kendilerine ait olmayan bir hayata girerek ellerinde olan değeri de kaybetmiştir.</a:t>
            </a:r>
            <a:endParaRPr lang="tr-TR" sz="4000" dirty="0" smtClean="0">
              <a:solidFill>
                <a:schemeClr val="tx1"/>
              </a:solidFill>
            </a:endParaRPr>
          </a:p>
        </p:txBody>
      </p:sp>
      <p:pic>
        <p:nvPicPr>
          <p:cNvPr id="6" name="5 Resim" descr="KİRAL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2540000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786050" y="214290"/>
            <a:ext cx="6143668" cy="69485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/>
              <a:t>  </a:t>
            </a:r>
          </a:p>
          <a:p>
            <a:pPr>
              <a:buNone/>
            </a:pPr>
            <a:endParaRPr lang="tr-TR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   Roman kişileri: </a:t>
            </a:r>
            <a:br>
              <a:rPr lang="tr-TR" sz="4000" dirty="0" smtClean="0">
                <a:solidFill>
                  <a:schemeClr val="tx1"/>
                </a:solidFill>
              </a:rPr>
            </a:br>
            <a:r>
              <a:rPr lang="tr-TR" sz="4000" dirty="0" smtClean="0">
                <a:solidFill>
                  <a:schemeClr val="tx1"/>
                </a:solidFill>
              </a:rPr>
              <a:t>Seniha</a:t>
            </a:r>
            <a:r>
              <a:rPr lang="tr-TR" sz="4000" dirty="0" smtClean="0">
                <a:solidFill>
                  <a:schemeClr val="tx1"/>
                </a:solidFill>
              </a:rPr>
              <a:t>, </a:t>
            </a:r>
            <a:r>
              <a:rPr lang="tr-TR" sz="4000" dirty="0" err="1" smtClean="0">
                <a:solidFill>
                  <a:schemeClr val="tx1"/>
                </a:solidFill>
              </a:rPr>
              <a:t>Naîm</a:t>
            </a:r>
            <a:r>
              <a:rPr lang="tr-TR" sz="4000" dirty="0" smtClean="0">
                <a:solidFill>
                  <a:schemeClr val="tx1"/>
                </a:solidFill>
              </a:rPr>
              <a:t> Efendi, Servet Bey, Faik Bey, Hakkı </a:t>
            </a:r>
            <a:r>
              <a:rPr lang="tr-TR" sz="4000" dirty="0" err="1" smtClean="0">
                <a:solidFill>
                  <a:schemeClr val="tx1"/>
                </a:solidFill>
              </a:rPr>
              <a:t>Celis</a:t>
            </a:r>
            <a:r>
              <a:rPr lang="tr-TR" sz="4000" dirty="0" smtClean="0">
                <a:solidFill>
                  <a:schemeClr val="tx1"/>
                </a:solidFill>
              </a:rPr>
              <a:t>, Sekine Hanım, Selma Hanımefendi, Cemil</a:t>
            </a:r>
            <a:endParaRPr lang="tr-TR" sz="4000" dirty="0" smtClean="0">
              <a:solidFill>
                <a:schemeClr val="tx1"/>
              </a:solidFill>
            </a:endParaRPr>
          </a:p>
        </p:txBody>
      </p:sp>
      <p:pic>
        <p:nvPicPr>
          <p:cNvPr id="6" name="5 Resim" descr="KİRAL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2540000" cy="45720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642911" y="785794"/>
            <a:ext cx="7637490" cy="5340369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    </a:t>
            </a:r>
            <a:r>
              <a:rPr lang="tr-TR" sz="5400" dirty="0" smtClean="0">
                <a:solidFill>
                  <a:schemeClr val="tx1"/>
                </a:solidFill>
              </a:rPr>
              <a:t>Sanat </a:t>
            </a:r>
            <a:r>
              <a:rPr lang="tr-TR" sz="5400" dirty="0" smtClean="0">
                <a:solidFill>
                  <a:schemeClr val="tx1"/>
                </a:solidFill>
              </a:rPr>
              <a:t>hayatına </a:t>
            </a:r>
            <a:r>
              <a:rPr lang="tr-TR" sz="5400" dirty="0" err="1" smtClean="0">
                <a:solidFill>
                  <a:schemeClr val="tx1"/>
                </a:solidFill>
              </a:rPr>
              <a:t>Fecriati</a:t>
            </a:r>
            <a:r>
              <a:rPr lang="tr-TR" sz="5400" dirty="0" smtClean="0">
                <a:solidFill>
                  <a:schemeClr val="tx1"/>
                </a:solidFill>
              </a:rPr>
              <a:t> topluluğunda başlayan </a:t>
            </a:r>
            <a:r>
              <a:rPr lang="tr-TR" sz="5400" dirty="0" smtClean="0">
                <a:solidFill>
                  <a:schemeClr val="tx1"/>
                </a:solidFill>
              </a:rPr>
              <a:t>Yakup Kadri’nin; </a:t>
            </a:r>
            <a:r>
              <a:rPr lang="tr-TR" sz="5400" dirty="0" smtClean="0">
                <a:solidFill>
                  <a:schemeClr val="tx1"/>
                </a:solidFill>
              </a:rPr>
              <a:t>Ümit, Servet-i </a:t>
            </a:r>
            <a:r>
              <a:rPr lang="tr-TR" sz="5400" dirty="0" err="1" smtClean="0">
                <a:solidFill>
                  <a:schemeClr val="tx1"/>
                </a:solidFill>
              </a:rPr>
              <a:t>Fünun</a:t>
            </a:r>
            <a:r>
              <a:rPr lang="tr-TR" sz="5400" dirty="0" smtClean="0">
                <a:solidFill>
                  <a:schemeClr val="tx1"/>
                </a:solidFill>
              </a:rPr>
              <a:t>, Resimli Kitap gibi dergilerde şiirleri yayımlanmıştır.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03848" y="214290"/>
            <a:ext cx="5725870" cy="6516537"/>
          </a:xfrm>
        </p:spPr>
        <p:txBody>
          <a:bodyPr>
            <a:normAutofit fontScale="85000" lnSpcReduction="20000"/>
          </a:bodyPr>
          <a:lstStyle/>
          <a:p>
            <a:endParaRPr lang="tr-TR" dirty="0" smtClean="0">
              <a:solidFill>
                <a:srgbClr val="7030A0"/>
              </a:solidFill>
            </a:endParaRPr>
          </a:p>
          <a:p>
            <a:endParaRPr lang="tr-TR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chemeClr val="tx1"/>
                </a:solidFill>
              </a:rPr>
              <a:t>    </a:t>
            </a:r>
            <a:r>
              <a:rPr lang="tr-TR" sz="5400" dirty="0" smtClean="0">
                <a:solidFill>
                  <a:schemeClr val="tx1"/>
                </a:solidFill>
              </a:rPr>
              <a:t>Bektaşi </a:t>
            </a:r>
            <a:r>
              <a:rPr lang="tr-TR" sz="5400" dirty="0" smtClean="0">
                <a:solidFill>
                  <a:schemeClr val="tx1"/>
                </a:solidFill>
              </a:rPr>
              <a:t>tekkesinin yozlaşarak oluşturduğu yıkımlar anlatılır. Bektaşi tekkesinin şeyhi olan Nur Baba güzel sesiyle etkilediği kadın müritlerden çıkar sağlar.</a:t>
            </a:r>
            <a:endParaRPr lang="tr-TR" sz="5400" dirty="0">
              <a:solidFill>
                <a:schemeClr val="tx1"/>
              </a:solidFill>
            </a:endParaRPr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2928958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214290"/>
            <a:ext cx="6000792" cy="6804569"/>
          </a:xfrm>
        </p:spPr>
        <p:txBody>
          <a:bodyPr>
            <a:normAutofit fontScale="92500" lnSpcReduction="10000"/>
          </a:bodyPr>
          <a:lstStyle/>
          <a:p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663300"/>
                </a:solidFill>
              </a:rPr>
              <a:t>    </a:t>
            </a:r>
            <a:r>
              <a:rPr lang="tr-TR" sz="4900" dirty="0" smtClean="0">
                <a:solidFill>
                  <a:schemeClr val="tx1"/>
                </a:solidFill>
              </a:rPr>
              <a:t>I</a:t>
            </a:r>
            <a:r>
              <a:rPr lang="tr-TR" sz="4900" dirty="0" smtClean="0">
                <a:solidFill>
                  <a:schemeClr val="tx1"/>
                </a:solidFill>
              </a:rPr>
              <a:t>. Dünya Savaşı'nın bitimiyle birlikte Sakarya Savaşı'nın sonuna kadar olan sürede </a:t>
            </a:r>
            <a:r>
              <a:rPr lang="tr-TR" sz="4900" dirty="0" smtClean="0">
                <a:solidFill>
                  <a:schemeClr val="tx1"/>
                </a:solidFill>
              </a:rPr>
              <a:t>bir Anadolu </a:t>
            </a:r>
            <a:r>
              <a:rPr lang="tr-TR" sz="4900" dirty="0" smtClean="0">
                <a:solidFill>
                  <a:schemeClr val="tx1"/>
                </a:solidFill>
              </a:rPr>
              <a:t>köyünde köylüleri, köyün durumunu ve </a:t>
            </a:r>
            <a:r>
              <a:rPr lang="tr-TR" sz="4900" dirty="0" smtClean="0">
                <a:solidFill>
                  <a:schemeClr val="tx1"/>
                </a:solidFill>
              </a:rPr>
              <a:t>Milli </a:t>
            </a:r>
            <a:r>
              <a:rPr lang="tr-TR" sz="4900" dirty="0" smtClean="0">
                <a:solidFill>
                  <a:schemeClr val="tx1"/>
                </a:solidFill>
              </a:rPr>
              <a:t>M</a:t>
            </a:r>
            <a:r>
              <a:rPr lang="tr-TR" sz="4900" dirty="0" smtClean="0">
                <a:solidFill>
                  <a:schemeClr val="tx1"/>
                </a:solidFill>
              </a:rPr>
              <a:t>ücadele’ye </a:t>
            </a:r>
            <a:r>
              <a:rPr lang="tr-TR" sz="4900" dirty="0" smtClean="0">
                <a:solidFill>
                  <a:schemeClr val="tx1"/>
                </a:solidFill>
              </a:rPr>
              <a:t>ilişkin tavırlarını anlatmaktadır.</a:t>
            </a:r>
            <a:endParaRPr lang="tr-TR" sz="4900" dirty="0">
              <a:solidFill>
                <a:schemeClr val="tx1"/>
              </a:solidFill>
            </a:endParaRPr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619381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214290"/>
            <a:ext cx="6000792" cy="6804569"/>
          </a:xfrm>
        </p:spPr>
        <p:txBody>
          <a:bodyPr>
            <a:normAutofit/>
          </a:bodyPr>
          <a:lstStyle/>
          <a:p>
            <a:endParaRPr lang="tr-TR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tr-TR" smtClean="0">
                <a:solidFill>
                  <a:srgbClr val="663300"/>
                </a:solidFill>
              </a:rPr>
              <a:t>    </a:t>
            </a:r>
            <a:endParaRPr lang="tr-TR" sz="4900" dirty="0">
              <a:solidFill>
                <a:schemeClr val="tx1"/>
              </a:solidFill>
            </a:endParaRPr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619381" cy="4714908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>
            <a:off x="2857488" y="285728"/>
            <a:ext cx="607223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Birinci Dünya Savaşı’nda Çanakkale cephesinde sağ kolunu kaybeden subay Ahmet Celal, İstanbul’un işgal edilmesiyle birlikte gidecek yer bulamayınca askerlerinden Mehmet Ali’nin daveti üzerine Porsuk Çayı üzerinde bir köye yerleşir. </a:t>
            </a:r>
            <a:endParaRPr lang="tr-TR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488" y="214290"/>
            <a:ext cx="6000792" cy="6804569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663300"/>
                </a:solidFill>
              </a:rPr>
              <a:t>    </a:t>
            </a:r>
            <a:r>
              <a:rPr lang="tr-TR" sz="4000" dirty="0" smtClean="0">
                <a:solidFill>
                  <a:schemeClr val="tx1"/>
                </a:solidFill>
              </a:rPr>
              <a:t>Milli </a:t>
            </a:r>
            <a:r>
              <a:rPr lang="tr-TR" sz="4000" dirty="0" smtClean="0">
                <a:solidFill>
                  <a:schemeClr val="tx1"/>
                </a:solidFill>
              </a:rPr>
              <a:t>Mücadele’nin devam ettiği günlerde ismi verilmeyen köyde yaşadıkları ve Anadolu köylüsü hakkındaki gözlemleri sonucu oluşan düşünceleri romanın konusunu oluşturur.</a:t>
            </a:r>
            <a:endParaRPr lang="tr-TR" sz="4000" dirty="0">
              <a:solidFill>
                <a:schemeClr val="tx1"/>
              </a:solidFill>
            </a:endParaRPr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619381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857488" y="214290"/>
            <a:ext cx="6072230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tr-TR" sz="4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sz="4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 </a:t>
            </a:r>
            <a:r>
              <a:rPr lang="tr-TR" sz="4000" dirty="0" smtClean="0">
                <a:solidFill>
                  <a:schemeClr val="tx1"/>
                </a:solidFill>
              </a:rPr>
              <a:t> Bu </a:t>
            </a:r>
            <a:r>
              <a:rPr lang="tr-TR" sz="4000" dirty="0" smtClean="0">
                <a:solidFill>
                  <a:schemeClr val="tx1"/>
                </a:solidFill>
              </a:rPr>
              <a:t>romanda </a:t>
            </a:r>
            <a:r>
              <a:rPr lang="tr-TR" sz="4000" dirty="0" smtClean="0">
                <a:solidFill>
                  <a:schemeClr val="tx1"/>
                </a:solidFill>
              </a:rPr>
              <a:t>Anadolu’nun yüzlerce </a:t>
            </a:r>
            <a:r>
              <a:rPr lang="tr-TR" sz="4000" dirty="0" smtClean="0">
                <a:solidFill>
                  <a:schemeClr val="tx1"/>
                </a:solidFill>
              </a:rPr>
              <a:t>yıldır  </a:t>
            </a:r>
            <a:r>
              <a:rPr lang="tr-TR" sz="4000" dirty="0" smtClean="0">
                <a:solidFill>
                  <a:schemeClr val="tx1"/>
                </a:solidFill>
              </a:rPr>
              <a:t>kaderine </a:t>
            </a:r>
            <a:r>
              <a:rPr lang="tr-TR" sz="4000" dirty="0" smtClean="0">
                <a:solidFill>
                  <a:schemeClr val="tx1"/>
                </a:solidFill>
              </a:rPr>
              <a:t>nasıl terk edildiğini acı bir </a:t>
            </a:r>
            <a:r>
              <a:rPr lang="tr-TR" sz="4000" dirty="0" smtClean="0">
                <a:solidFill>
                  <a:schemeClr val="tx1"/>
                </a:solidFill>
              </a:rPr>
              <a:t>tablo halinde </a:t>
            </a:r>
            <a:r>
              <a:rPr lang="tr-TR" sz="4000" dirty="0" smtClean="0">
                <a:solidFill>
                  <a:schemeClr val="tx1"/>
                </a:solidFill>
              </a:rPr>
              <a:t>bulabiliyorsunuz. </a:t>
            </a:r>
            <a:endParaRPr lang="tr-TR" sz="4000" dirty="0">
              <a:solidFill>
                <a:schemeClr val="tx1"/>
              </a:solidFill>
            </a:endParaRPr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619381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071802" y="1142984"/>
            <a:ext cx="5786478" cy="49831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  Yokluk </a:t>
            </a:r>
            <a:r>
              <a:rPr lang="tr-TR" sz="4000" dirty="0" smtClean="0">
                <a:solidFill>
                  <a:schemeClr val="tx1"/>
                </a:solidFill>
              </a:rPr>
              <a:t>içerisinde  dünyadan bihaber yaşayan, eğitilmemiş ve bir  kenarda unutulmuş Anadolu halkının içinde </a:t>
            </a:r>
            <a:r>
              <a:rPr lang="tr-TR" sz="4000" dirty="0" smtClean="0">
                <a:solidFill>
                  <a:schemeClr val="tx1"/>
                </a:solidFill>
              </a:rPr>
              <a:t>bulunduğu </a:t>
            </a:r>
            <a:r>
              <a:rPr lang="tr-TR" sz="4000" dirty="0" smtClean="0">
                <a:solidFill>
                  <a:schemeClr val="tx1"/>
                </a:solidFill>
              </a:rPr>
              <a:t>her türlü kötü koşullara rağmen </a:t>
            </a:r>
            <a:r>
              <a:rPr lang="tr-TR" sz="4000" dirty="0" smtClean="0">
                <a:solidFill>
                  <a:schemeClr val="tx1"/>
                </a:solidFill>
              </a:rPr>
              <a:t>vatan </a:t>
            </a:r>
            <a:r>
              <a:rPr lang="tr-TR" sz="4000" dirty="0" smtClean="0">
                <a:solidFill>
                  <a:schemeClr val="tx1"/>
                </a:solidFill>
              </a:rPr>
              <a:t>için bedel ödemektedir.</a:t>
            </a:r>
          </a:p>
          <a:p>
            <a:endParaRPr lang="tr-TR" dirty="0"/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619381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071802" y="1142984"/>
            <a:ext cx="5786478" cy="498317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4000" dirty="0" smtClean="0">
                <a:solidFill>
                  <a:schemeClr val="tx1"/>
                </a:solidFill>
              </a:rPr>
              <a:t>  Olayların birinci kişi ağzından anlatıldığı romanın başkişisi Ahmet Celal’dir. Diğer kişiler </a:t>
            </a:r>
            <a:r>
              <a:rPr lang="tr-TR" sz="4000" dirty="0" smtClean="0"/>
              <a:t>Bekir Çavuş, Hasan, Süleyman, Cennet, Mehmet Ali'nin karısı, Emine'nin babası Şerif Çavuş, </a:t>
            </a:r>
            <a:r>
              <a:rPr lang="tr-TR" sz="4000" dirty="0" err="1" smtClean="0"/>
              <a:t>Emeti</a:t>
            </a:r>
            <a:r>
              <a:rPr lang="tr-TR" sz="4000" dirty="0" smtClean="0"/>
              <a:t> </a:t>
            </a:r>
            <a:r>
              <a:rPr lang="tr-TR" sz="4000" dirty="0" smtClean="0"/>
              <a:t>nine’dir.</a:t>
            </a:r>
            <a:endParaRPr lang="tr-TR" sz="4000" dirty="0" smtClean="0">
              <a:solidFill>
                <a:schemeClr val="tx1"/>
              </a:solidFill>
            </a:endParaRPr>
          </a:p>
          <a:p>
            <a:endParaRPr lang="tr-TR" dirty="0"/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619381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8448" y="214291"/>
            <a:ext cx="5619832" cy="66437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smtClean="0">
                <a:solidFill>
                  <a:srgbClr val="663300"/>
                </a:solidFill>
              </a:rPr>
              <a:t>    </a:t>
            </a:r>
            <a:r>
              <a:rPr lang="tr-TR" sz="4500" dirty="0" smtClean="0">
                <a:solidFill>
                  <a:schemeClr val="tx1"/>
                </a:solidFill>
              </a:rPr>
              <a:t>Sıradan </a:t>
            </a:r>
            <a:r>
              <a:rPr lang="tr-TR" sz="4500" dirty="0" smtClean="0">
                <a:solidFill>
                  <a:schemeClr val="tx1"/>
                </a:solidFill>
              </a:rPr>
              <a:t>bir aşk hikayesi gibi görünmekle birlikte olayların geliştiği ortam içinde romancının daha önce yazdığı eserlerden izler, belirtiler taşır. </a:t>
            </a:r>
            <a:r>
              <a:rPr lang="tr-TR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tr-TR" sz="20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tr-TR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yes\Desktop\hep o şark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95450"/>
            <a:ext cx="2786093" cy="4305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500430" y="214290"/>
            <a:ext cx="5429288" cy="60722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663300"/>
                </a:solidFill>
              </a:rPr>
              <a:t>    </a:t>
            </a:r>
          </a:p>
          <a:p>
            <a:pPr>
              <a:buNone/>
            </a:pPr>
            <a:r>
              <a:rPr lang="tr-TR" sz="5400" dirty="0" smtClean="0">
                <a:solidFill>
                  <a:srgbClr val="663300"/>
                </a:solidFill>
              </a:rPr>
              <a:t> </a:t>
            </a:r>
            <a:r>
              <a:rPr lang="tr-TR" sz="5400" dirty="0" smtClean="0">
                <a:solidFill>
                  <a:srgbClr val="663300"/>
                </a:solidFill>
              </a:rPr>
              <a:t>  </a:t>
            </a:r>
            <a:r>
              <a:rPr lang="tr-TR" sz="5400" dirty="0" smtClean="0">
                <a:solidFill>
                  <a:schemeClr val="tx1"/>
                </a:solidFill>
              </a:rPr>
              <a:t>Hep </a:t>
            </a:r>
            <a:r>
              <a:rPr lang="tr-TR" sz="5400" dirty="0" smtClean="0">
                <a:solidFill>
                  <a:schemeClr val="tx1"/>
                </a:solidFill>
              </a:rPr>
              <a:t>O Şarkı'da dönemin toplumsal değişimleri </a:t>
            </a:r>
            <a:r>
              <a:rPr lang="tr-TR" sz="5400" dirty="0" smtClean="0">
                <a:solidFill>
                  <a:schemeClr val="tx1"/>
                </a:solidFill>
              </a:rPr>
              <a:t>söz konusu edilirken </a:t>
            </a:r>
            <a:r>
              <a:rPr lang="tr-TR" sz="5400" dirty="0" smtClean="0">
                <a:solidFill>
                  <a:schemeClr val="tx1"/>
                </a:solidFill>
              </a:rPr>
              <a:t>basit, sıradan öykülerin ardındaki insanların psikolojisi ustalıkla anlatılır.</a:t>
            </a:r>
            <a:endParaRPr lang="tr-TR" sz="5400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yes\Desktop\hep o şarkı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95450"/>
            <a:ext cx="2786093" cy="43053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143240" y="214290"/>
            <a:ext cx="5786478" cy="66152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500" dirty="0" smtClean="0">
                <a:solidFill>
                  <a:srgbClr val="663300"/>
                </a:solidFill>
              </a:rPr>
              <a:t>  Gerçek </a:t>
            </a:r>
            <a:r>
              <a:rPr lang="tr-TR" sz="3500" dirty="0" smtClean="0">
                <a:solidFill>
                  <a:srgbClr val="663300"/>
                </a:solidFill>
              </a:rPr>
              <a:t>kişilerle, roman tiplerinin değişik bir roman tekniğiyle yeraldığı eserde Yakup Kadri, gençlik döneminde yaşadığı II. Meşrutiyet yıllarını; gazeteci Ahmet Samim'in </a:t>
            </a:r>
            <a:r>
              <a:rPr lang="tr-TR" sz="3500" dirty="0" smtClean="0">
                <a:solidFill>
                  <a:srgbClr val="663300"/>
                </a:solidFill>
              </a:rPr>
              <a:t>öldürül- </a:t>
            </a:r>
            <a:r>
              <a:rPr lang="tr-TR" sz="3500" dirty="0" err="1" smtClean="0">
                <a:solidFill>
                  <a:srgbClr val="663300"/>
                </a:solidFill>
              </a:rPr>
              <a:t>mesinden</a:t>
            </a:r>
            <a:r>
              <a:rPr lang="tr-TR" sz="3500" dirty="0" smtClean="0">
                <a:solidFill>
                  <a:srgbClr val="663300"/>
                </a:solidFill>
              </a:rPr>
              <a:t> </a:t>
            </a:r>
            <a:r>
              <a:rPr lang="tr-TR" sz="3500" dirty="0" smtClean="0">
                <a:solidFill>
                  <a:srgbClr val="663300"/>
                </a:solidFill>
              </a:rPr>
              <a:t>Bâbıâli baskınına kadar uzanan olayları, İttihat Terakki ile Hürriyet ve İtilaf arasındaki siyasi çekişmeleri konu ediniyor. </a:t>
            </a:r>
            <a:r>
              <a:rPr lang="tr-TR" sz="3500" dirty="0" smtClean="0">
                <a:solidFill>
                  <a:srgbClr val="00B0F0"/>
                </a:solidFill>
              </a:rPr>
              <a:t/>
            </a:r>
            <a:br>
              <a:rPr lang="tr-TR" sz="3500" dirty="0" smtClean="0">
                <a:solidFill>
                  <a:srgbClr val="00B0F0"/>
                </a:solidFill>
              </a:rPr>
            </a:br>
            <a:endParaRPr lang="tr-TR" sz="3500" dirty="0">
              <a:solidFill>
                <a:srgbClr val="00B0F0"/>
              </a:solidFill>
            </a:endParaRPr>
          </a:p>
        </p:txBody>
      </p:sp>
      <p:pic>
        <p:nvPicPr>
          <p:cNvPr id="2050" name="Picture 2" descr="C:\Users\yes\Desktop\hüküm gece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000397" cy="4772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14282" y="285728"/>
            <a:ext cx="8643997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7030A0"/>
                </a:solidFill>
              </a:rPr>
              <a:t>    </a:t>
            </a:r>
            <a:r>
              <a:rPr lang="tr-TR" sz="5400" dirty="0" smtClean="0">
                <a:solidFill>
                  <a:schemeClr val="tx1"/>
                </a:solidFill>
              </a:rPr>
              <a:t>Yakup </a:t>
            </a:r>
            <a:r>
              <a:rPr lang="tr-TR" sz="5400" dirty="0" smtClean="0">
                <a:solidFill>
                  <a:schemeClr val="tx1"/>
                </a:solidFill>
              </a:rPr>
              <a:t>Kadri’nin bireysel sanat anlayışından toplumsal anlayışa geçmesi Balkan Savaşı ve I. Dünya Savaşı sırasında ülkenin durumuna yakından şahit olmasıyla gerçekleşir.</a:t>
            </a:r>
            <a:endParaRPr lang="tr-TR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14678" y="214290"/>
            <a:ext cx="5643602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solidFill>
                  <a:srgbClr val="663300"/>
                </a:solidFill>
              </a:rPr>
              <a:t>    Siyasi </a:t>
            </a:r>
            <a:r>
              <a:rPr lang="tr-TR" sz="4000" dirty="0" smtClean="0">
                <a:solidFill>
                  <a:srgbClr val="663300"/>
                </a:solidFill>
              </a:rPr>
              <a:t>olayların örgüsü içinde kişilerin psikolojisinin ağır bastığı romanda Yakup Kadri, </a:t>
            </a:r>
            <a:r>
              <a:rPr lang="tr-TR" sz="4000" dirty="0" smtClean="0">
                <a:solidFill>
                  <a:srgbClr val="663300"/>
                </a:solidFill>
              </a:rPr>
              <a:t>daha </a:t>
            </a:r>
            <a:r>
              <a:rPr lang="tr-TR" sz="4000" dirty="0" smtClean="0">
                <a:solidFill>
                  <a:srgbClr val="663300"/>
                </a:solidFill>
              </a:rPr>
              <a:t>sonra Yaban'da </a:t>
            </a:r>
            <a:r>
              <a:rPr lang="tr-TR" sz="4000" dirty="0" smtClean="0">
                <a:solidFill>
                  <a:srgbClr val="663300"/>
                </a:solidFill>
              </a:rPr>
              <a:t>temel </a:t>
            </a:r>
            <a:r>
              <a:rPr lang="tr-TR" sz="4000" dirty="0" smtClean="0">
                <a:solidFill>
                  <a:srgbClr val="663300"/>
                </a:solidFill>
              </a:rPr>
              <a:t>düşünce olarak ağır basacak aydın-halk ikileminin ilk izlerini işlemektedir.</a:t>
            </a:r>
            <a:endParaRPr lang="tr-TR" sz="4000" dirty="0"/>
          </a:p>
        </p:txBody>
      </p:sp>
      <p:pic>
        <p:nvPicPr>
          <p:cNvPr id="5" name="Picture 2" descr="C:\Users\yes\Desktop\hüküm gece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000397" cy="4772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928926" y="214291"/>
            <a:ext cx="6215074" cy="66437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663300"/>
                </a:solidFill>
              </a:rPr>
              <a:t>   </a:t>
            </a:r>
            <a:r>
              <a:rPr lang="tr-TR" sz="4100" dirty="0" smtClean="0">
                <a:solidFill>
                  <a:srgbClr val="663300"/>
                </a:solidFill>
              </a:rPr>
              <a:t>Milli </a:t>
            </a:r>
            <a:r>
              <a:rPr lang="tr-TR" sz="4100" dirty="0" smtClean="0">
                <a:solidFill>
                  <a:srgbClr val="663300"/>
                </a:solidFill>
              </a:rPr>
              <a:t>Mücadele yıllarında hiçbir çıkar gözetmeksizin yurtları için çalışan bazı subayların ve politikacıların zaferden sonra “sermaye çevreleriyle ilişkileri” ya da “arsa spekülasyonu”, “taahhüt işi” gibi girişimlerle zenginleşmeleri, “inkılap”a </a:t>
            </a:r>
            <a:r>
              <a:rPr lang="tr-TR" sz="4100" dirty="0" err="1" smtClean="0">
                <a:solidFill>
                  <a:srgbClr val="663300"/>
                </a:solidFill>
              </a:rPr>
              <a:t>boşvermeleri</a:t>
            </a:r>
            <a:r>
              <a:rPr lang="tr-TR" sz="4100" dirty="0" smtClean="0">
                <a:solidFill>
                  <a:srgbClr val="663300"/>
                </a:solidFill>
              </a:rPr>
              <a:t> ele alınıyor. </a:t>
            </a:r>
            <a:r>
              <a:rPr lang="tr-TR" sz="4100" dirty="0" smtClean="0">
                <a:solidFill>
                  <a:srgbClr val="663300"/>
                </a:solidFill>
              </a:rPr>
              <a:t/>
            </a:r>
            <a:br>
              <a:rPr lang="tr-TR" sz="4100" dirty="0" smtClean="0">
                <a:solidFill>
                  <a:srgbClr val="663300"/>
                </a:solidFill>
              </a:rPr>
            </a:br>
            <a:endParaRPr lang="tr-TR" sz="4100" dirty="0">
              <a:solidFill>
                <a:srgbClr val="663300"/>
              </a:solidFill>
            </a:endParaRPr>
          </a:p>
        </p:txBody>
      </p:sp>
      <p:pic>
        <p:nvPicPr>
          <p:cNvPr id="4" name="3 Resim" descr="24d07d96-0634-4c0c-84e6-027a65b5c8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857520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214679" y="214290"/>
            <a:ext cx="5715040" cy="59510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4800" dirty="0" smtClean="0">
                <a:solidFill>
                  <a:srgbClr val="663300"/>
                </a:solidFill>
              </a:rPr>
              <a:t>  </a:t>
            </a:r>
          </a:p>
          <a:p>
            <a:pPr>
              <a:buNone/>
            </a:pPr>
            <a:r>
              <a:rPr lang="tr-TR" sz="4800" dirty="0" smtClean="0">
                <a:solidFill>
                  <a:srgbClr val="663300"/>
                </a:solidFill>
              </a:rPr>
              <a:t> </a:t>
            </a:r>
            <a:r>
              <a:rPr lang="tr-TR" sz="4800" dirty="0" smtClean="0">
                <a:solidFill>
                  <a:srgbClr val="663300"/>
                </a:solidFill>
              </a:rPr>
              <a:t> Romanın </a:t>
            </a:r>
            <a:r>
              <a:rPr lang="tr-TR" sz="4800" dirty="0" smtClean="0">
                <a:solidFill>
                  <a:srgbClr val="663300"/>
                </a:solidFill>
              </a:rPr>
              <a:t>kadın kahramanı Selma’nın yaşamı izlenerek Milli Mücadele inancının ateşli dönemleri ve sonrası anlatılıyor.</a:t>
            </a:r>
            <a:endParaRPr lang="tr-TR" sz="4800" dirty="0"/>
          </a:p>
        </p:txBody>
      </p:sp>
      <p:pic>
        <p:nvPicPr>
          <p:cNvPr id="4" name="3 Resim" descr="24d07d96-0634-4c0c-84e6-027a65b5c8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857520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143240" y="642918"/>
            <a:ext cx="5786479" cy="548356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     </a:t>
            </a:r>
            <a:r>
              <a:rPr lang="tr-TR" sz="3500" dirty="0" smtClean="0">
                <a:solidFill>
                  <a:schemeClr val="tx1"/>
                </a:solidFill>
              </a:rPr>
              <a:t>1934 </a:t>
            </a:r>
            <a:r>
              <a:rPr lang="tr-TR" sz="3500" dirty="0" smtClean="0">
                <a:solidFill>
                  <a:schemeClr val="tx1"/>
                </a:solidFill>
              </a:rPr>
              <a:t>yılında yayımlanan roman, ana figür Selma Hanım ve çevresindekiler ekseninde; </a:t>
            </a:r>
            <a:r>
              <a:rPr lang="tr-TR" sz="3500" dirty="0" smtClean="0">
                <a:solidFill>
                  <a:schemeClr val="tx1"/>
                </a:solidFill>
              </a:rPr>
              <a:t>yaklaşık yirmi </a:t>
            </a:r>
            <a:r>
              <a:rPr lang="tr-TR" sz="3500" dirty="0" smtClean="0">
                <a:solidFill>
                  <a:schemeClr val="tx1"/>
                </a:solidFill>
              </a:rPr>
              <a:t>beş yıllık bir süreçte, </a:t>
            </a:r>
            <a:r>
              <a:rPr lang="tr-TR" sz="3500" dirty="0" smtClean="0">
                <a:solidFill>
                  <a:schemeClr val="tx1"/>
                </a:solidFill>
              </a:rPr>
              <a:t>Ankara’nın </a:t>
            </a:r>
            <a:r>
              <a:rPr lang="tr-TR" sz="3500" dirty="0" smtClean="0">
                <a:solidFill>
                  <a:schemeClr val="tx1"/>
                </a:solidFill>
              </a:rPr>
              <a:t>önce Millî Mücadelenin merkezi olması, ardından da Türkiye Cumhuriyetinin başkenti </a:t>
            </a:r>
            <a:r>
              <a:rPr lang="tr-TR" sz="3500" dirty="0" smtClean="0">
                <a:solidFill>
                  <a:schemeClr val="tx1"/>
                </a:solidFill>
              </a:rPr>
              <a:t>oluşu ve </a:t>
            </a:r>
            <a:r>
              <a:rPr lang="tr-TR" sz="3500" dirty="0" smtClean="0">
                <a:solidFill>
                  <a:schemeClr val="tx1"/>
                </a:solidFill>
              </a:rPr>
              <a:t>Cumhuriyet Dönemi aşamalarını konu edinmektedir.</a:t>
            </a:r>
            <a:endParaRPr lang="tr-TR" sz="3500" dirty="0">
              <a:solidFill>
                <a:schemeClr val="tx1"/>
              </a:solidFill>
            </a:endParaRPr>
          </a:p>
        </p:txBody>
      </p:sp>
      <p:pic>
        <p:nvPicPr>
          <p:cNvPr id="4" name="3 Resim" descr="24d07d96-0634-4c0c-84e6-027a65b5c8e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500174"/>
            <a:ext cx="2857520" cy="4714908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sz="quarter" idx="14"/>
          </p:nvPr>
        </p:nvSpPr>
        <p:spPr>
          <a:xfrm>
            <a:off x="3071802" y="214290"/>
            <a:ext cx="5857916" cy="60007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663300"/>
                </a:solidFill>
              </a:rPr>
              <a:t>    </a:t>
            </a:r>
            <a:r>
              <a:rPr lang="tr-TR" sz="4500" dirty="0" smtClean="0">
                <a:solidFill>
                  <a:srgbClr val="663300"/>
                </a:solidFill>
              </a:rPr>
              <a:t>Cumhuriyet </a:t>
            </a:r>
            <a:r>
              <a:rPr lang="tr-TR" sz="4500" dirty="0" err="1" smtClean="0">
                <a:solidFill>
                  <a:srgbClr val="663300"/>
                </a:solidFill>
              </a:rPr>
              <a:t>Türkiyesinde</a:t>
            </a:r>
            <a:r>
              <a:rPr lang="tr-TR" sz="4500" dirty="0" smtClean="0">
                <a:solidFill>
                  <a:srgbClr val="663300"/>
                </a:solidFill>
              </a:rPr>
              <a:t> </a:t>
            </a:r>
            <a:r>
              <a:rPr lang="tr-TR" sz="4500" dirty="0" smtClean="0">
                <a:solidFill>
                  <a:srgbClr val="663300"/>
                </a:solidFill>
              </a:rPr>
              <a:t>devrimlerle birlikte sürdürülmek istenen toplum yaşamını, ekonomik, sanatsal ve kültürel ve her türlü politika koşullarında çeşitli görünümleriyle yansıtır. </a:t>
            </a:r>
            <a:endParaRPr lang="tr-TR" sz="4500" dirty="0">
              <a:solidFill>
                <a:srgbClr val="663300"/>
              </a:solidFill>
            </a:endParaRPr>
          </a:p>
        </p:txBody>
      </p:sp>
      <p:pic>
        <p:nvPicPr>
          <p:cNvPr id="7" name="6 İçerik Yer Tutucusu" descr="Panorama.jpg"/>
          <p:cNvPicPr>
            <a:picLocks noGrp="1" noChangeAspect="1"/>
          </p:cNvPicPr>
          <p:nvPr isPhoto="1">
            <p:ph sz="quarter" idx="13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571612"/>
            <a:ext cx="2643501" cy="4572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sz="quarter" idx="14"/>
          </p:nvPr>
        </p:nvSpPr>
        <p:spPr>
          <a:xfrm>
            <a:off x="3071802" y="214290"/>
            <a:ext cx="5857916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chemeClr val="tx1"/>
                </a:solidFill>
              </a:rPr>
              <a:t>    </a:t>
            </a:r>
          </a:p>
          <a:p>
            <a:pPr>
              <a:buNone/>
            </a:pPr>
            <a:endParaRPr lang="tr-TR" sz="4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tr-TR" sz="4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4800" dirty="0" smtClean="0">
                <a:solidFill>
                  <a:schemeClr val="tx1"/>
                </a:solidFill>
              </a:rPr>
              <a:t> </a:t>
            </a:r>
            <a:r>
              <a:rPr lang="tr-TR" sz="4800" dirty="0" smtClean="0">
                <a:solidFill>
                  <a:schemeClr val="tx1"/>
                </a:solidFill>
              </a:rPr>
              <a:t> Kurtuluş </a:t>
            </a:r>
            <a:r>
              <a:rPr lang="tr-TR" sz="4800" dirty="0" smtClean="0">
                <a:solidFill>
                  <a:schemeClr val="tx1"/>
                </a:solidFill>
              </a:rPr>
              <a:t>Savaşı ve sonrasının işlendiği Ankara romanının devamı sayılabilir.</a:t>
            </a:r>
            <a:endParaRPr lang="tr-TR" sz="4500" dirty="0">
              <a:solidFill>
                <a:schemeClr val="tx1"/>
              </a:solidFill>
            </a:endParaRPr>
          </a:p>
        </p:txBody>
      </p:sp>
      <p:pic>
        <p:nvPicPr>
          <p:cNvPr id="7" name="6 İçerik Yer Tutucusu" descr="Panorama.jpg"/>
          <p:cNvPicPr>
            <a:picLocks noGrp="1" noChangeAspect="1"/>
          </p:cNvPicPr>
          <p:nvPr isPhoto="1">
            <p:ph sz="quarter" idx="13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571612"/>
            <a:ext cx="2643501" cy="4572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sz="quarter" idx="14"/>
          </p:nvPr>
        </p:nvSpPr>
        <p:spPr>
          <a:xfrm>
            <a:off x="3071802" y="214290"/>
            <a:ext cx="5857916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663300"/>
                </a:solidFill>
              </a:rPr>
              <a:t>    </a:t>
            </a:r>
          </a:p>
          <a:p>
            <a:pPr>
              <a:buNone/>
            </a:pPr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663300"/>
                </a:solidFill>
              </a:rPr>
              <a:t> </a:t>
            </a:r>
            <a:r>
              <a:rPr lang="tr-TR" dirty="0" smtClean="0">
                <a:solidFill>
                  <a:srgbClr val="663300"/>
                </a:solidFill>
              </a:rPr>
              <a:t>   </a:t>
            </a:r>
            <a:r>
              <a:rPr lang="tr-TR" sz="4000" dirty="0" smtClean="0">
                <a:solidFill>
                  <a:schemeClr val="tx1"/>
                </a:solidFill>
              </a:rPr>
              <a:t>Yazar </a:t>
            </a:r>
            <a:r>
              <a:rPr lang="tr-TR" sz="4000" dirty="0" smtClean="0">
                <a:solidFill>
                  <a:schemeClr val="tx1"/>
                </a:solidFill>
              </a:rPr>
              <a:t>bu kitabında çok partili döneme geçişin çeşitli özeliklerini ve devrim heyecanının sönüşünü anlatıyor.</a:t>
            </a:r>
            <a:endParaRPr lang="tr-TR" sz="4000" dirty="0">
              <a:solidFill>
                <a:schemeClr val="tx1"/>
              </a:solidFill>
            </a:endParaRPr>
          </a:p>
        </p:txBody>
      </p:sp>
      <p:pic>
        <p:nvPicPr>
          <p:cNvPr id="7" name="6 İçerik Yer Tutucusu" descr="Panorama.jpg"/>
          <p:cNvPicPr>
            <a:picLocks noGrp="1" noChangeAspect="1"/>
          </p:cNvPicPr>
          <p:nvPr isPhoto="1">
            <p:ph sz="quarter" idx="13"/>
          </p:nvPr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571612"/>
            <a:ext cx="2643501" cy="4572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sz="quarter" idx="14"/>
          </p:nvPr>
        </p:nvSpPr>
        <p:spPr>
          <a:xfrm>
            <a:off x="3428992" y="928670"/>
            <a:ext cx="5500726" cy="5197810"/>
          </a:xfrm>
        </p:spPr>
        <p:txBody>
          <a:bodyPr>
            <a:normAutofit fontScale="92500" lnSpcReduction="20000"/>
          </a:bodyPr>
          <a:lstStyle/>
          <a:p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tr-TR" sz="5400" dirty="0" smtClean="0">
                <a:solidFill>
                  <a:srgbClr val="663300"/>
                </a:solidFill>
              </a:rPr>
              <a:t>  İşgal </a:t>
            </a:r>
            <a:r>
              <a:rPr lang="tr-TR" sz="5400" dirty="0" smtClean="0">
                <a:solidFill>
                  <a:srgbClr val="663300"/>
                </a:solidFill>
              </a:rPr>
              <a:t>yılları İstanbul’unun üst katman yöneticilerinin vurdumduymazlık ve çılgınlıklarını anlatır.</a:t>
            </a:r>
            <a:endParaRPr lang="tr-TR" sz="5400" dirty="0">
              <a:solidFill>
                <a:srgbClr val="663300"/>
              </a:solidFill>
            </a:endParaRPr>
          </a:p>
        </p:txBody>
      </p:sp>
      <p:pic>
        <p:nvPicPr>
          <p:cNvPr id="5" name="4 Resim" descr="Sodom_ve_Gomore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643050"/>
            <a:ext cx="3044180" cy="4643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sz="quarter" idx="14"/>
          </p:nvPr>
        </p:nvSpPr>
        <p:spPr>
          <a:xfrm>
            <a:off x="3428992" y="928670"/>
            <a:ext cx="5500726" cy="5197810"/>
          </a:xfrm>
        </p:spPr>
        <p:txBody>
          <a:bodyPr>
            <a:normAutofit/>
          </a:bodyPr>
          <a:lstStyle/>
          <a:p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tr-TR" sz="5400" dirty="0" smtClean="0">
                <a:solidFill>
                  <a:srgbClr val="663300"/>
                </a:solidFill>
              </a:rPr>
              <a:t>  </a:t>
            </a:r>
          </a:p>
          <a:p>
            <a:pPr>
              <a:buNone/>
            </a:pPr>
            <a:r>
              <a:rPr lang="tr-TR" sz="5400" dirty="0" smtClean="0">
                <a:solidFill>
                  <a:srgbClr val="663300"/>
                </a:solidFill>
              </a:rPr>
              <a:t> </a:t>
            </a:r>
            <a:r>
              <a:rPr lang="tr-TR" sz="5400" dirty="0" smtClean="0">
                <a:solidFill>
                  <a:srgbClr val="663300"/>
                </a:solidFill>
              </a:rPr>
              <a:t> </a:t>
            </a:r>
            <a:r>
              <a:rPr lang="tr-TR" sz="5400" dirty="0" smtClean="0">
                <a:solidFill>
                  <a:srgbClr val="663300"/>
                </a:solidFill>
              </a:rPr>
              <a:t>Eserin kişileri Leyla, Cemil ve Necdet’tir.</a:t>
            </a:r>
            <a:endParaRPr lang="tr-TR" sz="5400" dirty="0">
              <a:solidFill>
                <a:srgbClr val="663300"/>
              </a:solidFill>
            </a:endParaRPr>
          </a:p>
        </p:txBody>
      </p:sp>
      <p:pic>
        <p:nvPicPr>
          <p:cNvPr id="5" name="4 Resim" descr="Sodom_ve_Gomore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643050"/>
            <a:ext cx="3044180" cy="4643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İçerik Yer Tutucusu"/>
          <p:cNvSpPr>
            <a:spLocks noGrp="1"/>
          </p:cNvSpPr>
          <p:nvPr>
            <p:ph sz="quarter" idx="14"/>
          </p:nvPr>
        </p:nvSpPr>
        <p:spPr>
          <a:xfrm>
            <a:off x="3428992" y="928670"/>
            <a:ext cx="5500726" cy="5197810"/>
          </a:xfrm>
        </p:spPr>
        <p:txBody>
          <a:bodyPr>
            <a:normAutofit fontScale="85000" lnSpcReduction="10000"/>
          </a:bodyPr>
          <a:lstStyle/>
          <a:p>
            <a:endParaRPr lang="tr-TR" dirty="0" smtClean="0">
              <a:solidFill>
                <a:srgbClr val="663300"/>
              </a:solidFill>
            </a:endParaRPr>
          </a:p>
          <a:p>
            <a:pPr>
              <a:buNone/>
            </a:pPr>
            <a:r>
              <a:rPr lang="tr-TR" sz="5400" dirty="0" smtClean="0">
                <a:solidFill>
                  <a:srgbClr val="663300"/>
                </a:solidFill>
              </a:rPr>
              <a:t>  </a:t>
            </a:r>
            <a:r>
              <a:rPr lang="tr-TR" sz="5400" dirty="0" smtClean="0">
                <a:solidFill>
                  <a:schemeClr val="tx1"/>
                </a:solidFill>
              </a:rPr>
              <a:t>Kurtuluş </a:t>
            </a:r>
            <a:r>
              <a:rPr lang="tr-TR" sz="5400" dirty="0" smtClean="0">
                <a:solidFill>
                  <a:schemeClr val="tx1"/>
                </a:solidFill>
              </a:rPr>
              <a:t>savaşı yıllarını işleyen bu roman, yazılan romanlar arasında dönemini en iyi yansıtan romanlardan biridir.</a:t>
            </a:r>
          </a:p>
          <a:p>
            <a:pPr>
              <a:buNone/>
            </a:pPr>
            <a:endParaRPr lang="tr-TR" sz="5400" dirty="0">
              <a:solidFill>
                <a:srgbClr val="663300"/>
              </a:solidFill>
            </a:endParaRPr>
          </a:p>
        </p:txBody>
      </p:sp>
      <p:pic>
        <p:nvPicPr>
          <p:cNvPr id="5" name="4 Resim" descr="Sodom_ve_Gomore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643050"/>
            <a:ext cx="3044180" cy="464347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Dikdörtgen"/>
          <p:cNvSpPr/>
          <p:nvPr/>
        </p:nvSpPr>
        <p:spPr>
          <a:xfrm>
            <a:off x="4071934" y="2967335"/>
            <a:ext cx="2786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 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Yakup Kadri, Önce </a:t>
            </a: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Fecriati’de yer almış, sonra Milli Edebiyat topluluğunda yer almıştır.</a:t>
            </a:r>
          </a:p>
          <a:p>
            <a:pPr>
              <a:buNone/>
            </a:pP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“Kadro” dergisinde yazdığı yazılarında halk yararını gözeten bir yazar olarak ön plana çıkar.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quarter" idx="14"/>
          </p:nvPr>
        </p:nvSpPr>
        <p:spPr>
          <a:xfrm>
            <a:off x="3500430" y="928670"/>
            <a:ext cx="5429288" cy="519781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    </a:t>
            </a:r>
          </a:p>
          <a:p>
            <a:pPr>
              <a:buNone/>
            </a:pPr>
            <a:endParaRPr lang="tr-TR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r-TR" sz="4000" b="1" dirty="0" smtClean="0">
                <a:solidFill>
                  <a:schemeClr val="tx1"/>
                </a:solidFill>
              </a:rPr>
              <a:t>  </a:t>
            </a:r>
            <a:r>
              <a:rPr lang="tr-TR" sz="4000" dirty="0" smtClean="0">
                <a:solidFill>
                  <a:schemeClr val="tx1"/>
                </a:solidFill>
              </a:rPr>
              <a:t>Eleştirel </a:t>
            </a:r>
            <a:r>
              <a:rPr lang="tr-TR" sz="4000" dirty="0" smtClean="0">
                <a:solidFill>
                  <a:schemeClr val="tx1"/>
                </a:solidFill>
              </a:rPr>
              <a:t>bir bakış açısı ile yazılan bu romanda yazar, dönemin İstanbul’unu sembolize ederek anlatmaktadır. </a:t>
            </a:r>
          </a:p>
          <a:p>
            <a:endParaRPr lang="tr-TR" dirty="0"/>
          </a:p>
        </p:txBody>
      </p:sp>
      <p:pic>
        <p:nvPicPr>
          <p:cNvPr id="5" name="4 Resim" descr="Sodom_ve_Gomore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4282" y="1643050"/>
            <a:ext cx="3044180" cy="46434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quarter" idx="14"/>
          </p:nvPr>
        </p:nvSpPr>
        <p:spPr>
          <a:xfrm>
            <a:off x="3571868" y="1571612"/>
            <a:ext cx="4895476" cy="45548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5400" dirty="0" smtClean="0">
                <a:solidFill>
                  <a:schemeClr val="tx1"/>
                </a:solidFill>
              </a:rPr>
              <a:t>  Jön </a:t>
            </a:r>
            <a:r>
              <a:rPr lang="tr-TR" sz="5400" dirty="0" err="1" smtClean="0">
                <a:solidFill>
                  <a:schemeClr val="tx1"/>
                </a:solidFill>
              </a:rPr>
              <a:t>Türkler’in</a:t>
            </a:r>
            <a:r>
              <a:rPr lang="tr-TR" sz="5400" dirty="0" smtClean="0">
                <a:solidFill>
                  <a:schemeClr val="tx1"/>
                </a:solidFill>
              </a:rPr>
              <a:t> Avrupa’daki macerasını bir dram şeklinde </a:t>
            </a:r>
            <a:r>
              <a:rPr lang="tr-TR" sz="5400" dirty="0" smtClean="0">
                <a:solidFill>
                  <a:schemeClr val="tx1"/>
                </a:solidFill>
              </a:rPr>
              <a:t>anlatan bir romandır.</a:t>
            </a:r>
            <a:endParaRPr lang="tr-TR" sz="5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yes\Desktop\bir sürgü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048000" cy="454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quarter" idx="14"/>
          </p:nvPr>
        </p:nvSpPr>
        <p:spPr>
          <a:xfrm>
            <a:off x="3571868" y="1571612"/>
            <a:ext cx="4895476" cy="45548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5400" dirty="0" smtClean="0">
                <a:solidFill>
                  <a:schemeClr val="tx1"/>
                </a:solidFill>
              </a:rPr>
              <a:t>  </a:t>
            </a:r>
            <a:r>
              <a:rPr lang="tr-TR" sz="5800" dirty="0" smtClean="0">
                <a:solidFill>
                  <a:schemeClr val="tx1"/>
                </a:solidFill>
              </a:rPr>
              <a:t>1937 </a:t>
            </a:r>
            <a:r>
              <a:rPr lang="tr-TR" sz="5800" dirty="0" smtClean="0">
                <a:solidFill>
                  <a:schemeClr val="tx1"/>
                </a:solidFill>
              </a:rPr>
              <a:t>yılında yayım- lanmış olan Bir Sürgün adlı romanı Doğu-Batı meselesi üzerinden ötekinin algılanışını verir.</a:t>
            </a:r>
            <a:endParaRPr lang="tr-TR" sz="5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yes\Desktop\bir sürgü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048000" cy="454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İçerik Yer Tutucusu"/>
          <p:cNvSpPr>
            <a:spLocks noGrp="1"/>
          </p:cNvSpPr>
          <p:nvPr>
            <p:ph sz="quarter" idx="14"/>
          </p:nvPr>
        </p:nvSpPr>
        <p:spPr>
          <a:xfrm>
            <a:off x="3571868" y="1571612"/>
            <a:ext cx="4895476" cy="45548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5400" dirty="0" smtClean="0">
                <a:solidFill>
                  <a:schemeClr val="tx1"/>
                </a:solidFill>
              </a:rPr>
              <a:t>  </a:t>
            </a:r>
            <a:r>
              <a:rPr lang="tr-TR" sz="5800" dirty="0" smtClean="0">
                <a:solidFill>
                  <a:schemeClr val="tx1"/>
                </a:solidFill>
              </a:rPr>
              <a:t>Romanın başkahramanı Doktor Hikmet’tir.</a:t>
            </a:r>
            <a:endParaRPr lang="tr-TR" sz="5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yes\Desktop\bir sürgü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3048000" cy="4543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376688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Slayt indirme </a:t>
            </a:r>
            <a:r>
              <a:rPr lang="tr-TR" dirty="0" smtClean="0">
                <a:solidFill>
                  <a:schemeClr val="tx1"/>
                </a:solidFill>
              </a:rPr>
              <a:t>linki: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 https://edebiyatsultani.com/yakup-kadri-karaosmanoglu-slayt</a:t>
            </a:r>
            <a:r>
              <a:rPr lang="tr-TR" dirty="0" smtClean="0">
                <a:solidFill>
                  <a:schemeClr val="tx1"/>
                </a:solidFill>
              </a:rPr>
              <a:t>/</a:t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/>
            </a:r>
            <a:br>
              <a:rPr lang="tr-TR" dirty="0" smtClean="0">
                <a:solidFill>
                  <a:schemeClr val="tx1"/>
                </a:solidFill>
              </a:rPr>
            </a:br>
            <a:r>
              <a:rPr lang="tr-TR" dirty="0" smtClean="0">
                <a:solidFill>
                  <a:schemeClr val="tx1"/>
                </a:solidFill>
              </a:rPr>
              <a:t>H</a:t>
            </a:r>
            <a:r>
              <a:rPr lang="tr-TR" dirty="0" smtClean="0">
                <a:solidFill>
                  <a:schemeClr val="tx1"/>
                </a:solidFill>
              </a:rPr>
              <a:t>azırlayan: Süleyman Kara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715435" cy="591187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tr-TR" sz="5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Yakup Kadri, romancılığıyla </a:t>
            </a: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öne çıkmış; hikâye, anı, mensur şiir, makale, deneme ve tiyatro türlerinde de eser vermiştir.</a:t>
            </a:r>
          </a:p>
          <a:p>
            <a:pPr>
              <a:buNone/>
            </a:pP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Eserlerinde </a:t>
            </a: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güçlü bir gözleme dayanan realizm vardır. Başarılı bir gözlemcidir. Karakterleri yansıtmada başarılıdır.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715435" cy="59118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Yakup Kadri’nin romanlarındaki </a:t>
            </a: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başlıca tema, Türk toplumunun yaşam tarzı ve sorunlarıdır.</a:t>
            </a:r>
          </a:p>
          <a:p>
            <a:pPr>
              <a:buNone/>
            </a:pP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Romanlarında </a:t>
            </a:r>
            <a:r>
              <a:rPr lang="tr-TR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Tanzimat Döneminden Cumhuriyet Dönemine kadar Türk toplumunda ortaya çıkan değişimleri konu edinmiştir.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85787" y="1142984"/>
            <a:ext cx="7494614" cy="5214974"/>
          </a:xfrm>
        </p:spPr>
        <p:txBody>
          <a:bodyPr>
            <a:normAutofit fontScale="77500" lnSpcReduction="20000"/>
          </a:bodyPr>
          <a:lstStyle/>
          <a:p>
            <a:pPr fontAlgn="b"/>
            <a:endParaRPr lang="tr-TR" sz="3800" dirty="0" smtClean="0"/>
          </a:p>
          <a:p>
            <a:pPr fontAlgn="b"/>
            <a:r>
              <a:rPr lang="tr-TR" sz="4100" dirty="0" smtClean="0">
                <a:solidFill>
                  <a:schemeClr val="accent2">
                    <a:lumMod val="75000"/>
                  </a:schemeClr>
                </a:solidFill>
              </a:rPr>
              <a:t>Kiralık </a:t>
            </a:r>
            <a:r>
              <a:rPr lang="tr-TR" sz="4100" dirty="0" smtClean="0">
                <a:solidFill>
                  <a:schemeClr val="accent2">
                    <a:lumMod val="75000"/>
                  </a:schemeClr>
                </a:solidFill>
              </a:rPr>
              <a:t>Konak (1922)</a:t>
            </a:r>
          </a:p>
          <a:p>
            <a:pPr fontAlgn="b"/>
            <a:r>
              <a:rPr lang="tr-TR" sz="4100" dirty="0" smtClean="0">
                <a:solidFill>
                  <a:schemeClr val="accent5">
                    <a:lumMod val="75000"/>
                  </a:schemeClr>
                </a:solidFill>
              </a:rPr>
              <a:t>Nur Baba (1922)</a:t>
            </a:r>
          </a:p>
          <a:p>
            <a:pPr fontAlgn="b"/>
            <a:r>
              <a:rPr lang="tr-TR" sz="4100" dirty="0" smtClean="0">
                <a:solidFill>
                  <a:srgbClr val="C00000"/>
                </a:solidFill>
              </a:rPr>
              <a:t>Hüküm Gecesi (1927)</a:t>
            </a:r>
          </a:p>
          <a:p>
            <a:pPr fontAlgn="b"/>
            <a:r>
              <a:rPr lang="tr-TR" sz="4100" dirty="0" smtClean="0">
                <a:solidFill>
                  <a:schemeClr val="accent4">
                    <a:lumMod val="50000"/>
                  </a:schemeClr>
                </a:solidFill>
              </a:rPr>
              <a:t>Sodom ve Gomore (1928</a:t>
            </a:r>
            <a:r>
              <a:rPr lang="tr-TR" sz="4100" dirty="0" smtClean="0">
                <a:solidFill>
                  <a:srgbClr val="FFC000"/>
                </a:solidFill>
              </a:rPr>
              <a:t>)</a:t>
            </a:r>
          </a:p>
          <a:p>
            <a:pPr fontAlgn="b"/>
            <a:r>
              <a:rPr lang="tr-TR" sz="4100" dirty="0" smtClean="0">
                <a:solidFill>
                  <a:schemeClr val="accent6">
                    <a:lumMod val="50000"/>
                  </a:schemeClr>
                </a:solidFill>
              </a:rPr>
              <a:t>Yaban (1932)</a:t>
            </a:r>
          </a:p>
          <a:p>
            <a:pPr fontAlgn="b"/>
            <a:r>
              <a:rPr lang="tr-TR" sz="4100" dirty="0" smtClean="0">
                <a:solidFill>
                  <a:schemeClr val="accent4">
                    <a:lumMod val="50000"/>
                  </a:schemeClr>
                </a:solidFill>
              </a:rPr>
              <a:t>Ankara</a:t>
            </a:r>
            <a:r>
              <a:rPr lang="tr-TR" sz="41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4100" dirty="0" smtClean="0">
                <a:solidFill>
                  <a:schemeClr val="accent4">
                    <a:lumMod val="50000"/>
                  </a:schemeClr>
                </a:solidFill>
              </a:rPr>
              <a:t>(1934)</a:t>
            </a:r>
          </a:p>
          <a:p>
            <a:pPr fontAlgn="b"/>
            <a:r>
              <a:rPr lang="tr-TR" sz="4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Bir Sürgün (1937)</a:t>
            </a:r>
          </a:p>
          <a:p>
            <a:pPr fontAlgn="b"/>
            <a:r>
              <a:rPr lang="tr-TR" sz="4100" dirty="0" smtClean="0">
                <a:solidFill>
                  <a:srgbClr val="7030A0"/>
                </a:solidFill>
              </a:rPr>
              <a:t>Panaroma (2 cilt, 1953)</a:t>
            </a:r>
          </a:p>
          <a:p>
            <a:pPr fontAlgn="b"/>
            <a:r>
              <a:rPr lang="tr-TR" sz="4100" dirty="0" smtClean="0">
                <a:solidFill>
                  <a:srgbClr val="92D050"/>
                </a:solidFill>
              </a:rPr>
              <a:t>Hep O Şarkı (1956)</a:t>
            </a:r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YAKUP KADRİ’NİN ROMANLARI</a:t>
            </a:r>
            <a:endParaRPr lang="tr-TR" dirty="0"/>
          </a:p>
        </p:txBody>
      </p:sp>
      <p:pic>
        <p:nvPicPr>
          <p:cNvPr id="4" name="3 Resim" descr="ind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1571612"/>
            <a:ext cx="2476500" cy="47863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smtClean="0"/>
              <a:t>YAKUP KADRİ’NİNÖYKÜ </a:t>
            </a:r>
            <a:r>
              <a:rPr lang="tr-TR" dirty="0" smtClean="0"/>
              <a:t>VE ŞİİR TÜRÜNDE ESERLERİ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4214842"/>
          </a:xfrm>
        </p:spPr>
        <p:txBody>
          <a:bodyPr>
            <a:normAutofit lnSpcReduction="10000"/>
          </a:bodyPr>
          <a:lstStyle/>
          <a:p>
            <a:pPr algn="l" fontAlgn="b"/>
            <a:r>
              <a:rPr lang="tr-TR" sz="3500" b="1" dirty="0" smtClean="0">
                <a:solidFill>
                  <a:srgbClr val="663300"/>
                </a:solidFill>
              </a:rPr>
              <a:t>ÖYKÜ:</a:t>
            </a:r>
            <a:endParaRPr lang="tr-TR" sz="3500" dirty="0" smtClean="0">
              <a:solidFill>
                <a:srgbClr val="663300"/>
              </a:solidFill>
            </a:endParaRPr>
          </a:p>
          <a:p>
            <a:pPr algn="l" fontAlgn="b"/>
            <a:r>
              <a:rPr lang="tr-TR" sz="3500" dirty="0" smtClean="0">
                <a:solidFill>
                  <a:schemeClr val="tx1"/>
                </a:solidFill>
              </a:rPr>
              <a:t>Bir Serencam (1914)</a:t>
            </a:r>
          </a:p>
          <a:p>
            <a:pPr algn="l" fontAlgn="b"/>
            <a:r>
              <a:rPr lang="tr-TR" sz="3500" dirty="0" smtClean="0">
                <a:solidFill>
                  <a:schemeClr val="tx1"/>
                </a:solidFill>
              </a:rPr>
              <a:t>Rahmet (1923)</a:t>
            </a:r>
          </a:p>
          <a:p>
            <a:pPr algn="l" fontAlgn="b"/>
            <a:r>
              <a:rPr lang="tr-TR" sz="3500" dirty="0" smtClean="0">
                <a:solidFill>
                  <a:schemeClr val="tx1"/>
                </a:solidFill>
              </a:rPr>
              <a:t>Milli Savaş Hikâyeleri (1947)</a:t>
            </a:r>
          </a:p>
          <a:p>
            <a:pPr algn="l" fontAlgn="b"/>
            <a:r>
              <a:rPr lang="tr-TR" sz="3500" b="1" dirty="0" smtClean="0">
                <a:solidFill>
                  <a:srgbClr val="663300"/>
                </a:solidFill>
              </a:rPr>
              <a:t>ŞİİR:</a:t>
            </a:r>
            <a:endParaRPr lang="tr-TR" sz="3500" dirty="0" smtClean="0">
              <a:solidFill>
                <a:srgbClr val="663300"/>
              </a:solidFill>
            </a:endParaRPr>
          </a:p>
          <a:p>
            <a:pPr algn="l" fontAlgn="b"/>
            <a:r>
              <a:rPr lang="tr-TR" sz="3500" dirty="0" smtClean="0">
                <a:solidFill>
                  <a:schemeClr val="tx1"/>
                </a:solidFill>
              </a:rPr>
              <a:t>Erenlerin Bağından (1922)</a:t>
            </a:r>
          </a:p>
          <a:p>
            <a:pPr algn="l" fontAlgn="b"/>
            <a:r>
              <a:rPr lang="tr-TR" sz="3500" dirty="0" smtClean="0">
                <a:solidFill>
                  <a:schemeClr val="tx1"/>
                </a:solidFill>
              </a:rPr>
              <a:t>Okun Ucundan (1940)</a:t>
            </a:r>
          </a:p>
          <a:p>
            <a:pPr fontAlgn="b"/>
            <a:endParaRPr lang="tr-TR" sz="32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2067" y="1643050"/>
            <a:ext cx="7408333" cy="4483113"/>
          </a:xfrm>
        </p:spPr>
        <p:txBody>
          <a:bodyPr/>
          <a:lstStyle/>
          <a:p>
            <a:pPr fontAlgn="b"/>
            <a:r>
              <a:rPr lang="tr-T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Zoraki Diplomat (1955)</a:t>
            </a:r>
          </a:p>
          <a:p>
            <a:pPr fontAlgn="b"/>
            <a:r>
              <a:rPr lang="tr-TR" sz="3200" dirty="0" smtClean="0">
                <a:solidFill>
                  <a:schemeClr val="accent2">
                    <a:lumMod val="75000"/>
                  </a:schemeClr>
                </a:solidFill>
              </a:rPr>
              <a:t>Anamın Kitabı (1957)</a:t>
            </a:r>
          </a:p>
          <a:p>
            <a:pPr fontAlgn="b"/>
            <a:r>
              <a:rPr lang="tr-TR" sz="3200" dirty="0" smtClean="0">
                <a:solidFill>
                  <a:srgbClr val="C00000"/>
                </a:solidFill>
              </a:rPr>
              <a:t>Vatan Yolunda (1958)</a:t>
            </a:r>
          </a:p>
          <a:p>
            <a:pPr fontAlgn="b"/>
            <a:r>
              <a:rPr lang="tr-TR" sz="3200" dirty="0" smtClean="0">
                <a:solidFill>
                  <a:schemeClr val="tx2">
                    <a:lumMod val="75000"/>
                  </a:schemeClr>
                </a:solidFill>
              </a:rPr>
              <a:t>Politikada 45 Yıl (1968) </a:t>
            </a:r>
          </a:p>
          <a:p>
            <a:pPr fontAlgn="b"/>
            <a:r>
              <a:rPr lang="tr-TR" sz="3200" dirty="0" smtClean="0">
                <a:solidFill>
                  <a:srgbClr val="7030A0"/>
                </a:solidFill>
              </a:rPr>
              <a:t>Gençlik ve Edebiyat Hatıraları (1969)</a:t>
            </a:r>
          </a:p>
          <a:p>
            <a:pPr fontAlgn="b"/>
            <a:endParaRPr lang="tr-TR" dirty="0" smtClean="0"/>
          </a:p>
          <a:p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YAKUP KADRİ’NİN ANI </a:t>
            </a:r>
            <a:r>
              <a:rPr lang="tr-TR" dirty="0" smtClean="0"/>
              <a:t>TÜRÜNDE ESERLERİ</a:t>
            </a:r>
            <a:endParaRPr lang="tr-TR" dirty="0"/>
          </a:p>
        </p:txBody>
      </p:sp>
      <p:pic>
        <p:nvPicPr>
          <p:cNvPr id="4" name="3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4941168"/>
            <a:ext cx="5262586" cy="1643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244</TotalTime>
  <Words>1035</Words>
  <Application>Microsoft Office PowerPoint</Application>
  <PresentationFormat>Ekran Gösterisi (4:3)</PresentationFormat>
  <Paragraphs>115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Dalga Biçimi</vt:lpstr>
      <vt:lpstr>           YAKUP KADRİ KARAOSMANOĞLU (1889 -1974)     edebiyatsultani.com  </vt:lpstr>
      <vt:lpstr>Slayt 2</vt:lpstr>
      <vt:lpstr>Slayt 3</vt:lpstr>
      <vt:lpstr>Slayt 4</vt:lpstr>
      <vt:lpstr>Slayt 5</vt:lpstr>
      <vt:lpstr>Slayt 6</vt:lpstr>
      <vt:lpstr>YAKUP KADRİ’NİN ROMANLARI</vt:lpstr>
      <vt:lpstr>YAKUP KADRİ’NİNÖYKÜ VE ŞİİR TÜRÜNDE ESERLERİ</vt:lpstr>
      <vt:lpstr>YAKUP KADRİ’NİN ANI TÜRÜNDE ESERLERİ</vt:lpstr>
      <vt:lpstr>YAKUP KADRİ’NİN MAKALE VE MONOGRAFİ TÜRÜNDE ESERLERİ</vt:lpstr>
      <vt:lpstr>Kurtuluş Savaşı öncesinin umutsuzluk duygusuna karşı Nietzsche'nin üstün insanı gibi bir kahraman arayan Yakup Kadri Karaosmanoğlu bu kahramanı Atatürk'te bulmuştu. </vt:lpstr>
      <vt:lpstr>Ve kendi tanımladığı Atatürk kavramı etrafında, tarihe, siyasete, felsefeye, Doğu-Batı sorunsalına, uygarlığa ilişkin düşüncelerini aktardı.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  <vt:lpstr>Slayt 25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  <vt:lpstr>Slayt 41</vt:lpstr>
      <vt:lpstr>Slayt 42</vt:lpstr>
      <vt:lpstr>Slayt 43</vt:lpstr>
      <vt:lpstr>Slayt indirme linki:  https://edebiyatsultani.com/yakup-kadri-karaosmanoglu-slayt/  Hazırlayan: Süleyman Kara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EDEBİYAT PERFORMANS ÖDEVİ</dc:title>
  <cp:lastModifiedBy>yes</cp:lastModifiedBy>
  <cp:revision>38</cp:revision>
  <dcterms:modified xsi:type="dcterms:W3CDTF">2024-01-26T20:53:23Z</dcterms:modified>
</cp:coreProperties>
</file>