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58" r:id="rId5"/>
    <p:sldId id="277" r:id="rId6"/>
    <p:sldId id="259" r:id="rId7"/>
    <p:sldId id="278" r:id="rId8"/>
    <p:sldId id="260" r:id="rId9"/>
    <p:sldId id="279" r:id="rId10"/>
    <p:sldId id="261" r:id="rId11"/>
    <p:sldId id="280" r:id="rId12"/>
    <p:sldId id="287" r:id="rId13"/>
    <p:sldId id="288" r:id="rId14"/>
    <p:sldId id="289" r:id="rId15"/>
    <p:sldId id="262" r:id="rId16"/>
    <p:sldId id="272" r:id="rId17"/>
    <p:sldId id="281" r:id="rId18"/>
    <p:sldId id="282" r:id="rId19"/>
    <p:sldId id="283" r:id="rId20"/>
    <p:sldId id="284" r:id="rId21"/>
    <p:sldId id="285" r:id="rId22"/>
    <p:sldId id="263" r:id="rId23"/>
    <p:sldId id="291" r:id="rId24"/>
    <p:sldId id="290" r:id="rId25"/>
    <p:sldId id="292" r:id="rId26"/>
    <p:sldId id="293" r:id="rId27"/>
    <p:sldId id="264" r:id="rId28"/>
    <p:sldId id="294" r:id="rId29"/>
    <p:sldId id="295" r:id="rId30"/>
    <p:sldId id="275" r:id="rId31"/>
    <p:sldId id="297" r:id="rId32"/>
    <p:sldId id="296" r:id="rId33"/>
    <p:sldId id="298" r:id="rId34"/>
    <p:sldId id="274" r:id="rId35"/>
    <p:sldId id="300" r:id="rId36"/>
    <p:sldId id="299" r:id="rId37"/>
    <p:sldId id="301" r:id="rId38"/>
    <p:sldId id="302" r:id="rId39"/>
    <p:sldId id="303" r:id="rId40"/>
    <p:sldId id="273" r:id="rId4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24.01.2024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24.01.2024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24.01.2024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24.01.2024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24.01.2024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24.01.2024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24.01.2024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24.01.2024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24.01.2024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24.01.2024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24.01.2024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24.01.2024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285852" y="1714488"/>
            <a:ext cx="6286544" cy="307183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sz="6600" b="0" dirty="0" smtClean="0">
                <a:solidFill>
                  <a:schemeClr val="tx1"/>
                </a:solidFill>
              </a:rPr>
              <a:t>DİNİ TASAVVUFİ HALK </a:t>
            </a:r>
            <a:r>
              <a:rPr lang="tr-TR" sz="6600" b="0" dirty="0" smtClean="0">
                <a:solidFill>
                  <a:schemeClr val="tx1"/>
                </a:solidFill>
              </a:rPr>
              <a:t>ŞİİRİ</a:t>
            </a:r>
            <a:br>
              <a:rPr lang="tr-TR" sz="6600" b="0" dirty="0" smtClean="0">
                <a:solidFill>
                  <a:schemeClr val="tx1"/>
                </a:solidFill>
              </a:rPr>
            </a:br>
            <a:r>
              <a:rPr lang="tr-TR" sz="2800" b="0" cap="none" dirty="0" err="1" smtClean="0">
                <a:solidFill>
                  <a:srgbClr val="0070C0"/>
                </a:solidFill>
              </a:rPr>
              <a:t>edebiyatsultani</a:t>
            </a:r>
            <a:r>
              <a:rPr lang="tr-TR" sz="2800" b="0" cap="none" dirty="0" smtClean="0">
                <a:solidFill>
                  <a:srgbClr val="0070C0"/>
                </a:solidFill>
              </a:rPr>
              <a:t>.com</a:t>
            </a:r>
            <a:endParaRPr lang="tr-TR" sz="2800" b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764705"/>
            <a:ext cx="7533480" cy="5691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600" dirty="0" smtClean="0"/>
              <a:t>  </a:t>
            </a:r>
          </a:p>
          <a:p>
            <a:pPr>
              <a:buNone/>
            </a:pPr>
            <a:r>
              <a:rPr lang="tr-TR" sz="3600" dirty="0" smtClean="0"/>
              <a:t> </a:t>
            </a:r>
            <a:r>
              <a:rPr lang="tr-TR" sz="5400" dirty="0" smtClean="0"/>
              <a:t>Halkın </a:t>
            </a:r>
            <a:r>
              <a:rPr lang="tr-TR" sz="5400" dirty="0" smtClean="0"/>
              <a:t>anlayabileceği bir Türkçe kullanmakla beraber dilleri diğer halk şairlerine göre bazen ağır olmuştur.</a:t>
            </a:r>
          </a:p>
          <a:p>
            <a:endParaRPr lang="tr-TR" sz="3600" dirty="0" smtClean="0"/>
          </a:p>
          <a:p>
            <a:pPr>
              <a:buNone/>
            </a:pP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sz="5400" dirty="0" smtClean="0"/>
              <a:t> Şiirler </a:t>
            </a:r>
            <a:r>
              <a:rPr lang="tr-TR" sz="5400" dirty="0" smtClean="0"/>
              <a:t>çoğunlukla tekkelerde zikir esnasında belli bir ezgiyle söylenmiştir.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642918"/>
            <a:ext cx="7715304" cy="5812818"/>
          </a:xfrm>
        </p:spPr>
        <p:txBody>
          <a:bodyPr>
            <a:normAutofit fontScale="25000" lnSpcReduction="20000"/>
          </a:bodyPr>
          <a:lstStyle/>
          <a:p>
            <a:pPr fontAlgn="base">
              <a:buNone/>
            </a:pPr>
            <a:r>
              <a:rPr lang="tr-TR" dirty="0" smtClean="0"/>
              <a:t>   </a:t>
            </a:r>
            <a:r>
              <a:rPr lang="tr-TR" sz="16600" b="1" dirty="0" smtClean="0"/>
              <a:t>TASAVVUFLA İLGİLİ BAZI TERİMLER:</a:t>
            </a:r>
            <a:r>
              <a:rPr lang="tr-TR" sz="16600" b="1" dirty="0" smtClean="0"/>
              <a:t/>
            </a:r>
            <a:br>
              <a:rPr lang="tr-TR" sz="16600" b="1" dirty="0" smtClean="0"/>
            </a:br>
            <a:r>
              <a:rPr lang="tr-TR" sz="7700" b="1" dirty="0" smtClean="0"/>
              <a:t/>
            </a:r>
            <a:br>
              <a:rPr lang="tr-TR" sz="7700" b="1" dirty="0" smtClean="0"/>
            </a:br>
            <a:r>
              <a:rPr lang="tr-TR" sz="18000" b="1" dirty="0" smtClean="0"/>
              <a:t>Meyhane(Tekke</a:t>
            </a:r>
            <a:r>
              <a:rPr lang="tr-TR" sz="18000" b="1" dirty="0" smtClean="0"/>
              <a:t>):</a:t>
            </a:r>
            <a:r>
              <a:rPr lang="tr-TR" sz="18000" dirty="0" smtClean="0"/>
              <a:t> </a:t>
            </a:r>
            <a:r>
              <a:rPr lang="tr-TR" sz="18000" dirty="0" err="1" smtClean="0"/>
              <a:t>Tasav</a:t>
            </a:r>
            <a:r>
              <a:rPr lang="tr-TR" sz="18000" dirty="0" smtClean="0"/>
              <a:t>-</a:t>
            </a:r>
            <a:r>
              <a:rPr lang="tr-TR" sz="18000" dirty="0" err="1" smtClean="0"/>
              <a:t>vufun</a:t>
            </a:r>
            <a:r>
              <a:rPr lang="tr-TR" sz="18000" dirty="0" smtClean="0"/>
              <a:t> </a:t>
            </a:r>
            <a:r>
              <a:rPr lang="tr-TR" sz="18000" dirty="0" smtClean="0"/>
              <a:t>öğretildiği yer</a:t>
            </a:r>
            <a:r>
              <a:rPr lang="tr-TR" sz="18000" dirty="0" smtClean="0"/>
              <a:t>.</a:t>
            </a:r>
            <a:endParaRPr lang="tr-TR" sz="18000" dirty="0" smtClean="0"/>
          </a:p>
          <a:p>
            <a:pPr fontAlgn="base">
              <a:buNone/>
            </a:pPr>
            <a:r>
              <a:rPr lang="tr-TR" sz="18000" b="1" dirty="0" smtClean="0"/>
              <a:t>  Tarikat</a:t>
            </a:r>
            <a:r>
              <a:rPr lang="tr-TR" sz="18000" b="1" dirty="0" smtClean="0"/>
              <a:t>:</a:t>
            </a:r>
            <a:r>
              <a:rPr lang="tr-TR" sz="18000" dirty="0" smtClean="0"/>
              <a:t> Allah’a varma yolunda benzer biçimde düşünenlerin oluşturduğu </a:t>
            </a:r>
            <a:r>
              <a:rPr lang="tr-TR" sz="18000" dirty="0" smtClean="0"/>
              <a:t>topluluk.</a:t>
            </a:r>
            <a:br>
              <a:rPr lang="tr-TR" sz="18000" dirty="0" smtClean="0"/>
            </a:br>
            <a:r>
              <a:rPr lang="tr-TR" sz="18000" b="1" dirty="0" smtClean="0"/>
              <a:t>Pir</a:t>
            </a:r>
            <a:r>
              <a:rPr lang="tr-TR" sz="18000" b="1" dirty="0" smtClean="0"/>
              <a:t>:</a:t>
            </a:r>
            <a:r>
              <a:rPr lang="tr-TR" sz="18000" dirty="0" smtClean="0"/>
              <a:t> Tarikat kurucusu</a:t>
            </a:r>
            <a:r>
              <a:rPr lang="tr-TR" sz="18000" dirty="0" smtClean="0"/>
              <a:t>.</a:t>
            </a:r>
            <a:endParaRPr lang="tr-TR" sz="18000" dirty="0" smtClean="0"/>
          </a:p>
          <a:p>
            <a:pPr fontAlgn="base"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42918"/>
            <a:ext cx="7829576" cy="581281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sz="5300" b="1" dirty="0" smtClean="0"/>
              <a:t> </a:t>
            </a:r>
            <a:r>
              <a:rPr lang="tr-TR" sz="5300" b="1" dirty="0" err="1" smtClean="0"/>
              <a:t>Mürşid</a:t>
            </a:r>
            <a:r>
              <a:rPr lang="tr-TR" sz="5300" b="1" dirty="0" smtClean="0"/>
              <a:t>:</a:t>
            </a:r>
            <a:r>
              <a:rPr lang="tr-TR" sz="5300" dirty="0" smtClean="0"/>
              <a:t> Doğru yolu gösteren, ilahi aşkı anlatan, pir, şeyh.</a:t>
            </a:r>
            <a:br>
              <a:rPr lang="tr-TR" sz="5300" dirty="0" smtClean="0"/>
            </a:br>
            <a:r>
              <a:rPr lang="tr-TR" sz="5300" b="1" dirty="0" err="1" smtClean="0"/>
              <a:t>Mürid</a:t>
            </a:r>
            <a:r>
              <a:rPr lang="tr-TR" sz="5300" b="1" dirty="0" smtClean="0"/>
              <a:t>:</a:t>
            </a:r>
            <a:r>
              <a:rPr lang="tr-TR" sz="5300" dirty="0" smtClean="0"/>
              <a:t> Tarikat şeyhine bağlanarak ondan tasavvufun yollarını öğrenen, onun doğrultusunda ilerleyen kimse.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3500" b="1" dirty="0" smtClean="0"/>
              <a:t>Aşk:</a:t>
            </a:r>
            <a:r>
              <a:rPr lang="tr-TR" sz="3500" dirty="0" smtClean="0"/>
              <a:t> İlahi aşk, kulun Allah'a olan sevgisi.</a:t>
            </a:r>
          </a:p>
          <a:p>
            <a:pPr>
              <a:buNone/>
            </a:pPr>
            <a:r>
              <a:rPr lang="tr-TR" sz="3500" b="1" dirty="0" smtClean="0"/>
              <a:t>Maşuk:</a:t>
            </a:r>
            <a:r>
              <a:rPr lang="tr-TR" sz="3500" dirty="0" smtClean="0"/>
              <a:t> Sevgili, Allah.</a:t>
            </a:r>
          </a:p>
          <a:p>
            <a:pPr>
              <a:buNone/>
            </a:pPr>
            <a:r>
              <a:rPr lang="tr-TR" sz="3500" b="1" dirty="0" err="1" smtClean="0"/>
              <a:t>Masiva</a:t>
            </a:r>
            <a:r>
              <a:rPr lang="tr-TR" sz="3500" b="1" dirty="0" smtClean="0"/>
              <a:t>:</a:t>
            </a:r>
            <a:r>
              <a:rPr lang="tr-TR" sz="3500" dirty="0" smtClean="0"/>
              <a:t> Allah dışındaki diğer varlıklar.</a:t>
            </a:r>
          </a:p>
          <a:p>
            <a:pPr>
              <a:buNone/>
            </a:pPr>
            <a:r>
              <a:rPr lang="tr-TR" sz="3500" b="1" dirty="0" smtClean="0"/>
              <a:t>Saki:</a:t>
            </a:r>
            <a:r>
              <a:rPr lang="tr-TR" sz="3500" dirty="0" smtClean="0"/>
              <a:t> İlahi aşk şarabını sunan kişi, doğru yolu gösteren şeyh.</a:t>
            </a:r>
          </a:p>
          <a:p>
            <a:pPr>
              <a:buNone/>
            </a:pPr>
            <a:r>
              <a:rPr lang="tr-TR" sz="3500" b="1" dirty="0" smtClean="0"/>
              <a:t>Şarap:</a:t>
            </a:r>
            <a:r>
              <a:rPr lang="tr-TR" sz="3500" dirty="0" smtClean="0"/>
              <a:t> İlahi aşk.</a:t>
            </a:r>
          </a:p>
          <a:p>
            <a:pPr>
              <a:buNone/>
            </a:pPr>
            <a:r>
              <a:rPr lang="tr-TR" sz="3500" b="1" dirty="0" smtClean="0"/>
              <a:t>Çile:</a:t>
            </a:r>
            <a:r>
              <a:rPr lang="tr-TR" sz="3500" dirty="0" smtClean="0"/>
              <a:t> Nefsi köreltmek için yapılan terbiye, çekilen çile.</a:t>
            </a:r>
            <a:endParaRPr lang="tr-TR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571481"/>
            <a:ext cx="7228656" cy="5500726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48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sz="48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tr-TR" sz="5400" b="1" i="1" dirty="0" smtClean="0">
                <a:solidFill>
                  <a:srgbClr val="FF0000"/>
                </a:solidFill>
              </a:rPr>
              <a:t>Dini-Tasavvufi </a:t>
            </a:r>
            <a:endParaRPr lang="tr-TR" sz="54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tr-TR" sz="5400" b="1" i="1" dirty="0" smtClean="0">
                <a:solidFill>
                  <a:srgbClr val="FF0000"/>
                </a:solidFill>
              </a:rPr>
              <a:t>Halk </a:t>
            </a:r>
            <a:r>
              <a:rPr lang="tr-TR" sz="5400" b="1" i="1" dirty="0" smtClean="0">
                <a:solidFill>
                  <a:srgbClr val="FF0000"/>
                </a:solidFill>
              </a:rPr>
              <a:t>Şiiri </a:t>
            </a:r>
            <a:endParaRPr lang="tr-TR" sz="54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tr-TR" sz="5400" b="1" i="1" dirty="0" smtClean="0">
                <a:solidFill>
                  <a:srgbClr val="FF0000"/>
                </a:solidFill>
              </a:rPr>
              <a:t>Nazım Şekilleri ve Türleri</a:t>
            </a:r>
            <a:endParaRPr lang="tr-TR" sz="5400" dirty="0" smtClean="0">
              <a:solidFill>
                <a:srgbClr val="FF0000"/>
              </a:solidFill>
            </a:endParaRP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764705"/>
            <a:ext cx="7533480" cy="56910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5400" b="1" dirty="0" smtClean="0"/>
              <a:t>A.İLAHİ:</a:t>
            </a:r>
            <a:endParaRPr lang="tr-TR" sz="5400" dirty="0" smtClean="0"/>
          </a:p>
          <a:p>
            <a:r>
              <a:rPr lang="tr-TR" sz="5400" dirty="0" smtClean="0"/>
              <a:t>Allah ve peygamber sevgisi ele alan şiirlerdir.</a:t>
            </a:r>
          </a:p>
          <a:p>
            <a:r>
              <a:rPr lang="tr-TR" sz="5400" dirty="0" smtClean="0"/>
              <a:t>Belli bir ezgiyle söylenir</a:t>
            </a:r>
            <a:r>
              <a:rPr lang="tr-TR" sz="5400" dirty="0" smtClean="0"/>
              <a:t>.</a:t>
            </a:r>
            <a:endParaRPr lang="tr-TR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642918"/>
            <a:ext cx="7858180" cy="5812818"/>
          </a:xfrm>
        </p:spPr>
        <p:txBody>
          <a:bodyPr>
            <a:normAutofit lnSpcReduction="10000"/>
          </a:bodyPr>
          <a:lstStyle/>
          <a:p>
            <a:r>
              <a:rPr lang="tr-TR" sz="5400" dirty="0" smtClean="0"/>
              <a:t>İlahi </a:t>
            </a:r>
            <a:r>
              <a:rPr lang="tr-TR" sz="5400" dirty="0" smtClean="0"/>
              <a:t>türü şiirlere Mevleviler “ayin”, Halvetiler “durak”, </a:t>
            </a:r>
            <a:r>
              <a:rPr lang="tr-TR" sz="5400" dirty="0" err="1" smtClean="0"/>
              <a:t>Gülşeniler</a:t>
            </a:r>
            <a:r>
              <a:rPr lang="tr-TR" sz="5400" dirty="0" smtClean="0"/>
              <a:t> “</a:t>
            </a:r>
            <a:r>
              <a:rPr lang="tr-TR" sz="5400" dirty="0" err="1" smtClean="0"/>
              <a:t>tapug</a:t>
            </a:r>
            <a:r>
              <a:rPr lang="tr-TR" sz="5400" dirty="0" smtClean="0"/>
              <a:t>”, diğer tarikatlar da “cumhur” veya “ilahi” demişlerdir.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 lnSpcReduction="10000"/>
          </a:bodyPr>
          <a:lstStyle/>
          <a:p>
            <a:r>
              <a:rPr lang="tr-TR" sz="5400" dirty="0" smtClean="0"/>
              <a:t>Daha çok dörtlük nazım birimi </a:t>
            </a:r>
            <a:r>
              <a:rPr lang="tr-TR" sz="5400" dirty="0" smtClean="0"/>
              <a:t>kullanılır.Dörtlük sayısı 3 ile 7 arasında değişir.</a:t>
            </a:r>
            <a:endParaRPr lang="tr-TR" sz="5400" dirty="0" smtClean="0"/>
          </a:p>
          <a:p>
            <a:r>
              <a:rPr lang="tr-TR" sz="5400" dirty="0" smtClean="0"/>
              <a:t>Hece ölçüsüyle yazılmıştır.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tr-TR" sz="5400" dirty="0" smtClean="0"/>
              <a:t>Hecenin 7’li, 8’li, 11’li kalıbıyla söylenir.</a:t>
            </a:r>
          </a:p>
          <a:p>
            <a:pPr fontAlgn="base"/>
            <a:r>
              <a:rPr lang="tr-TR" sz="5800" dirty="0" smtClean="0"/>
              <a:t>Genelde </a:t>
            </a:r>
            <a:r>
              <a:rPr lang="tr-TR" sz="5800" dirty="0" smtClean="0"/>
              <a:t>koşma gibi (</a:t>
            </a:r>
            <a:r>
              <a:rPr lang="tr-TR" sz="5800" dirty="0" err="1" smtClean="0"/>
              <a:t>abab</a:t>
            </a:r>
            <a:r>
              <a:rPr lang="tr-TR" sz="5800" dirty="0" smtClean="0"/>
              <a:t> </a:t>
            </a:r>
            <a:r>
              <a:rPr lang="tr-TR" sz="5800" dirty="0" err="1" smtClean="0"/>
              <a:t>cccb</a:t>
            </a:r>
            <a:r>
              <a:rPr lang="tr-TR" sz="5800" dirty="0" smtClean="0"/>
              <a:t> </a:t>
            </a:r>
            <a:r>
              <a:rPr lang="tr-TR" sz="5800" dirty="0" err="1" smtClean="0"/>
              <a:t>dddb</a:t>
            </a:r>
            <a:r>
              <a:rPr lang="tr-TR" sz="5800" dirty="0" smtClean="0"/>
              <a:t>) </a:t>
            </a:r>
            <a:r>
              <a:rPr lang="tr-TR" sz="5800" dirty="0" err="1" smtClean="0"/>
              <a:t>kafiyelenir</a:t>
            </a:r>
            <a:r>
              <a:rPr lang="tr-TR" sz="5800" dirty="0" smtClean="0"/>
              <a:t>.</a:t>
            </a:r>
          </a:p>
          <a:p>
            <a:pPr fontAlgn="base">
              <a:buNone/>
            </a:pPr>
            <a:endParaRPr lang="tr-TR" dirty="0" smtClean="0"/>
          </a:p>
          <a:p>
            <a:pPr fontAlgn="base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142984"/>
            <a:ext cx="8143932" cy="5258984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5400" dirty="0" smtClean="0"/>
          </a:p>
          <a:p>
            <a:pPr>
              <a:buNone/>
            </a:pPr>
            <a:r>
              <a:rPr lang="tr-TR" sz="5400" dirty="0" smtClean="0"/>
              <a:t>Dinî-tasavvufi </a:t>
            </a:r>
            <a:r>
              <a:rPr lang="tr-TR" sz="5400" dirty="0" smtClean="0"/>
              <a:t>halk şiiri</a:t>
            </a:r>
          </a:p>
          <a:p>
            <a:pPr>
              <a:buNone/>
            </a:pPr>
            <a:r>
              <a:rPr lang="tr-TR" sz="5400" dirty="0" smtClean="0"/>
              <a:t>İslamiyet ve tasavvufun</a:t>
            </a:r>
            <a:endParaRPr lang="tr-TR" sz="5400" dirty="0" smtClean="0"/>
          </a:p>
          <a:p>
            <a:pPr>
              <a:buNone/>
            </a:pPr>
            <a:r>
              <a:rPr lang="tr-TR" sz="5400" dirty="0" smtClean="0"/>
              <a:t>etkisiyle oluşmuştur. </a:t>
            </a:r>
          </a:p>
          <a:p>
            <a:pPr>
              <a:buNone/>
            </a:pPr>
            <a:endParaRPr lang="tr-T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tr-TR" sz="5400" dirty="0" smtClean="0"/>
              <a:t>İlahilerin son dörtlüğünde şairin</a:t>
            </a:r>
            <a:r>
              <a:rPr lang="tr-TR" sz="5400" dirty="0" smtClean="0"/>
              <a:t> adı veya mahlası geçer.</a:t>
            </a:r>
          </a:p>
          <a:p>
            <a:pPr fontAlgn="base"/>
            <a:r>
              <a:rPr lang="tr-TR" sz="5400" dirty="0" smtClean="0"/>
              <a:t>Bazı </a:t>
            </a:r>
            <a:r>
              <a:rPr lang="tr-TR" sz="5400" dirty="0" smtClean="0"/>
              <a:t>tekke şairlerinin aruz vezniyle, beyitler halinde de ilahiler kaleme aldıkları görülür</a:t>
            </a:r>
            <a:r>
              <a:rPr lang="tr-TR" sz="5400" dirty="0" smtClean="0"/>
              <a:t>.</a:t>
            </a:r>
            <a:endParaRPr lang="tr-TR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14356"/>
            <a:ext cx="7686700" cy="5741380"/>
          </a:xfrm>
        </p:spPr>
        <p:txBody>
          <a:bodyPr>
            <a:normAutofit fontScale="92500"/>
          </a:bodyPr>
          <a:lstStyle/>
          <a:p>
            <a:pPr fontAlgn="base"/>
            <a:r>
              <a:rPr lang="tr-TR" sz="5400" dirty="0" smtClean="0"/>
              <a:t>İlahi </a:t>
            </a:r>
            <a:r>
              <a:rPr lang="tr-TR" sz="5400" dirty="0" smtClean="0"/>
              <a:t>nazım şeklinin öncüsü Yunus Emre'dir.</a:t>
            </a:r>
          </a:p>
          <a:p>
            <a:pPr fontAlgn="base"/>
            <a:r>
              <a:rPr lang="tr-TR" sz="5400" dirty="0" smtClean="0"/>
              <a:t>İlahiler konu bakımından divan </a:t>
            </a:r>
            <a:r>
              <a:rPr lang="tr-TR" sz="5400" dirty="0" smtClean="0"/>
              <a:t>edebiyatındaki </a:t>
            </a:r>
            <a:r>
              <a:rPr lang="tr-TR" sz="5400" dirty="0" smtClean="0"/>
              <a:t>“</a:t>
            </a:r>
            <a:r>
              <a:rPr lang="tr-TR" sz="5400" dirty="0" err="1" smtClean="0"/>
              <a:t>tevhid</a:t>
            </a:r>
            <a:r>
              <a:rPr lang="tr-TR" sz="5400" dirty="0" smtClean="0"/>
              <a:t>” ve </a:t>
            </a:r>
            <a:r>
              <a:rPr lang="tr-TR" sz="5400" dirty="0" smtClean="0"/>
              <a:t>“</a:t>
            </a:r>
            <a:r>
              <a:rPr lang="tr-TR" sz="5400" dirty="0" err="1" smtClean="0"/>
              <a:t>münacaat”lara</a:t>
            </a:r>
            <a:r>
              <a:rPr lang="tr-TR" sz="5400" dirty="0" smtClean="0"/>
              <a:t> </a:t>
            </a:r>
            <a:r>
              <a:rPr lang="tr-TR" sz="5400" dirty="0" smtClean="0"/>
              <a:t>benzer.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428604"/>
            <a:ext cx="7604918" cy="602713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5400" b="1" dirty="0" smtClean="0"/>
              <a:t>B.NEFES:</a:t>
            </a:r>
            <a:endParaRPr lang="tr-TR" sz="5400" dirty="0" smtClean="0"/>
          </a:p>
          <a:p>
            <a:r>
              <a:rPr lang="tr-TR" sz="5400" dirty="0" smtClean="0"/>
              <a:t>Alevi-Bektaşi tekkelerinde söylenen şiirlerdir.</a:t>
            </a:r>
          </a:p>
          <a:p>
            <a:r>
              <a:rPr lang="tr-TR" sz="5400" dirty="0" smtClean="0"/>
              <a:t>Hz. Muhammed’e ve </a:t>
            </a:r>
            <a:r>
              <a:rPr lang="tr-TR" sz="5400" dirty="0" err="1" smtClean="0"/>
              <a:t>Hz.Ali’ye</a:t>
            </a:r>
            <a:r>
              <a:rPr lang="tr-TR" sz="5400" dirty="0" smtClean="0"/>
              <a:t> duyulan sevgi işlenir.</a:t>
            </a:r>
          </a:p>
          <a:p>
            <a:endParaRPr 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>
            <a:normAutofit fontScale="92500"/>
          </a:bodyPr>
          <a:lstStyle/>
          <a:p>
            <a:r>
              <a:rPr lang="tr-TR" sz="5400" dirty="0" smtClean="0"/>
              <a:t>Nefesler, dörtlük </a:t>
            </a:r>
            <a:r>
              <a:rPr lang="tr-TR" sz="5400" dirty="0" smtClean="0"/>
              <a:t>nazım birimiyle ve hece ölçüsüyle yazılır</a:t>
            </a:r>
            <a:r>
              <a:rPr lang="tr-TR" sz="5400" dirty="0" smtClean="0"/>
              <a:t>. </a:t>
            </a:r>
            <a:r>
              <a:rPr lang="tr-TR" sz="4800" dirty="0" smtClean="0"/>
              <a:t>Dörtlük sayısı 3 ila 8 arasında değişir. Daha fazla da </a:t>
            </a:r>
            <a:r>
              <a:rPr lang="tr-TR" sz="4800" dirty="0" smtClean="0"/>
              <a:t>olabilir. Aruz ölçüsüyle söylenen nefesler de vardır.</a:t>
            </a:r>
            <a:endParaRPr lang="tr-TR" sz="5400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rmAutofit/>
          </a:bodyPr>
          <a:lstStyle/>
          <a:p>
            <a:pPr fontAlgn="base"/>
            <a:r>
              <a:rPr lang="tr-TR" sz="5400" dirty="0" smtClean="0"/>
              <a:t>Dili sade bir Türkçe olan </a:t>
            </a:r>
            <a:r>
              <a:rPr lang="tr-TR" sz="5400" b="1" dirty="0" smtClean="0"/>
              <a:t>nefesler</a:t>
            </a:r>
            <a:r>
              <a:rPr lang="tr-TR" sz="5400" dirty="0" smtClean="0"/>
              <a:t> biçim olarak koşmaya benzer.</a:t>
            </a:r>
          </a:p>
          <a:p>
            <a:pPr fontAlgn="base"/>
            <a:r>
              <a:rPr lang="tr-TR" sz="5400" dirty="0" smtClean="0"/>
              <a:t>Genelde </a:t>
            </a:r>
            <a:r>
              <a:rPr lang="tr-TR" sz="5400" dirty="0" smtClean="0"/>
              <a:t>koşma gibi (</a:t>
            </a:r>
            <a:r>
              <a:rPr lang="tr-TR" sz="5400" dirty="0" err="1" smtClean="0"/>
              <a:t>abab</a:t>
            </a:r>
            <a:r>
              <a:rPr lang="tr-TR" sz="5400" dirty="0" smtClean="0"/>
              <a:t> </a:t>
            </a:r>
            <a:r>
              <a:rPr lang="tr-TR" sz="5400" dirty="0" err="1" smtClean="0"/>
              <a:t>cccb</a:t>
            </a:r>
            <a:r>
              <a:rPr lang="tr-TR" sz="5400" dirty="0" smtClean="0"/>
              <a:t> </a:t>
            </a:r>
            <a:r>
              <a:rPr lang="tr-TR" sz="5400" dirty="0" err="1" smtClean="0"/>
              <a:t>dddb</a:t>
            </a:r>
            <a:r>
              <a:rPr lang="tr-TR" sz="5400" dirty="0" smtClean="0"/>
              <a:t>) </a:t>
            </a:r>
            <a:r>
              <a:rPr lang="tr-TR" sz="5400" dirty="0" err="1" smtClean="0"/>
              <a:t>kafiyelenir</a:t>
            </a:r>
            <a:r>
              <a:rPr lang="tr-TR" sz="5400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85794"/>
            <a:ext cx="7829576" cy="5669942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tr-TR" sz="5400" dirty="0" smtClean="0"/>
              <a:t>Nefeslerde</a:t>
            </a:r>
            <a:r>
              <a:rPr lang="tr-TR" sz="5400" dirty="0" smtClean="0"/>
              <a:t>, </a:t>
            </a:r>
            <a:r>
              <a:rPr lang="tr-TR" sz="5400" dirty="0" err="1" smtClean="0"/>
              <a:t>kalenderâne</a:t>
            </a:r>
            <a:r>
              <a:rPr lang="tr-TR" sz="5400" dirty="0" smtClean="0"/>
              <a:t> ve alaycı bir üslup dikkati çeker.</a:t>
            </a:r>
          </a:p>
          <a:p>
            <a:pPr fontAlgn="base"/>
            <a:r>
              <a:rPr lang="tr-TR" sz="5400" dirty="0" smtClean="0"/>
              <a:t>Duygu ve düşünceleri nükteli</a:t>
            </a:r>
            <a:r>
              <a:rPr lang="tr-TR" sz="5400" dirty="0" smtClean="0"/>
              <a:t> bir şekilde ve zarafet ölçüleri içinde söylemek nefesin en belirgin özelliğidir.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598504"/>
          </a:xfrm>
        </p:spPr>
        <p:txBody>
          <a:bodyPr>
            <a:normAutofit lnSpcReduction="10000"/>
          </a:bodyPr>
          <a:lstStyle/>
          <a:p>
            <a:r>
              <a:rPr lang="tr-TR" sz="5400" dirty="0" smtClean="0"/>
              <a:t>Yunus Emre, </a:t>
            </a:r>
            <a:r>
              <a:rPr lang="tr-TR" sz="5400" dirty="0" err="1" smtClean="0"/>
              <a:t>Eşrefoğlu</a:t>
            </a:r>
            <a:r>
              <a:rPr lang="tr-TR" sz="5400" dirty="0" smtClean="0"/>
              <a:t> Rumi, </a:t>
            </a:r>
            <a:r>
              <a:rPr lang="tr-TR" sz="5400" dirty="0" err="1" smtClean="0"/>
              <a:t>Hatayi</a:t>
            </a:r>
            <a:r>
              <a:rPr lang="tr-TR" sz="5400" dirty="0" smtClean="0"/>
              <a:t> </a:t>
            </a:r>
            <a:r>
              <a:rPr lang="tr-TR" sz="5400" b="1" dirty="0" smtClean="0"/>
              <a:t>nefes</a:t>
            </a:r>
            <a:r>
              <a:rPr lang="tr-TR" sz="5400" dirty="0" smtClean="0"/>
              <a:t> söylemişlerdir. Ancak nefes denince ilk akla gelen şair Pir Sultan Abdal’dır.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764705"/>
            <a:ext cx="7228656" cy="569103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sz="5800" b="1" dirty="0" smtClean="0"/>
              <a:t>C.NUTUK</a:t>
            </a:r>
            <a:r>
              <a:rPr lang="tr-TR" sz="3200" b="1" dirty="0" smtClean="0"/>
              <a:t>:</a:t>
            </a:r>
            <a:endParaRPr lang="tr-TR" sz="3200" dirty="0" smtClean="0"/>
          </a:p>
          <a:p>
            <a:r>
              <a:rPr lang="tr-TR" sz="5400" dirty="0" smtClean="0"/>
              <a:t>Tarikata yeni girenlere tarikatın ilkelerinin, kurallarının ve davranış tarzlarının öğretilmesi amacıyla söylenen şiirlerdir.</a:t>
            </a:r>
          </a:p>
          <a:p>
            <a:endParaRPr lang="tr-TR" sz="3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7686700" cy="5955694"/>
          </a:xfrm>
        </p:spPr>
        <p:txBody>
          <a:bodyPr>
            <a:normAutofit/>
          </a:bodyPr>
          <a:lstStyle/>
          <a:p>
            <a:r>
              <a:rPr lang="tr-TR" sz="5400" dirty="0" smtClean="0"/>
              <a:t>Nutukların nazım </a:t>
            </a:r>
            <a:r>
              <a:rPr lang="tr-TR" sz="5400" dirty="0" smtClean="0"/>
              <a:t>birimi dörtlüktür</a:t>
            </a:r>
            <a:r>
              <a:rPr lang="tr-TR" sz="5400" dirty="0" smtClean="0"/>
              <a:t>.</a:t>
            </a:r>
          </a:p>
          <a:p>
            <a:r>
              <a:rPr lang="tr-TR" sz="5400" dirty="0" smtClean="0"/>
              <a:t>Nutuklar şekil yönüyle koşmaya benzer.</a:t>
            </a:r>
            <a:endParaRPr lang="tr-TR" sz="5400" dirty="0" smtClean="0"/>
          </a:p>
          <a:p>
            <a:r>
              <a:rPr lang="tr-TR" sz="5400" dirty="0" smtClean="0"/>
              <a:t>Hece ölçüsüyle söylenir</a:t>
            </a:r>
            <a:r>
              <a:rPr lang="tr-TR" sz="5400" dirty="0" smtClean="0"/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5400" dirty="0" err="1" smtClean="0"/>
              <a:t>Kaygusuz</a:t>
            </a:r>
            <a:r>
              <a:rPr lang="tr-TR" sz="5400" dirty="0" smtClean="0"/>
              <a:t> Abdal ve Pir Sultan Abdal’ın nutukları vardır.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sz="5400" dirty="0" smtClean="0"/>
              <a:t>  Bu şiir tasavvuf ve   </a:t>
            </a:r>
            <a:br>
              <a:rPr lang="tr-TR" sz="5400" dirty="0" smtClean="0"/>
            </a:br>
            <a:r>
              <a:rPr lang="tr-TR" sz="5400" dirty="0" smtClean="0"/>
              <a:t>dergahlarda </a:t>
            </a:r>
            <a:r>
              <a:rPr lang="tr-TR" sz="5400" dirty="0" smtClean="0"/>
              <a:t>doğmuş</a:t>
            </a:r>
          </a:p>
          <a:p>
            <a:pPr>
              <a:buNone/>
            </a:pPr>
            <a:r>
              <a:rPr lang="tr-TR" sz="5400" dirty="0" smtClean="0"/>
              <a:t>  ve </a:t>
            </a:r>
            <a:r>
              <a:rPr lang="tr-TR" sz="5400" dirty="0" smtClean="0"/>
              <a:t>gelişmiştir.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764705"/>
            <a:ext cx="7228656" cy="5691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4800" b="1" dirty="0" smtClean="0"/>
              <a:t>D.DEVRİYE:</a:t>
            </a:r>
            <a:endParaRPr lang="tr-TR" sz="4800" dirty="0" smtClean="0"/>
          </a:p>
          <a:p>
            <a:r>
              <a:rPr lang="tr-TR" sz="5400" dirty="0" smtClean="0"/>
              <a:t>Tekke </a:t>
            </a:r>
            <a:r>
              <a:rPr lang="tr-TR" sz="5400" dirty="0" smtClean="0"/>
              <a:t>şiirinde devir felsefesini ve insanın var oluşunu anlatan şiirlerdir. </a:t>
            </a:r>
          </a:p>
          <a:p>
            <a:endParaRPr lang="tr-TR" sz="3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/>
          </a:bodyPr>
          <a:lstStyle/>
          <a:p>
            <a:r>
              <a:rPr lang="tr-TR" sz="5400" dirty="0" smtClean="0"/>
              <a:t>Devir, </a:t>
            </a:r>
            <a:r>
              <a:rPr lang="tr-TR" sz="5400" dirty="0" smtClean="0"/>
              <a:t>kainatın ve insanın Allah’tan çıkıp, tekrar Allah’a döndüğünü savunan anlayıştır. </a:t>
            </a:r>
            <a:endParaRPr lang="tr-TR" sz="5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>
            <a:normAutofit fontScale="92500"/>
          </a:bodyPr>
          <a:lstStyle/>
          <a:p>
            <a:r>
              <a:rPr lang="tr-TR" sz="5400" dirty="0" smtClean="0"/>
              <a:t>Devriyelerde yaratılışın başlangıcı ve sonu, varlığın nereden gelip nereye gittiği ve gidiş geliş arasındaki aşamaların neler </a:t>
            </a:r>
            <a:r>
              <a:rPr lang="tr-TR" sz="5400" dirty="0" smtClean="0"/>
              <a:t>olduğu dile getirilir.</a:t>
            </a:r>
            <a:endParaRPr lang="tr-TR" sz="54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5400" dirty="0" smtClean="0"/>
              <a:t>Devriyeler, daha </a:t>
            </a:r>
            <a:r>
              <a:rPr lang="tr-TR" sz="5400" dirty="0" smtClean="0"/>
              <a:t>çok Alevi – Bektaşi </a:t>
            </a:r>
            <a:r>
              <a:rPr lang="tr-TR" sz="5400" dirty="0" smtClean="0"/>
              <a:t>şairleri tarafından söylenmiştir</a:t>
            </a:r>
            <a:r>
              <a:rPr lang="tr-TR" sz="5400" dirty="0" smtClean="0"/>
              <a:t>.</a:t>
            </a:r>
            <a:endParaRPr lang="tr-TR" sz="5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764705"/>
            <a:ext cx="7228656" cy="56910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5400" b="1" dirty="0" smtClean="0"/>
              <a:t>E.ŞATHİYE:</a:t>
            </a:r>
            <a:endParaRPr lang="tr-TR" sz="5400" dirty="0" smtClean="0"/>
          </a:p>
          <a:p>
            <a:r>
              <a:rPr lang="tr-TR" sz="5400" dirty="0" smtClean="0"/>
              <a:t>Tasavvuf </a:t>
            </a:r>
            <a:r>
              <a:rPr lang="tr-TR" sz="5400" dirty="0" smtClean="0"/>
              <a:t>erbabının kendinden geçtiği sırada söylediği inançlara aykırı gibi görünen şiirlerdir. </a:t>
            </a:r>
          </a:p>
          <a:p>
            <a:endParaRPr lang="tr-TR" sz="3200" dirty="0" smtClean="0"/>
          </a:p>
          <a:p>
            <a:endParaRPr lang="tr-TR" sz="32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5400" dirty="0" smtClean="0"/>
              <a:t>İnançlar farklı ve alaycı bir eda ile dile getirilir. </a:t>
            </a:r>
            <a:endParaRPr lang="tr-TR" sz="5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357166"/>
            <a:ext cx="7858180" cy="6098570"/>
          </a:xfrm>
        </p:spPr>
        <p:txBody>
          <a:bodyPr>
            <a:noAutofit/>
          </a:bodyPr>
          <a:lstStyle/>
          <a:p>
            <a:r>
              <a:rPr lang="tr-TR" sz="5200" dirty="0" smtClean="0"/>
              <a:t>İlk başta saçma görünen, Allah ve inançlarla alay eder gibi söylenen bu şiirler yorumlanınca tasavvufla ilgili derin anlamları olduğu görülür.</a:t>
            </a:r>
            <a:endParaRPr lang="tr-TR" sz="52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>
            <a:normAutofit lnSpcReduction="10000"/>
          </a:bodyPr>
          <a:lstStyle/>
          <a:p>
            <a:pPr fontAlgn="base"/>
            <a:r>
              <a:rPr lang="tr-TR" sz="5400" dirty="0" smtClean="0"/>
              <a:t>Şathiyeler genelde </a:t>
            </a:r>
            <a:r>
              <a:rPr lang="tr-TR" sz="5400" dirty="0" smtClean="0"/>
              <a:t>Bektaşi </a:t>
            </a:r>
            <a:r>
              <a:rPr lang="tr-TR" sz="5400" dirty="0" smtClean="0"/>
              <a:t>şairlerince söylenmiştir.</a:t>
            </a:r>
            <a:endParaRPr lang="tr-TR" sz="5400" dirty="0" smtClean="0"/>
          </a:p>
          <a:p>
            <a:pPr fontAlgn="base"/>
            <a:r>
              <a:rPr lang="tr-TR" sz="5400" dirty="0" smtClean="0"/>
              <a:t>Yunus </a:t>
            </a:r>
            <a:r>
              <a:rPr lang="tr-TR" sz="5400" dirty="0" smtClean="0"/>
              <a:t>Emre, </a:t>
            </a:r>
            <a:r>
              <a:rPr lang="tr-TR" sz="5400" dirty="0" err="1" smtClean="0"/>
              <a:t>Kaygusuz</a:t>
            </a:r>
            <a:r>
              <a:rPr lang="tr-TR" sz="5400" dirty="0" smtClean="0"/>
              <a:t> Abdal gibi şairlerin şathiyeleri vardır.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571480"/>
            <a:ext cx="7929618" cy="5884256"/>
          </a:xfrm>
        </p:spPr>
        <p:txBody>
          <a:bodyPr>
            <a:normAutofit fontScale="92500"/>
          </a:bodyPr>
          <a:lstStyle/>
          <a:p>
            <a:pPr fontAlgn="base">
              <a:buNone/>
            </a:pPr>
            <a:r>
              <a:rPr lang="tr-TR" sz="5400" b="1" dirty="0" smtClean="0"/>
              <a:t>F.DEME:</a:t>
            </a:r>
          </a:p>
          <a:p>
            <a:pPr fontAlgn="base"/>
            <a:r>
              <a:rPr lang="tr-TR" sz="5400" dirty="0" smtClean="0"/>
              <a:t>Dini-tasavvufi </a:t>
            </a:r>
            <a:r>
              <a:rPr lang="tr-TR" sz="5400" dirty="0" smtClean="0"/>
              <a:t>Türk şiiri nazım türüdür.</a:t>
            </a:r>
          </a:p>
          <a:p>
            <a:pPr fontAlgn="base"/>
            <a:r>
              <a:rPr lang="tr-TR" sz="5400" dirty="0" smtClean="0"/>
              <a:t>Alevilerin </a:t>
            </a:r>
            <a:r>
              <a:rPr lang="tr-TR" sz="5400" dirty="0" smtClean="0"/>
              <a:t>dini törenlerde söyledikleri tasavvufi görüşlere uygun şiirlere verilen isimdir.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642918"/>
            <a:ext cx="7929618" cy="5812818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tr-TR" sz="5400" dirty="0" smtClean="0"/>
              <a:t>“</a:t>
            </a:r>
            <a:r>
              <a:rPr lang="tr-TR" sz="5400" dirty="0" err="1" smtClean="0"/>
              <a:t>Deme”nin</a:t>
            </a:r>
            <a:r>
              <a:rPr lang="tr-TR" sz="5400" dirty="0" smtClean="0"/>
              <a:t> kafiye </a:t>
            </a:r>
            <a:r>
              <a:rPr lang="tr-TR" sz="5400" dirty="0" smtClean="0"/>
              <a:t>düzeni koşmaya benzer. (</a:t>
            </a:r>
            <a:r>
              <a:rPr lang="tr-TR" sz="5400" dirty="0" err="1" smtClean="0"/>
              <a:t>abab</a:t>
            </a:r>
            <a:r>
              <a:rPr lang="tr-TR" sz="5400" dirty="0" smtClean="0"/>
              <a:t> </a:t>
            </a:r>
            <a:r>
              <a:rPr lang="tr-TR" sz="5400" dirty="0" err="1" smtClean="0"/>
              <a:t>cccb</a:t>
            </a:r>
            <a:r>
              <a:rPr lang="tr-TR" sz="5400" dirty="0" smtClean="0"/>
              <a:t> </a:t>
            </a:r>
            <a:r>
              <a:rPr lang="tr-TR" sz="5400" dirty="0" err="1" smtClean="0"/>
              <a:t>dddb</a:t>
            </a:r>
            <a:r>
              <a:rPr lang="tr-TR" sz="5400" dirty="0" smtClean="0"/>
              <a:t>)</a:t>
            </a:r>
          </a:p>
          <a:p>
            <a:pPr fontAlgn="base"/>
            <a:r>
              <a:rPr lang="tr-TR" sz="5400" dirty="0" smtClean="0"/>
              <a:t>Çoğunlukla</a:t>
            </a:r>
            <a:r>
              <a:rPr lang="tr-TR" sz="5400" dirty="0" smtClean="0"/>
              <a:t> 8’li hece ölçüsüyle yazılır ve </a:t>
            </a:r>
            <a:r>
              <a:rPr lang="tr-TR" sz="5400" dirty="0" smtClean="0"/>
              <a:t>3-5</a:t>
            </a:r>
            <a:r>
              <a:rPr lang="tr-TR" sz="5400" dirty="0" smtClean="0"/>
              <a:t> dörtlükten oluşur.</a:t>
            </a:r>
          </a:p>
          <a:p>
            <a:pPr fontAlgn="base"/>
            <a:r>
              <a:rPr lang="tr-TR" sz="5400" dirty="0" smtClean="0"/>
              <a:t>S</a:t>
            </a:r>
            <a:r>
              <a:rPr lang="tr-TR" sz="5400" dirty="0" smtClean="0"/>
              <a:t>az </a:t>
            </a:r>
            <a:r>
              <a:rPr lang="tr-TR" sz="5400" dirty="0" smtClean="0"/>
              <a:t>eşliğinde belli bir makamla söylenir.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764705"/>
            <a:ext cx="7228656" cy="5691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5400" dirty="0" smtClean="0"/>
              <a:t> </a:t>
            </a:r>
          </a:p>
          <a:p>
            <a:pPr>
              <a:buNone/>
            </a:pPr>
            <a:r>
              <a:rPr lang="tr-TR" sz="5400" dirty="0" smtClean="0"/>
              <a:t> </a:t>
            </a:r>
            <a:r>
              <a:rPr lang="tr-TR" sz="5400" dirty="0" smtClean="0"/>
              <a:t>Dini-tasavvufi </a:t>
            </a:r>
            <a:r>
              <a:rPr lang="tr-TR" sz="5400" dirty="0" smtClean="0"/>
              <a:t>halk </a:t>
            </a:r>
            <a:r>
              <a:rPr lang="tr-TR" sz="5400" dirty="0" smtClean="0"/>
              <a:t>şiirinin </a:t>
            </a:r>
            <a:r>
              <a:rPr lang="tr-TR" sz="5400" dirty="0" smtClean="0"/>
              <a:t>ilham kaynağı Hoca Ahmet </a:t>
            </a:r>
            <a:r>
              <a:rPr lang="tr-TR" sz="5400" dirty="0" err="1" smtClean="0"/>
              <a:t>Yesevi’dir</a:t>
            </a:r>
            <a:r>
              <a:rPr lang="tr-TR" sz="5400" dirty="0" smtClean="0"/>
              <a:t>. </a:t>
            </a:r>
            <a:endParaRPr lang="tr-TR" sz="5400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764705"/>
            <a:ext cx="7228656" cy="5691032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4400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algn="ctr">
              <a:buNone/>
            </a:pPr>
            <a:r>
              <a:rPr lang="tr-TR" sz="4400" dirty="0" smtClean="0">
                <a:solidFill>
                  <a:srgbClr val="002060"/>
                </a:solidFill>
                <a:latin typeface="Book Antiqua" pitchFamily="18" charset="0"/>
              </a:rPr>
              <a:t>s</a:t>
            </a:r>
            <a:r>
              <a:rPr lang="tr-TR" sz="4400" dirty="0" smtClean="0">
                <a:solidFill>
                  <a:srgbClr val="002060"/>
                </a:solidFill>
                <a:latin typeface="Book Antiqua" pitchFamily="18" charset="0"/>
              </a:rPr>
              <a:t>layt </a:t>
            </a:r>
            <a:r>
              <a:rPr lang="tr-TR" sz="4400" dirty="0" smtClean="0">
                <a:solidFill>
                  <a:srgbClr val="002060"/>
                </a:solidFill>
                <a:latin typeface="Book Antiqua" pitchFamily="18" charset="0"/>
              </a:rPr>
              <a:t>indirme linki:</a:t>
            </a:r>
            <a:br>
              <a:rPr lang="tr-TR" sz="4400" dirty="0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tr-TR" sz="2000" dirty="0" smtClean="0">
                <a:solidFill>
                  <a:srgbClr val="002060"/>
                </a:solidFill>
                <a:latin typeface="Book Antiqua" pitchFamily="18" charset="0"/>
              </a:rPr>
              <a:t>https://</a:t>
            </a:r>
            <a:r>
              <a:rPr lang="tr-TR" sz="2000" dirty="0" smtClean="0">
                <a:solidFill>
                  <a:srgbClr val="002060"/>
                </a:solidFill>
                <a:latin typeface="Book Antiqua" pitchFamily="18" charset="0"/>
              </a:rPr>
              <a:t>edebiyatsultani.com/dini-tasavvufi-halk-siiri-sunusu/</a:t>
            </a:r>
          </a:p>
          <a:p>
            <a:pPr>
              <a:buNone/>
            </a:pPr>
            <a:endParaRPr lang="tr-TR" sz="2000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algn="ctr">
              <a:buNone/>
            </a:pPr>
            <a:r>
              <a:rPr lang="tr-TR" sz="2500" b="1" dirty="0" smtClean="0">
                <a:solidFill>
                  <a:srgbClr val="002060"/>
                </a:solidFill>
                <a:latin typeface="Book Antiqua" pitchFamily="18" charset="0"/>
              </a:rPr>
              <a:t>Türk dili ve edebiyatı kaynak sitesi  </a:t>
            </a:r>
            <a:r>
              <a:rPr lang="tr-TR" sz="3600" b="1" dirty="0" err="1" smtClean="0">
                <a:solidFill>
                  <a:srgbClr val="0000CC"/>
                </a:solidFill>
                <a:latin typeface="Book Antiqua" pitchFamily="18" charset="0"/>
              </a:rPr>
              <a:t>edebiyatsultani</a:t>
            </a:r>
            <a:r>
              <a:rPr lang="tr-TR" sz="3600" b="1" dirty="0" smtClean="0">
                <a:solidFill>
                  <a:srgbClr val="0000CC"/>
                </a:solidFill>
                <a:latin typeface="Book Antiqua" pitchFamily="18" charset="0"/>
              </a:rPr>
              <a:t>.com </a:t>
            </a:r>
            <a:r>
              <a:rPr lang="tr-TR" sz="3600" b="1" dirty="0" smtClean="0">
                <a:solidFill>
                  <a:srgbClr val="002060"/>
                </a:solidFill>
                <a:latin typeface="Book Antiqua" pitchFamily="18" charset="0"/>
              </a:rPr>
              <a:t/>
            </a:r>
            <a:br>
              <a:rPr lang="tr-TR" sz="3600" b="1" dirty="0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tr-TR" sz="2800" b="1" dirty="0" smtClean="0">
                <a:solidFill>
                  <a:srgbClr val="002060"/>
                </a:solidFill>
                <a:latin typeface="Book Antiqua" pitchFamily="18" charset="0"/>
              </a:rPr>
              <a:t>gururla sundu.</a:t>
            </a:r>
            <a:endParaRPr lang="tr-TR" sz="2800" b="1" dirty="0" smtClean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sz="5400" dirty="0" smtClean="0"/>
              <a:t>  Onun </a:t>
            </a:r>
            <a:r>
              <a:rPr lang="tr-TR" sz="5400" dirty="0" smtClean="0"/>
              <a:t>hikmetleri Orta Asya’dan Anadolu’ya yayılmış ve 13.yüzyılda bu edebiyatın temelleri atılmıştır. En önemli temsilcisi Yunus Emre’dir.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764705"/>
            <a:ext cx="7228656" cy="5691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600" dirty="0" smtClean="0"/>
              <a:t>  </a:t>
            </a:r>
          </a:p>
          <a:p>
            <a:pPr>
              <a:buNone/>
            </a:pPr>
            <a:r>
              <a:rPr lang="tr-TR" sz="3600" dirty="0" smtClean="0"/>
              <a:t> </a:t>
            </a:r>
            <a:r>
              <a:rPr lang="tr-TR" sz="5400" dirty="0" smtClean="0"/>
              <a:t>Tekke </a:t>
            </a:r>
            <a:r>
              <a:rPr lang="tr-TR" sz="5400" dirty="0" smtClean="0"/>
              <a:t>şiiri olarak da adlandırılan bu şiirde asıl amaç, dinî tasavvufî düşünceyi yaymaktır.</a:t>
            </a:r>
          </a:p>
          <a:p>
            <a:endParaRPr lang="tr-TR" sz="3600" dirty="0" smtClean="0"/>
          </a:p>
          <a:p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1698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/>
              <a:t>   </a:t>
            </a:r>
            <a:r>
              <a:rPr lang="tr-TR" sz="5400" dirty="0" smtClean="0"/>
              <a:t>Şair</a:t>
            </a:r>
            <a:r>
              <a:rPr lang="tr-TR" sz="5400" dirty="0" smtClean="0"/>
              <a:t>, mensup olduğu tarikatın ait olduğu düşünce sistemini, felsefesini yaymak için de şiiri araç olarak kullanmıştır.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764705"/>
            <a:ext cx="7228656" cy="5691032"/>
          </a:xfrm>
        </p:spPr>
        <p:txBody>
          <a:bodyPr/>
          <a:lstStyle/>
          <a:p>
            <a:pPr>
              <a:buNone/>
            </a:pPr>
            <a:r>
              <a:rPr lang="tr-TR" sz="3600" dirty="0" smtClean="0"/>
              <a:t>  </a:t>
            </a:r>
          </a:p>
          <a:p>
            <a:pPr>
              <a:buNone/>
            </a:pPr>
            <a:r>
              <a:rPr lang="tr-TR" sz="3600" dirty="0" smtClean="0"/>
              <a:t> </a:t>
            </a:r>
            <a:r>
              <a:rPr lang="tr-TR" sz="5400" dirty="0" smtClean="0"/>
              <a:t>Tekke </a:t>
            </a:r>
            <a:r>
              <a:rPr lang="tr-TR" sz="5400" dirty="0" smtClean="0"/>
              <a:t>edebiyatı şairleri dörtlük nazım biriminin yanında beyit nazım birimini de kullanmışlardır.</a:t>
            </a:r>
          </a:p>
          <a:p>
            <a:endParaRPr lang="tr-TR" sz="3600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/>
          <a:lstStyle/>
          <a:p>
            <a:pPr>
              <a:buNone/>
            </a:pPr>
            <a:r>
              <a:rPr lang="tr-TR" sz="5400" dirty="0" smtClean="0"/>
              <a:t> Dini </a:t>
            </a:r>
            <a:r>
              <a:rPr lang="tr-TR" sz="5400" dirty="0" smtClean="0"/>
              <a:t>tasavvufi halk şairleri hece ölçüsünün yanında aruz ölçüsünü de kullanmışlardır.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93</TotalTime>
  <Words>473</Words>
  <Application>Microsoft Office PowerPoint</Application>
  <PresentationFormat>Ekran Gösterisi (4:3)</PresentationFormat>
  <Paragraphs>83</Paragraphs>
  <Slides>40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40</vt:i4>
      </vt:variant>
    </vt:vector>
  </HeadingPairs>
  <TitlesOfParts>
    <vt:vector size="41" baseType="lpstr">
      <vt:lpstr>Zengin</vt:lpstr>
      <vt:lpstr>DİNİ TASAVVUFİ HALK ŞİİRİ edebiyatsultani.com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Slayt 32</vt:lpstr>
      <vt:lpstr>Slayt 33</vt:lpstr>
      <vt:lpstr>Slayt 34</vt:lpstr>
      <vt:lpstr>Slayt 35</vt:lpstr>
      <vt:lpstr>Slayt 36</vt:lpstr>
      <vt:lpstr>Slayt 37</vt:lpstr>
      <vt:lpstr>Slayt 38</vt:lpstr>
      <vt:lpstr>Slayt 39</vt:lpstr>
      <vt:lpstr>Slayt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DİNİ TASAVVUFİ HALK ŞİİRİ</dc:title>
  <dc:creator>efe</dc:creator>
  <cp:lastModifiedBy>yes</cp:lastModifiedBy>
  <cp:revision>14</cp:revision>
  <dcterms:created xsi:type="dcterms:W3CDTF">2017-02-23T09:19:24Z</dcterms:created>
  <dcterms:modified xsi:type="dcterms:W3CDTF">2024-01-24T20:08:39Z</dcterms:modified>
</cp:coreProperties>
</file>