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7" r:id="rId3"/>
    <p:sldId id="300" r:id="rId4"/>
    <p:sldId id="257" r:id="rId5"/>
    <p:sldId id="299" r:id="rId6"/>
    <p:sldId id="301" r:id="rId7"/>
    <p:sldId id="259" r:id="rId8"/>
    <p:sldId id="266" r:id="rId9"/>
    <p:sldId id="302" r:id="rId10"/>
    <p:sldId id="265" r:id="rId11"/>
    <p:sldId id="303" r:id="rId12"/>
    <p:sldId id="264" r:id="rId13"/>
    <p:sldId id="304" r:id="rId14"/>
    <p:sldId id="263" r:id="rId15"/>
    <p:sldId id="305" r:id="rId16"/>
    <p:sldId id="262" r:id="rId17"/>
    <p:sldId id="261" r:id="rId18"/>
    <p:sldId id="260" r:id="rId19"/>
    <p:sldId id="307" r:id="rId20"/>
    <p:sldId id="308" r:id="rId21"/>
    <p:sldId id="278" r:id="rId22"/>
    <p:sldId id="309" r:id="rId23"/>
    <p:sldId id="279" r:id="rId24"/>
    <p:sldId id="311" r:id="rId25"/>
    <p:sldId id="310" r:id="rId26"/>
    <p:sldId id="312" r:id="rId27"/>
    <p:sldId id="313" r:id="rId28"/>
    <p:sldId id="290" r:id="rId29"/>
    <p:sldId id="314" r:id="rId30"/>
    <p:sldId id="289" r:id="rId31"/>
    <p:sldId id="315" r:id="rId32"/>
    <p:sldId id="288" r:id="rId33"/>
    <p:sldId id="316" r:id="rId34"/>
    <p:sldId id="287" r:id="rId35"/>
    <p:sldId id="317" r:id="rId36"/>
    <p:sldId id="318" r:id="rId37"/>
    <p:sldId id="286" r:id="rId38"/>
    <p:sldId id="291" r:id="rId39"/>
    <p:sldId id="319" r:id="rId40"/>
    <p:sldId id="292" r:id="rId41"/>
    <p:sldId id="320" r:id="rId42"/>
    <p:sldId id="321" r:id="rId43"/>
    <p:sldId id="297" r:id="rId44"/>
    <p:sldId id="296" r:id="rId45"/>
    <p:sldId id="295" r:id="rId46"/>
    <p:sldId id="294" r:id="rId4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25.1.2024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260648"/>
            <a:ext cx="7406640" cy="1440160"/>
          </a:xfrm>
        </p:spPr>
        <p:txBody>
          <a:bodyPr>
            <a:normAutofit lnSpcReduction="10000"/>
          </a:bodyPr>
          <a:lstStyle/>
          <a:p>
            <a:pPr algn="ctr"/>
            <a:r>
              <a:rPr lang="tr-TR" sz="4400" b="1" dirty="0" smtClean="0">
                <a:solidFill>
                  <a:schemeClr val="accent3">
                    <a:lumMod val="75000"/>
                  </a:schemeClr>
                </a:solidFill>
              </a:rPr>
              <a:t>HALİT ZİYA UŞAKLIGİL</a:t>
            </a:r>
          </a:p>
          <a:p>
            <a:pPr algn="l"/>
            <a:r>
              <a:rPr lang="tr-TR" sz="4400" b="1" dirty="0" smtClean="0">
                <a:solidFill>
                  <a:schemeClr val="accent3">
                    <a:lumMod val="75000"/>
                  </a:schemeClr>
                </a:solidFill>
              </a:rPr>
              <a:t>           (1866-1945)</a:t>
            </a:r>
            <a:endParaRPr lang="tr-TR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efe\Desktop\halit_ziya_usaklig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7560840" cy="4464497"/>
          </a:xfrm>
          <a:prstGeom prst="rect">
            <a:avLst/>
          </a:prstGeom>
          <a:noFill/>
        </p:spPr>
      </p:pic>
      <p:sp>
        <p:nvSpPr>
          <p:cNvPr id="2" name="Metin kutusu 1"/>
          <p:cNvSpPr txBox="1"/>
          <p:nvPr/>
        </p:nvSpPr>
        <p:spPr>
          <a:xfrm>
            <a:off x="2987824" y="6119718"/>
            <a:ext cx="3096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/>
              <a:t>edebiyatsultani.com</a:t>
            </a:r>
            <a:endParaRPr lang="tr-T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31640" y="1052736"/>
            <a:ext cx="7498080" cy="519566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5400" dirty="0" smtClean="0"/>
              <a:t>Romanlarında gözleme önem veren </a:t>
            </a:r>
            <a:r>
              <a:rPr lang="tr-TR" sz="5400" dirty="0" smtClean="0">
                <a:solidFill>
                  <a:srgbClr val="7030A0"/>
                </a:solidFill>
              </a:rPr>
              <a:t>Halit Ziya</a:t>
            </a:r>
            <a:r>
              <a:rPr lang="tr-TR" sz="5400" dirty="0" smtClean="0"/>
              <a:t>, kahramanlarını kendi çevrelerinden seçmiştir.</a:t>
            </a:r>
          </a:p>
          <a:p>
            <a:pPr>
              <a:buNone/>
            </a:pPr>
            <a:endParaRPr lang="tr-TR" sz="4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5400" dirty="0" smtClean="0">
                <a:solidFill>
                  <a:srgbClr val="7030A0"/>
                </a:solidFill>
              </a:rPr>
              <a:t>Halit Ziya</a:t>
            </a:r>
            <a:r>
              <a:rPr lang="tr-TR" sz="5400" dirty="0" smtClean="0"/>
              <a:t>, roman </a:t>
            </a:r>
            <a:r>
              <a:rPr lang="tr-TR" sz="5400" dirty="0"/>
              <a:t>ve hikayelerindeki kişilerin ruh çözümlemelerine önem </a:t>
            </a:r>
            <a:r>
              <a:rPr lang="tr-TR" sz="5400" dirty="0" smtClean="0"/>
              <a:t>vermiş, </a:t>
            </a:r>
            <a:r>
              <a:rPr lang="tr-TR" sz="5400" dirty="0"/>
              <a:t>eserlerine şahsiyetini katmamıştır.</a:t>
            </a:r>
          </a:p>
          <a:p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2258734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75656" y="764704"/>
            <a:ext cx="7458032" cy="568863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tr-TR" sz="5400" dirty="0" smtClean="0">
                <a:solidFill>
                  <a:srgbClr val="7030A0"/>
                </a:solidFill>
              </a:rPr>
              <a:t>Halit Ziya</a:t>
            </a:r>
            <a:r>
              <a:rPr lang="tr-TR" sz="5400" dirty="0" smtClean="0"/>
              <a:t>’nın roman kişileri genellikle aydın, öğrenim görmüş, zengin kişilerdir. Öykülerinde ise halktan kişilere yer vermiştir.</a:t>
            </a:r>
          </a:p>
          <a:p>
            <a:pPr>
              <a:buNone/>
            </a:pPr>
            <a:endParaRPr lang="tr-TR" sz="4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tr-TR" sz="5400" dirty="0" smtClean="0">
                <a:solidFill>
                  <a:srgbClr val="7030A0"/>
                </a:solidFill>
              </a:rPr>
              <a:t>Halit Ziya</a:t>
            </a:r>
            <a:r>
              <a:rPr lang="tr-TR" sz="5400" dirty="0" smtClean="0"/>
              <a:t>, romanlarında </a:t>
            </a:r>
            <a:r>
              <a:rPr lang="tr-TR" sz="5400" dirty="0"/>
              <a:t>mekan olarak İstanbul’u kullanmış, öykülerinde İstanbul dışında mekanlara da yer vermiştir.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9976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548680"/>
            <a:ext cx="7818072" cy="597666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tr-TR" sz="4800" dirty="0" smtClean="0">
                <a:solidFill>
                  <a:srgbClr val="7030A0"/>
                </a:solidFill>
                <a:latin typeface="Trebuchet MS" pitchFamily="34" charset="0"/>
              </a:rPr>
              <a:t>Halit Ziya</a:t>
            </a:r>
            <a:r>
              <a:rPr lang="tr-TR" sz="4800" dirty="0" smtClean="0">
                <a:latin typeface="Trebuchet MS" pitchFamily="34" charset="0"/>
              </a:rPr>
              <a:t>’nın roman ve hikayelerinin konuları; karamsarlık, hayal kırıklıkları, mutluluğa ulaşamama ve aşktır. Bu konular aynı zaman </a:t>
            </a:r>
            <a:r>
              <a:rPr lang="tr-TR" sz="4800" dirty="0" err="1" smtClean="0">
                <a:latin typeface="Trebuchet MS" pitchFamily="34" charset="0"/>
              </a:rPr>
              <a:t>Servetifünun</a:t>
            </a:r>
            <a:r>
              <a:rPr lang="tr-TR" sz="4800" dirty="0" smtClean="0">
                <a:latin typeface="Trebuchet MS" pitchFamily="34" charset="0"/>
              </a:rPr>
              <a:t> sanatçılarının ortak temalarıdır.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sz="5400" dirty="0" smtClean="0">
                <a:solidFill>
                  <a:srgbClr val="7030A0"/>
                </a:solidFill>
                <a:latin typeface="Trebuchet MS" pitchFamily="34" charset="0"/>
              </a:rPr>
              <a:t>Halit Ziya</a:t>
            </a:r>
            <a:r>
              <a:rPr lang="tr-TR" sz="5400" dirty="0" smtClean="0">
                <a:latin typeface="Trebuchet MS" pitchFamily="34" charset="0"/>
              </a:rPr>
              <a:t>’nın hikâyelerinde </a:t>
            </a:r>
            <a:r>
              <a:rPr lang="tr-TR" sz="5400" dirty="0" err="1">
                <a:latin typeface="Trebuchet MS" pitchFamily="34" charset="0"/>
              </a:rPr>
              <a:t>Maupassant</a:t>
            </a:r>
            <a:r>
              <a:rPr lang="tr-TR" sz="5400" dirty="0">
                <a:latin typeface="Trebuchet MS" pitchFamily="34" charset="0"/>
              </a:rPr>
              <a:t> tarzı egemendir.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3436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548369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tr-TR" sz="5400" dirty="0" smtClean="0">
                <a:latin typeface="Trebuchet MS" pitchFamily="34" charset="0"/>
              </a:rPr>
              <a:t>Mensur şiirin ilk </a:t>
            </a:r>
            <a:r>
              <a:rPr lang="tr-TR" sz="5400" dirty="0" smtClean="0">
                <a:latin typeface="Trebuchet MS" pitchFamily="34" charset="0"/>
              </a:rPr>
              <a:t>örneklerini </a:t>
            </a:r>
            <a:r>
              <a:rPr lang="tr-TR" sz="5400" dirty="0" smtClean="0">
                <a:solidFill>
                  <a:srgbClr val="7030A0"/>
                </a:solidFill>
                <a:latin typeface="Trebuchet MS" pitchFamily="34" charset="0"/>
              </a:rPr>
              <a:t>Halit Ziya</a:t>
            </a:r>
            <a:r>
              <a:rPr lang="tr-TR" sz="5400" dirty="0" smtClean="0">
                <a:latin typeface="Trebuchet MS" pitchFamily="34" charset="0"/>
              </a:rPr>
              <a:t> vermiştir</a:t>
            </a:r>
            <a:r>
              <a:rPr lang="tr-TR" sz="5400" dirty="0" smtClean="0">
                <a:latin typeface="Trebuchet MS" pitchFamily="34" charset="0"/>
              </a:rPr>
              <a:t>. Mensur şiirlerinin dili ağırdır. </a:t>
            </a:r>
          </a:p>
          <a:p>
            <a:pPr marL="82296" indent="0">
              <a:buNone/>
            </a:pPr>
            <a:r>
              <a:rPr lang="tr-TR" sz="5400" dirty="0" smtClean="0">
                <a:latin typeface="Trebuchet MS" pitchFamily="34" charset="0"/>
              </a:rPr>
              <a:t>Yazdığı </a:t>
            </a:r>
            <a:r>
              <a:rPr lang="tr-TR" sz="5400" dirty="0" smtClean="0">
                <a:latin typeface="Trebuchet MS" pitchFamily="34" charset="0"/>
              </a:rPr>
              <a:t>anılar edebi değer taşımaktadır.</a:t>
            </a:r>
            <a:endParaRPr lang="tr-TR" sz="54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771728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solidFill>
                  <a:srgbClr val="7030A0"/>
                </a:solidFill>
              </a:rPr>
              <a:t>Eserleri</a:t>
            </a:r>
            <a:endParaRPr lang="tr-TR" sz="3800" dirty="0" smtClean="0"/>
          </a:p>
          <a:p>
            <a:r>
              <a:rPr lang="tr-TR" sz="3800" b="1" dirty="0" smtClean="0">
                <a:solidFill>
                  <a:srgbClr val="FF0000"/>
                </a:solidFill>
              </a:rPr>
              <a:t>Roman</a:t>
            </a:r>
            <a:r>
              <a:rPr lang="tr-TR" sz="3800" dirty="0" smtClean="0"/>
              <a:t>: </a:t>
            </a:r>
            <a:r>
              <a:rPr lang="tr-TR" sz="3800" dirty="0" err="1" smtClean="0"/>
              <a:t>Mai</a:t>
            </a:r>
            <a:r>
              <a:rPr lang="tr-TR" sz="3800" dirty="0" smtClean="0"/>
              <a:t> ve Siyah,  Aşk-ı Memnu, </a:t>
            </a:r>
            <a:r>
              <a:rPr lang="tr-TR" sz="3800" dirty="0" err="1" smtClean="0"/>
              <a:t>Nemide</a:t>
            </a:r>
            <a:r>
              <a:rPr lang="tr-TR" sz="3800" dirty="0" smtClean="0"/>
              <a:t>, Sefile, Kırık Hayatlar, Bir Ölünün Defteri, Ferdi ve Şürekası.</a:t>
            </a:r>
          </a:p>
          <a:p>
            <a:r>
              <a:rPr lang="tr-TR" sz="3800" b="1" dirty="0" smtClean="0">
                <a:solidFill>
                  <a:srgbClr val="FF0000"/>
                </a:solidFill>
              </a:rPr>
              <a:t>Hikaye</a:t>
            </a:r>
            <a:r>
              <a:rPr lang="tr-TR" sz="3800" dirty="0" smtClean="0"/>
              <a:t>: Bir Yazın Tarihi, Solgun Demet, Hepsinden Acı, Onu Beklerken, Aşka Dair, Kadın Pençesi</a:t>
            </a:r>
          </a:p>
          <a:p>
            <a:r>
              <a:rPr lang="tr-TR" sz="3800" b="1" dirty="0" smtClean="0">
                <a:solidFill>
                  <a:srgbClr val="FF0000"/>
                </a:solidFill>
              </a:rPr>
              <a:t>Şiir</a:t>
            </a:r>
            <a:r>
              <a:rPr lang="tr-TR" sz="3800" dirty="0" smtClean="0">
                <a:solidFill>
                  <a:srgbClr val="FF0000"/>
                </a:solidFill>
              </a:rPr>
              <a:t>: </a:t>
            </a:r>
            <a:r>
              <a:rPr lang="tr-TR" sz="3800" dirty="0" smtClean="0"/>
              <a:t>Mezardan Sesler, Mensur Şiirler</a:t>
            </a:r>
          </a:p>
          <a:p>
            <a:r>
              <a:rPr lang="tr-TR" sz="3800" b="1" dirty="0" smtClean="0">
                <a:solidFill>
                  <a:srgbClr val="FF0000"/>
                </a:solidFill>
              </a:rPr>
              <a:t>Tiyatro</a:t>
            </a:r>
            <a:r>
              <a:rPr lang="tr-TR" sz="3800" dirty="0" smtClean="0"/>
              <a:t>:  Füruzan, Kabus, Fare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27784" y="0"/>
            <a:ext cx="6516216" cy="68580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tr-TR" sz="5200" dirty="0" smtClean="0"/>
              <a:t>Batılı anlamda Türk romanının başlangıcı sayılan romandır. Romanın kahramanı Ahmet Cemil’dir. Ahmet Cemil, </a:t>
            </a:r>
            <a:r>
              <a:rPr lang="tr-TR" sz="5200" dirty="0" err="1" smtClean="0"/>
              <a:t>Servetifünun</a:t>
            </a:r>
            <a:r>
              <a:rPr lang="tr-TR" sz="5200" dirty="0" smtClean="0"/>
              <a:t> Dönemi’nin sanatçı tipini temsil eder.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1027" name="Picture 3" descr="C:\Users\efe\Desktop\mai ve siy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2652589" cy="452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27784" y="0"/>
            <a:ext cx="6516216" cy="6858000"/>
          </a:xfrm>
        </p:spPr>
        <p:txBody>
          <a:bodyPr/>
          <a:lstStyle/>
          <a:p>
            <a:pPr marL="82296" indent="0">
              <a:buNone/>
            </a:pPr>
            <a:endParaRPr lang="tr-TR" sz="5400" dirty="0" smtClean="0"/>
          </a:p>
          <a:p>
            <a:pPr marL="82296" indent="0">
              <a:buNone/>
            </a:pPr>
            <a:r>
              <a:rPr lang="tr-TR" sz="5400" dirty="0" smtClean="0"/>
              <a:t>Ahmet Cemil, çok iyi yetişmiş, edebi hevesleri ve güzel (mavi) hayalleri olan bir gençtir.  </a:t>
            </a:r>
          </a:p>
          <a:p>
            <a:pPr marL="82296" indent="0"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1027" name="Picture 3" descr="C:\Users\efe\Desktop\mai ve siy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2652589" cy="4524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519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lnSpcReduction="10000"/>
          </a:bodyPr>
          <a:lstStyle/>
          <a:p>
            <a:r>
              <a:rPr lang="tr-TR" sz="5400" dirty="0" smtClean="0">
                <a:solidFill>
                  <a:srgbClr val="7030A0"/>
                </a:solidFill>
                <a:latin typeface="Trebuchet MS" pitchFamily="34" charset="0"/>
              </a:rPr>
              <a:t>Halit Ziya</a:t>
            </a:r>
            <a:r>
              <a:rPr lang="tr-TR" sz="5400" dirty="0" smtClean="0">
                <a:latin typeface="Trebuchet MS" pitchFamily="34" charset="0"/>
              </a:rPr>
              <a:t>;  roman, hikaye, mensur şiir, anı, makale, inceleme, tiyatro… gibi hemen her türde eser vermiş çok yönlü bir sanatçıdır.</a:t>
            </a:r>
          </a:p>
          <a:p>
            <a:endParaRPr lang="tr-TR" sz="40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27784" y="0"/>
            <a:ext cx="6516216" cy="6858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5200" dirty="0" smtClean="0"/>
              <a:t>Romanın başkahramanı Ahmet Cemil, hazırlamakta olduğu büyük eserini bitirince şöhrete ulaşacak, Lamia ile evlenecek, servet sahibi mutlu bir hayata kavuşacaktır.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1027" name="Picture 3" descr="C:\Users\efe\Desktop\mai ve siy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2652589" cy="4524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8252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27784" y="0"/>
            <a:ext cx="6516216" cy="6858000"/>
          </a:xfrm>
        </p:spPr>
        <p:txBody>
          <a:bodyPr/>
          <a:lstStyle/>
          <a:p>
            <a:pPr marL="82296" indent="0">
              <a:buNone/>
            </a:pPr>
            <a:endParaRPr lang="tr-TR" sz="5400" dirty="0" smtClean="0"/>
          </a:p>
          <a:p>
            <a:pPr marL="82296" indent="0">
              <a:buNone/>
            </a:pPr>
            <a:r>
              <a:rPr lang="tr-TR" sz="5400" dirty="0" smtClean="0"/>
              <a:t>Roman,  Ahmet Cemil’in hayallerini gerçekleştirmek için ortaya koyduğu çabayı, yaşadıklarını anlatır.</a:t>
            </a:r>
          </a:p>
          <a:p>
            <a:pPr marL="82296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1027" name="Picture 3" descr="C:\Users\efe\Desktop\mai ve siy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2652589" cy="452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27784" y="0"/>
            <a:ext cx="6516216" cy="6858000"/>
          </a:xfrm>
        </p:spPr>
        <p:txBody>
          <a:bodyPr/>
          <a:lstStyle/>
          <a:p>
            <a:pPr marL="82296" indent="0">
              <a:buNone/>
            </a:pPr>
            <a:r>
              <a:rPr lang="tr-TR" sz="5200" dirty="0" smtClean="0"/>
              <a:t>Roman Ahmet Cemil’in hayallerinin suya düşmesiyle biter.</a:t>
            </a:r>
          </a:p>
          <a:p>
            <a:pPr marL="82296" indent="0">
              <a:buNone/>
            </a:pPr>
            <a:r>
              <a:rPr lang="tr-TR" sz="5200" dirty="0" smtClean="0"/>
              <a:t>Mavi, Ahmet Cemil’in geleceğe dair güzel hayallerini; siyah ise bu hayallerin suya düştüğünü anlatır.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1027" name="Picture 3" descr="C:\Users\efe\Desktop\mai ve siya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2652589" cy="60486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0304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779912" y="0"/>
            <a:ext cx="5364088" cy="68580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tr-TR" sz="5400" dirty="0" smtClean="0"/>
              <a:t>Romanda kırk </a:t>
            </a:r>
            <a:r>
              <a:rPr lang="tr-TR" sz="5400" dirty="0"/>
              <a:t>beş yaşlarındaki Adnan Bey ile yirmi iki yaşındaki Bihter’in </a:t>
            </a:r>
            <a:r>
              <a:rPr lang="tr-TR" sz="5400" dirty="0" smtClean="0"/>
              <a:t>evlenmesi,</a:t>
            </a:r>
            <a:r>
              <a:rPr lang="tr-TR" sz="5400" dirty="0"/>
              <a:t> bu </a:t>
            </a:r>
            <a:r>
              <a:rPr lang="tr-TR" sz="5400" dirty="0" smtClean="0"/>
              <a:t>evlenmenin</a:t>
            </a:r>
            <a:r>
              <a:rPr lang="tr-TR" sz="5400" dirty="0"/>
              <a:t> Adnan Bey’in kızı Nihal’in ve diğer insanların üzerindeki etkisi ve evliliğinde aradığı mutluluğu bulamayan Bihter ile Adnan Bey’in yeğeni </a:t>
            </a:r>
            <a:r>
              <a:rPr lang="tr-TR" sz="5400" dirty="0" err="1"/>
              <a:t>Behlül</a:t>
            </a:r>
            <a:r>
              <a:rPr lang="tr-TR" sz="5400" dirty="0"/>
              <a:t> arasındaki yasak aşktır.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2050" name="Picture 2" descr="C:\Users\efe\Desktop\aşk-ı memn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3779912" cy="635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779912" y="0"/>
            <a:ext cx="5364088" cy="68580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tr-TR" sz="5400" dirty="0"/>
              <a:t>Aşk-ı Memnu romanı, Batılı romanlarla eşdeğer sayılabilecek teknikle kaleme alınmış bir olgunluk eseri olmasının yanı sıra, </a:t>
            </a:r>
            <a:r>
              <a:rPr lang="tr-TR" sz="5400" dirty="0" smtClean="0"/>
              <a:t>kadının </a:t>
            </a:r>
            <a:r>
              <a:rPr lang="tr-TR" sz="5400" dirty="0"/>
              <a:t>keşfedildiği ilk roman olma özelliği taşır.</a:t>
            </a:r>
            <a:endParaRPr lang="tr-TR" sz="5400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2050" name="Picture 2" descr="C:\Users\efe\Desktop\aşk-ı memn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3779912" cy="635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548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779912" y="0"/>
            <a:ext cx="5364088" cy="68580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tr-TR" sz="4000" dirty="0"/>
              <a:t>Aşk-ı Memnu romanı Servet-i </a:t>
            </a:r>
            <a:r>
              <a:rPr lang="tr-TR" sz="4000" dirty="0" err="1"/>
              <a:t>Fûnun</a:t>
            </a:r>
            <a:r>
              <a:rPr lang="tr-TR" sz="4000" dirty="0"/>
              <a:t> neslinin dil ve kelime anlayışını devam ettiren bir özellik gösterir. Üslûp olarak yazar kendisine has sanatlı söyleyişlerin yanında kelimeleri de en güzel şekilde </a:t>
            </a:r>
            <a:r>
              <a:rPr lang="tr-TR" sz="4000" dirty="0" smtClean="0"/>
              <a:t>seçerek anlatmak </a:t>
            </a:r>
            <a:r>
              <a:rPr lang="tr-TR" sz="4000" dirty="0"/>
              <a:t>istediklerini okuyucusuna çarpıcı bir şekilde aktarır.</a:t>
            </a:r>
            <a:endParaRPr lang="tr-TR" sz="4000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2050" name="Picture 2" descr="C:\Users\efe\Desktop\aşk-ı memn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3779912" cy="635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76111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779912" y="0"/>
            <a:ext cx="5364088" cy="68580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tr-TR" sz="4000" dirty="0" smtClean="0"/>
              <a:t>Roman topluma değil</a:t>
            </a:r>
            <a:r>
              <a:rPr lang="tr-TR" sz="4000" dirty="0"/>
              <a:t> bireye ve bireyler arası ilişkiye dönük bir romandır. </a:t>
            </a:r>
            <a:br>
              <a:rPr lang="tr-TR" sz="4000" dirty="0"/>
            </a:br>
            <a:r>
              <a:rPr lang="tr-TR" sz="4000" dirty="0"/>
              <a:t>Yazar somut ve tek olan bir evliliğin belli koşullar altında </a:t>
            </a:r>
            <a:r>
              <a:rPr lang="tr-TR" sz="4000" dirty="0" smtClean="0"/>
              <a:t>nasıl işlendiğini</a:t>
            </a:r>
            <a:r>
              <a:rPr lang="tr-TR" sz="4000" dirty="0"/>
              <a:t> belli insanlar arasındaki ilişkiler örgüsünün niteliğini ve gelişimini anlamaya ve anlatmaya çalışır</a:t>
            </a:r>
            <a:r>
              <a:rPr lang="tr-TR" sz="4000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2050" name="Picture 2" descr="C:\Users\efe\Desktop\aşk-ı memn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3779912" cy="635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9226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779912" y="0"/>
            <a:ext cx="5364088" cy="68580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tr-TR" sz="4000" dirty="0" smtClean="0"/>
              <a:t>Karakterlerin </a:t>
            </a:r>
            <a:r>
              <a:rPr lang="tr-TR" sz="4000" dirty="0"/>
              <a:t>kişilikleriyle olaylar arasındaki nedensellik bağını yazar en iyi şekilde </a:t>
            </a:r>
            <a:r>
              <a:rPr lang="tr-TR" sz="4000" dirty="0" smtClean="0"/>
              <a:t>kurar. Yazar bu romanda birtakım </a:t>
            </a:r>
            <a:r>
              <a:rPr lang="tr-TR" sz="4000" dirty="0"/>
              <a:t>insanların neden sonuç yasasına göre gelişen aşk </a:t>
            </a:r>
            <a:r>
              <a:rPr lang="tr-TR" sz="4000" dirty="0" smtClean="0"/>
              <a:t>öyküsünü anlatan</a:t>
            </a:r>
            <a:r>
              <a:rPr lang="tr-TR" sz="4000" dirty="0"/>
              <a:t> 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>psikolojik </a:t>
            </a:r>
            <a:r>
              <a:rPr lang="tr-TR" sz="4000" dirty="0"/>
              <a:t>gerçeğe dayanan sağlam yapılı kusursuz bir sanat yapıtı peşindedir.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2050" name="Picture 2" descr="C:\Users\efe\Desktop\aşk-ı memn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3779912" cy="635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2973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987824" y="0"/>
            <a:ext cx="6156176" cy="6858000"/>
          </a:xfrm>
        </p:spPr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dirty="0" smtClean="0"/>
              <a:t>  </a:t>
            </a:r>
            <a:r>
              <a:rPr lang="tr-TR" sz="5800" dirty="0" smtClean="0"/>
              <a:t>Bu romanda annesi vereme yenik düşmüş ve kendisi de bu hastalığın pençesinde yaşam mücadelesi veren genç bir kız olan </a:t>
            </a:r>
            <a:r>
              <a:rPr lang="tr-TR" sz="5800" dirty="0" err="1" smtClean="0"/>
              <a:t>Nemide’nin</a:t>
            </a:r>
            <a:r>
              <a:rPr lang="tr-TR" sz="5800" dirty="0" smtClean="0"/>
              <a:t> yaşadıkları anlatılmaktadır.</a:t>
            </a:r>
            <a:br>
              <a:rPr lang="tr-TR" sz="5800" dirty="0" smtClean="0"/>
            </a:br>
            <a:r>
              <a:rPr lang="tr-TR" dirty="0" smtClean="0"/>
              <a:t> </a:t>
            </a:r>
            <a:br>
              <a:rPr lang="tr-TR" dirty="0" smtClean="0"/>
            </a:b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3074" name="Picture 2" descr="C:\Users\efe\Desktop\nem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2987824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987824" y="0"/>
            <a:ext cx="6156176" cy="6858000"/>
          </a:xfrm>
        </p:spPr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pPr marL="82296" indent="0">
              <a:buNone/>
            </a:pPr>
            <a:endParaRPr lang="tr-TR" sz="5400" dirty="0" smtClean="0"/>
          </a:p>
          <a:p>
            <a:pPr marL="82296" indent="0">
              <a:buNone/>
            </a:pPr>
            <a:r>
              <a:rPr lang="tr-TR" sz="5400" dirty="0" smtClean="0"/>
              <a:t>Romanda ana fikir olarak mutluluğun, başkalarının mutluluğuna engel olarak yakalanamayacağı ve sevginin fedakarlık gerektirdiği işlenmiştir.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br>
              <a:rPr lang="tr-TR" dirty="0" smtClean="0"/>
            </a:b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3074" name="Picture 2" descr="C:\Users\efe\Desktop\nem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2987824" cy="5688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465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tr-TR" sz="5400" dirty="0" smtClean="0">
                <a:solidFill>
                  <a:srgbClr val="7030A0"/>
                </a:solidFill>
                <a:latin typeface="Trebuchet MS" pitchFamily="34" charset="0"/>
              </a:rPr>
              <a:t>Halit Ziya</a:t>
            </a:r>
            <a:r>
              <a:rPr lang="tr-TR" sz="5400" dirty="0" smtClean="0">
                <a:latin typeface="Trebuchet MS" pitchFamily="34" charset="0"/>
              </a:rPr>
              <a:t>, modern </a:t>
            </a:r>
            <a:r>
              <a:rPr lang="tr-TR" sz="5400" dirty="0">
                <a:latin typeface="Trebuchet MS" pitchFamily="34" charset="0"/>
              </a:rPr>
              <a:t>Türk romanının kurucusu olan, ilk büyük realist romancımızdır.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8278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915816" y="0"/>
            <a:ext cx="6228184" cy="6858000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82296" indent="0">
              <a:buNone/>
            </a:pPr>
            <a:endParaRPr lang="tr-TR" dirty="0" smtClean="0"/>
          </a:p>
          <a:p>
            <a:pPr marL="82296" indent="0">
              <a:buNone/>
            </a:pPr>
            <a:r>
              <a:rPr lang="tr-TR" sz="5400" dirty="0" smtClean="0"/>
              <a:t>Hayatın acı ve sefaletleri yüzünden düşmüş bir kadının hikâyesi anlatılır.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4098" name="Picture 2" descr="C:\Users\efe\Desktop\sef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2843808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59832" y="0"/>
            <a:ext cx="6084168" cy="68580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82296" indent="0">
              <a:buNone/>
            </a:pPr>
            <a:r>
              <a:rPr lang="tr-TR" sz="5400" dirty="0" smtClean="0"/>
              <a:t>Halit Ziya’nın toplumsal bir problemi anlattığı romanıdır.</a:t>
            </a:r>
          </a:p>
          <a:p>
            <a:endParaRPr lang="tr-TR" dirty="0" smtClean="0"/>
          </a:p>
          <a:p>
            <a:pPr marL="82296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4098" name="Picture 2" descr="C:\Users\efe\Desktop\sefi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2843808" cy="5328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5290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27784" y="332656"/>
            <a:ext cx="6192688" cy="6120680"/>
          </a:xfrm>
        </p:spPr>
        <p:txBody>
          <a:bodyPr>
            <a:normAutofit fontScale="70000" lnSpcReduction="20000"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sz="6600" dirty="0" smtClean="0"/>
              <a:t>Romanda halasının kızına aşık olan bir adamın onun en iyi arkadaşına aşık olduğunu öğrenince büyük fedakârlık göstererek onların birlikte olmalarını sağlaması anlatılmaktadır. </a:t>
            </a:r>
          </a:p>
          <a:p>
            <a:pPr marL="82296" indent="0">
              <a:buNone/>
            </a:pPr>
            <a:r>
              <a:rPr lang="tr-TR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5122" name="Picture 2" descr="C:\Users\efe\Desktop\Bir-Ölünün-Defter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277180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27784" y="0"/>
            <a:ext cx="6516216" cy="6858000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sz="5400" dirty="0" smtClean="0"/>
              <a:t>Romanın </a:t>
            </a:r>
            <a:r>
              <a:rPr lang="tr-TR" sz="5400" dirty="0" smtClean="0"/>
              <a:t>ana fikri: </a:t>
            </a:r>
            <a:r>
              <a:rPr lang="tr-TR" sz="5400" dirty="0" smtClean="0"/>
              <a:t>İnsanlar </a:t>
            </a:r>
            <a:r>
              <a:rPr lang="tr-TR" sz="5400" dirty="0" smtClean="0"/>
              <a:t>başkalarının mutluluğu için kendi mutluluklarını feda edebilirler. Bu davranış her ne kadar onların üzülmesine sebep olsa da takdire layık bir harekettir</a:t>
            </a:r>
            <a:r>
              <a:rPr lang="tr-TR" sz="5400" dirty="0" smtClean="0"/>
              <a:t>.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dirty="0" smtClean="0"/>
              <a:t> </a:t>
            </a:r>
            <a:br>
              <a:rPr lang="tr-TR" dirty="0" smtClean="0"/>
            </a:b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5122" name="Picture 2" descr="C:\Users\efe\Desktop\Bir-Ölünün-Defter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0728"/>
            <a:ext cx="2555776" cy="47525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33307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27784" y="0"/>
            <a:ext cx="6516216" cy="6858000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sz="5400" dirty="0" smtClean="0"/>
              <a:t>Ekonomik rahatlığa kavuştuktan sonra eşi ve iki çocuğuyla yeni bir çevreye girip bu arada bir sosyete yosmasına tutulan genç bir doktorun öyküsü. </a:t>
            </a:r>
            <a:br>
              <a:rPr lang="tr-TR" sz="5400" dirty="0" smtClean="0"/>
            </a:br>
            <a:r>
              <a:rPr lang="tr-TR" sz="2800" dirty="0" smtClean="0"/>
              <a:t> </a:t>
            </a:r>
            <a:br>
              <a:rPr lang="tr-TR" sz="2800" dirty="0" smtClean="0"/>
            </a:br>
            <a:endParaRPr lang="tr-TR" sz="2800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6146" name="Picture 2" descr="C:\Users\efe\Desktop\kirik-hayatl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269979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27784" y="0"/>
            <a:ext cx="6516216" cy="6858000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sz="5400" dirty="0" smtClean="0"/>
              <a:t>Yazar </a:t>
            </a:r>
            <a:r>
              <a:rPr lang="tr-TR" sz="5400" dirty="0" smtClean="0"/>
              <a:t>bu romanla okuyucuya; aile bireylerinin karşılıklı saygı ve sevgi içinde bulunmaları </a:t>
            </a:r>
            <a:r>
              <a:rPr lang="tr-TR" sz="5400" dirty="0" smtClean="0"/>
              <a:t>gerektiğini</a:t>
            </a:r>
            <a:r>
              <a:rPr lang="tr-TR" sz="5400" dirty="0" smtClean="0"/>
              <a:t>, bunun sonucu olarak da Türk toplumunun istenilen seviyeye </a:t>
            </a:r>
            <a:r>
              <a:rPr lang="tr-TR" sz="5400" dirty="0" smtClean="0"/>
              <a:t>geleceğini </a:t>
            </a:r>
            <a:r>
              <a:rPr lang="tr-TR" sz="5400" dirty="0" smtClean="0"/>
              <a:t>ana fikir olarak yansıtmaktadır. 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 </a:t>
            </a:r>
            <a:br>
              <a:rPr lang="tr-TR" sz="2800" dirty="0" smtClean="0"/>
            </a:br>
            <a:endParaRPr lang="tr-TR" sz="2800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6146" name="Picture 2" descr="C:\Users\efe\Desktop\kirik-hayatl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2699792" cy="4680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8744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635896" y="0"/>
            <a:ext cx="5493114" cy="68580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tr-TR" sz="5400" dirty="0" smtClean="0"/>
              <a:t>Bu romanda İsmail Tayfur’un aşkı ve para yüzünden başka biriyle evlenmek zorunda kalmasının, mutlu </a:t>
            </a:r>
            <a:r>
              <a:rPr lang="tr-TR" sz="5400" dirty="0" smtClean="0"/>
              <a:t>olamamasının </a:t>
            </a:r>
            <a:r>
              <a:rPr lang="tr-TR" sz="5400" dirty="0" smtClean="0"/>
              <a:t>ve sonunda evlendiği kişinin ölümüyle aklını yitirmesini anlatmaktadır</a:t>
            </a:r>
            <a:r>
              <a:rPr lang="tr-TR" sz="5400" dirty="0" smtClean="0"/>
              <a:t>.</a:t>
            </a:r>
            <a:endParaRPr lang="tr-TR" sz="5400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7170" name="Picture 2" descr="C:\Users\efe\Desktop\ferdi ve şürekas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3676650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84169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635896" y="0"/>
            <a:ext cx="5493114" cy="6858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5400" dirty="0" smtClean="0"/>
              <a:t>Kitabın </a:t>
            </a:r>
            <a:r>
              <a:rPr lang="tr-TR" sz="5400" dirty="0" smtClean="0"/>
              <a:t>ana fikri “paranın saadet getirmeyeceği ve dünyada paradan çok değerli şeylerinde bulunduğudur. ”</a:t>
            </a:r>
            <a:br>
              <a:rPr lang="tr-TR" sz="5400" dirty="0" smtClean="0"/>
            </a:br>
            <a:endParaRPr lang="tr-TR" sz="5400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7170" name="Picture 2" descr="C:\Users\efe\Desktop\ferdi ve şürekas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36766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19872" y="0"/>
            <a:ext cx="5709138" cy="6858000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sz="5700" dirty="0" smtClean="0"/>
              <a:t>Halit Ziya’nın hikaye kitabıdır. Solgun Demet de bu hikayelerden biridir.  Solgun Demet adlı hikayede eşinin kendisini aldattığını bir solgun demet vasıtasıyla anlayan bir kadının duygularını ve yaşadığı sıkıntıları anlatır.</a:t>
            </a:r>
            <a:br>
              <a:rPr lang="tr-TR" sz="5700" dirty="0" smtClean="0"/>
            </a:br>
            <a:endParaRPr lang="tr-TR" sz="5700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8194" name="Picture 2" descr="C:\Users\efe\Desktop\solgun-dem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" y="908720"/>
            <a:ext cx="3345273" cy="5112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19872" y="0"/>
            <a:ext cx="5709138" cy="6858000"/>
          </a:xfrm>
        </p:spPr>
        <p:txBody>
          <a:bodyPr>
            <a:normAutofit fontScale="85000" lnSpcReduction="10000"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sz="5400" dirty="0" smtClean="0"/>
              <a:t>Eser </a:t>
            </a:r>
            <a:r>
              <a:rPr lang="tr-TR" sz="5400" dirty="0" smtClean="0"/>
              <a:t>kısa hikayelerden </a:t>
            </a:r>
            <a:r>
              <a:rPr lang="tr-TR" sz="5400" dirty="0" smtClean="0"/>
              <a:t>oluşmaktadır</a:t>
            </a:r>
            <a:r>
              <a:rPr lang="tr-TR" sz="5400" dirty="0" smtClean="0"/>
              <a:t>. Genelde bu hikayelerin konusu insanların başından geçen </a:t>
            </a:r>
            <a:r>
              <a:rPr lang="tr-TR" sz="5400" dirty="0" smtClean="0"/>
              <a:t>acılı, dramatik </a:t>
            </a:r>
            <a:r>
              <a:rPr lang="tr-TR" sz="5400" dirty="0" smtClean="0"/>
              <a:t>olaylardır.</a:t>
            </a:r>
            <a:br>
              <a:rPr lang="tr-TR" sz="5400" dirty="0" smtClean="0"/>
            </a:br>
            <a:r>
              <a:rPr lang="tr-TR" sz="5400" dirty="0" smtClean="0"/>
              <a:t>Hayatta </a:t>
            </a:r>
            <a:r>
              <a:rPr lang="tr-TR" sz="5400" dirty="0" smtClean="0"/>
              <a:t>yapılan bazı hatalar kişinin sonunu hazırlayabilir.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13314" name="Picture 2" descr="C:\Users\efe\Desktop\hepsinden ac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80727"/>
            <a:ext cx="3275856" cy="4956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0310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764704"/>
            <a:ext cx="7818072" cy="5483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400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</a:t>
            </a:r>
            <a:br>
              <a:rPr lang="tr-TR" sz="5400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</a:br>
            <a:r>
              <a:rPr lang="tr-TR" sz="5400" dirty="0" smtClean="0">
                <a:solidFill>
                  <a:srgbClr val="7030A0"/>
                </a:solidFill>
                <a:latin typeface="Trebuchet MS" pitchFamily="34" charset="0"/>
                <a:cs typeface="Arial" pitchFamily="34" charset="0"/>
              </a:rPr>
              <a:t>Halit Ziya</a:t>
            </a:r>
            <a:r>
              <a:rPr lang="tr-TR" sz="5400" dirty="0" smtClean="0">
                <a:latin typeface="Trebuchet MS" pitchFamily="34" charset="0"/>
                <a:cs typeface="Arial" pitchFamily="34" charset="0"/>
              </a:rPr>
              <a:t>, </a:t>
            </a:r>
            <a:r>
              <a:rPr lang="tr-TR" sz="5400" dirty="0" err="1" smtClean="0">
                <a:latin typeface="Trebuchet MS" pitchFamily="34" charset="0"/>
                <a:cs typeface="Arial" pitchFamily="34" charset="0"/>
              </a:rPr>
              <a:t>Servetifünun</a:t>
            </a:r>
            <a:r>
              <a:rPr lang="tr-TR" sz="5400" dirty="0" smtClean="0">
                <a:latin typeface="Trebuchet MS" pitchFamily="34" charset="0"/>
                <a:cs typeface="Arial" pitchFamily="34" charset="0"/>
              </a:rPr>
              <a:t> Dönemi’nin en önemli roman ve hikaye yazarıdır.</a:t>
            </a:r>
          </a:p>
          <a:p>
            <a:pPr>
              <a:buNone/>
            </a:pPr>
            <a:endParaRPr lang="tr-TR" sz="4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635896" y="0"/>
            <a:ext cx="5493114" cy="68580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sz="5400" dirty="0" smtClean="0"/>
              <a:t>Yazarının samimi, objektif tutumu ve sanatkârane üslubuyla Kırk Yıl, edebiyatımızın anı türündeki en güzel örneğidir. </a:t>
            </a:r>
          </a:p>
        </p:txBody>
      </p:sp>
      <p:pic>
        <p:nvPicPr>
          <p:cNvPr id="10242" name="Picture 2" descr="C:\Users\efe\Desktop\kırk yı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3484563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84563" y="0"/>
            <a:ext cx="5644447" cy="6858000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sz="4200" dirty="0" smtClean="0"/>
              <a:t>Kırk </a:t>
            </a:r>
            <a:r>
              <a:rPr lang="tr-TR" sz="4200" dirty="0" smtClean="0"/>
              <a:t>Yıl, sadece </a:t>
            </a:r>
            <a:r>
              <a:rPr lang="tr-TR" sz="4200" dirty="0" err="1" smtClean="0"/>
              <a:t>Halid</a:t>
            </a:r>
            <a:r>
              <a:rPr lang="tr-TR" sz="4200" dirty="0" smtClean="0"/>
              <a:t> Ziya Uşaklıgil’in yetişme ve olgunluk dönemini değil, tanıklık ettiği </a:t>
            </a:r>
            <a:r>
              <a:rPr lang="tr-TR" sz="4200" dirty="0"/>
              <a:t>2</a:t>
            </a:r>
            <a:r>
              <a:rPr lang="tr-TR" sz="4200" dirty="0" smtClean="0"/>
              <a:t>. </a:t>
            </a:r>
            <a:r>
              <a:rPr lang="tr-TR" sz="4200" dirty="0" err="1" smtClean="0"/>
              <a:t>Abdülhamid</a:t>
            </a:r>
            <a:r>
              <a:rPr lang="tr-TR" sz="4200" dirty="0" smtClean="0"/>
              <a:t> döneminin toplumsal yaşamını, başta Servet-i </a:t>
            </a:r>
            <a:r>
              <a:rPr lang="tr-TR" sz="4200" dirty="0" err="1" smtClean="0"/>
              <a:t>Fünun</a:t>
            </a:r>
            <a:r>
              <a:rPr lang="tr-TR" sz="4200" dirty="0" smtClean="0"/>
              <a:t> olmak üzere dönemin kültür ve edebiyat çevrelerini tüm ayrıntılarıyla gözler önüne sermektedir. </a:t>
            </a:r>
          </a:p>
        </p:txBody>
      </p:sp>
      <p:pic>
        <p:nvPicPr>
          <p:cNvPr id="10242" name="Picture 2" descr="C:\Users\efe\Desktop\kırk yı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3484563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3364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43808" y="0"/>
            <a:ext cx="6141186" cy="6858000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pPr marL="82296" indent="0" fontAlgn="t">
              <a:buNone/>
            </a:pPr>
            <a:r>
              <a:rPr lang="tr-TR" sz="5400" dirty="0" smtClean="0"/>
              <a:t>Halit Ziya’nın a</a:t>
            </a:r>
            <a:r>
              <a:rPr lang="tr-TR" sz="5400" dirty="0" smtClean="0"/>
              <a:t>nı kitabıdır. Yazar</a:t>
            </a:r>
            <a:r>
              <a:rPr lang="tr-TR" sz="5400" dirty="0" smtClean="0"/>
              <a:t>, 4 yıl süreyle yaptığı saray başkatipliği ışığında, imparatorluğun içinde bulunduğu dağılma sürecini </a:t>
            </a:r>
            <a:r>
              <a:rPr lang="tr-TR" sz="5400" dirty="0" smtClean="0"/>
              <a:t>aktarıyor.</a:t>
            </a:r>
            <a:endParaRPr lang="tr-TR" sz="5400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9219" name="Picture 3" descr="C:\Users\efe\Desktop\saray ve ötes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9019"/>
            <a:ext cx="2809171" cy="45365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0790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43808" y="0"/>
            <a:ext cx="6141186" cy="6858000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sz="5400" dirty="0" smtClean="0"/>
              <a:t>Abdülhamid’in </a:t>
            </a:r>
            <a:r>
              <a:rPr lang="tr-TR" sz="5400" dirty="0" smtClean="0"/>
              <a:t>tahttan indirilmesinden sonra tahta geçen Sultan Beşinci Reşat zamanında sarayda geçen olaylar anlatılıyor.</a:t>
            </a:r>
            <a:br>
              <a:rPr lang="tr-TR" sz="5400" dirty="0" smtClean="0"/>
            </a:br>
            <a:r>
              <a:rPr lang="tr-TR" sz="5400" dirty="0" smtClean="0"/>
              <a:t/>
            </a:r>
            <a:br>
              <a:rPr lang="tr-TR" sz="5400" dirty="0" smtClean="0"/>
            </a:br>
            <a:endParaRPr lang="tr-TR" sz="5400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9219" name="Picture 3" descr="C:\Users\efe\Desktop\saray ve ötes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7372" y="1340768"/>
            <a:ext cx="2809171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635896" y="0"/>
            <a:ext cx="5493114" cy="6858000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sz="5400" dirty="0" smtClean="0"/>
              <a:t>Bir Acı Hikaye, oğlunu yitirmiş bir babanın feryadı, olup biteni anlama, varsa suçluyu ortaya çıkarma ve hiç değilse yazı yoluyla teşhir etme, vicdanlarda yargılama isteğiyle yazılmış bir </a:t>
            </a:r>
            <a:r>
              <a:rPr lang="tr-TR" sz="5400" dirty="0" smtClean="0"/>
              <a:t>anı kitabıdır.</a:t>
            </a:r>
            <a:r>
              <a:rPr lang="tr-TR" sz="5400" dirty="0" smtClean="0"/>
              <a:t/>
            </a:r>
            <a:br>
              <a:rPr lang="tr-TR" sz="5400" dirty="0" smtClean="0"/>
            </a:br>
            <a:endParaRPr lang="tr-TR" sz="5400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11266" name="Picture 2" descr="C:\Users\efe\Desktop\bir acı hikay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3521075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333750" y="0"/>
            <a:ext cx="5795260" cy="68580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82296" indent="0">
              <a:buNone/>
            </a:pPr>
            <a:r>
              <a:rPr lang="tr-TR" sz="4000" dirty="0" err="1" smtClean="0"/>
              <a:t>Halid</a:t>
            </a:r>
            <a:r>
              <a:rPr lang="tr-TR" sz="4000" dirty="0" smtClean="0"/>
              <a:t> Ziya mensur şiir türünün Türk edebiyatındaki ilk örneklerini vermiştir.</a:t>
            </a:r>
          </a:p>
          <a:p>
            <a:pPr marL="82296" indent="0">
              <a:buNone/>
            </a:pPr>
            <a:r>
              <a:rPr lang="tr-TR" sz="4000" dirty="0" err="1" smtClean="0"/>
              <a:t>Servetifünuncuların</a:t>
            </a:r>
            <a:r>
              <a:rPr lang="tr-TR" sz="4000" dirty="0" smtClean="0"/>
              <a:t> </a:t>
            </a:r>
            <a:r>
              <a:rPr lang="tr-TR" sz="4000" dirty="0" smtClean="0"/>
              <a:t>aşırı duygusallıklarını, alınganlıklarını, karamsarlıklarını bu eserde görmek mümkündür.</a:t>
            </a:r>
            <a:br>
              <a:rPr lang="tr-TR" sz="4000" dirty="0" smtClean="0"/>
            </a:br>
            <a:endParaRPr lang="tr-TR" sz="4000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</p:txBody>
      </p:sp>
      <p:pic>
        <p:nvPicPr>
          <p:cNvPr id="12290" name="Picture 2" descr="C:\Users\efe\Desktop\mensur şiir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3333750" cy="5391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67544" y="1052736"/>
            <a:ext cx="8466144" cy="5195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 smtClean="0"/>
          </a:p>
          <a:p>
            <a:endParaRPr lang="tr-TR" dirty="0" smtClean="0">
              <a:latin typeface="Matura MT Script Capitals" pitchFamily="66" charset="0"/>
            </a:endParaRPr>
          </a:p>
          <a:p>
            <a:pPr marL="82296" indent="0">
              <a:buNone/>
            </a:pPr>
            <a:r>
              <a:rPr lang="tr-TR" dirty="0" smtClean="0">
                <a:latin typeface="Matura MT Script Capitals" pitchFamily="66" charset="0"/>
              </a:rPr>
              <a:t>Slayt indirme linki:</a:t>
            </a:r>
            <a:r>
              <a:rPr lang="tr-TR" dirty="0">
                <a:latin typeface="Matura MT Script Capitals" pitchFamily="66" charset="0"/>
              </a:rPr>
              <a:t/>
            </a:r>
            <a:br>
              <a:rPr lang="tr-TR" dirty="0">
                <a:latin typeface="Matura MT Script Capitals" pitchFamily="66" charset="0"/>
              </a:rPr>
            </a:br>
            <a:r>
              <a:rPr lang="tr-TR" dirty="0">
                <a:latin typeface="Matura MT Script Capitals" pitchFamily="66" charset="0"/>
              </a:rPr>
              <a:t>https://edebiyatsultani.com/halid-ziya-usakligil-sunusu/</a:t>
            </a:r>
          </a:p>
          <a:p>
            <a:pPr marL="82296" indent="0">
              <a:buNone/>
            </a:pPr>
            <a:endParaRPr lang="tr-TR" dirty="0" smtClean="0">
              <a:latin typeface="Matura MT Script Capitals" pitchFamily="66" charset="0"/>
            </a:endParaRPr>
          </a:p>
          <a:p>
            <a:r>
              <a:rPr lang="tr-TR" dirty="0" smtClean="0">
                <a:latin typeface="Matura MT Script Capitals" pitchFamily="66" charset="0"/>
              </a:rPr>
              <a:t>Hazırlayan</a:t>
            </a:r>
            <a:r>
              <a:rPr lang="tr-TR" dirty="0" smtClean="0">
                <a:latin typeface="Matura MT Script Capitals" pitchFamily="66" charset="0"/>
              </a:rPr>
              <a:t>:  Süleyman Kara</a:t>
            </a:r>
          </a:p>
          <a:p>
            <a:endParaRPr lang="tr-TR" dirty="0" smtClean="0">
              <a:latin typeface="Matura MT Script Capitals" pitchFamily="66" charset="0"/>
            </a:endParaRPr>
          </a:p>
          <a:p>
            <a:pPr algn="ctr">
              <a:buNone/>
            </a:pPr>
            <a:r>
              <a:rPr lang="tr-TR" sz="5400" b="1" dirty="0">
                <a:latin typeface="Harlow Solid Italic" pitchFamily="82" charset="0"/>
              </a:rPr>
              <a:t>e</a:t>
            </a:r>
            <a:r>
              <a:rPr lang="tr-TR" sz="5400" b="1" dirty="0" smtClean="0">
                <a:latin typeface="Harlow Solid Italic" pitchFamily="82" charset="0"/>
              </a:rPr>
              <a:t>debiyatsultani.com</a:t>
            </a:r>
            <a:endParaRPr lang="tr-TR" sz="5400" b="1" dirty="0">
              <a:latin typeface="Harlow Solid Italic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/>
          <a:lstStyle/>
          <a:p>
            <a:pPr>
              <a:buNone/>
            </a:pPr>
            <a:r>
              <a:rPr lang="tr-TR" sz="5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5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Halit Ziya</a:t>
            </a:r>
            <a:r>
              <a:rPr lang="tr-TR" sz="5400" dirty="0" smtClean="0">
                <a:latin typeface="Arial" pitchFamily="34" charset="0"/>
                <a:cs typeface="Arial" pitchFamily="34" charset="0"/>
              </a:rPr>
              <a:t>, Türk romanını </a:t>
            </a:r>
            <a:r>
              <a:rPr lang="tr-TR" sz="5400" dirty="0">
                <a:latin typeface="Arial" pitchFamily="34" charset="0"/>
                <a:cs typeface="Arial" pitchFamily="34" charset="0"/>
              </a:rPr>
              <a:t>Tanzimat’ta</a:t>
            </a:r>
          </a:p>
          <a:p>
            <a:pPr>
              <a:buNone/>
            </a:pPr>
            <a:r>
              <a:rPr lang="tr-TR" sz="5400" dirty="0" smtClean="0">
                <a:latin typeface="Arial" pitchFamily="34" charset="0"/>
                <a:cs typeface="Arial" pitchFamily="34" charset="0"/>
              </a:rPr>
              <a:t> görülen </a:t>
            </a:r>
            <a:r>
              <a:rPr lang="tr-TR" sz="5400" dirty="0">
                <a:latin typeface="Arial" pitchFamily="34" charset="0"/>
                <a:cs typeface="Arial" pitchFamily="34" charset="0"/>
              </a:rPr>
              <a:t>teknik kusurlarından</a:t>
            </a:r>
          </a:p>
          <a:p>
            <a:pPr>
              <a:buNone/>
            </a:pPr>
            <a:r>
              <a:rPr lang="tr-TR" sz="5400" dirty="0" smtClean="0">
                <a:latin typeface="Arial" pitchFamily="34" charset="0"/>
                <a:cs typeface="Arial" pitchFamily="34" charset="0"/>
              </a:rPr>
              <a:t> arındırmıştır</a:t>
            </a:r>
            <a:r>
              <a:rPr lang="tr-TR" sz="54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405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168840" cy="4800600"/>
          </a:xfrm>
        </p:spPr>
        <p:txBody>
          <a:bodyPr/>
          <a:lstStyle/>
          <a:p>
            <a:pPr marL="82296" indent="0">
              <a:buNone/>
            </a:pPr>
            <a:r>
              <a:rPr lang="tr-TR" sz="5400" dirty="0" smtClean="0">
                <a:solidFill>
                  <a:srgbClr val="7030A0"/>
                </a:solidFill>
                <a:latin typeface="Trebuchet MS" pitchFamily="34" charset="0"/>
              </a:rPr>
              <a:t>Halit Ziya</a:t>
            </a:r>
            <a:r>
              <a:rPr lang="tr-TR" sz="5400" dirty="0" smtClean="0">
                <a:latin typeface="Trebuchet MS" pitchFamily="34" charset="0"/>
              </a:rPr>
              <a:t>, eserlerinde </a:t>
            </a:r>
            <a:r>
              <a:rPr lang="tr-TR" sz="5400" dirty="0">
                <a:latin typeface="Trebuchet MS" pitchFamily="34" charset="0"/>
              </a:rPr>
              <a:t>ağır bir dil kullanmıştır.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97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548680"/>
            <a:ext cx="7746064" cy="5699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sz="4000" dirty="0" smtClean="0">
              <a:latin typeface="Trebuchet MS" pitchFamily="34" charset="0"/>
            </a:endParaRPr>
          </a:p>
          <a:p>
            <a:pPr marL="82296" indent="0">
              <a:buNone/>
            </a:pPr>
            <a:r>
              <a:rPr lang="tr-TR" sz="5400" dirty="0" smtClean="0">
                <a:solidFill>
                  <a:srgbClr val="7030A0"/>
                </a:solidFill>
                <a:latin typeface="Trebuchet MS" pitchFamily="34" charset="0"/>
              </a:rPr>
              <a:t>Halit Ziya</a:t>
            </a:r>
            <a:r>
              <a:rPr lang="tr-TR" sz="5400" dirty="0" smtClean="0">
                <a:latin typeface="Trebuchet MS" pitchFamily="34" charset="0"/>
              </a:rPr>
              <a:t>, alışılmış söz diziminin dışına çıkmış, eserlerini tekdüzelikten kurtarmak için devrik ve eksiltili cümlelere yer vermiştir.</a:t>
            </a:r>
            <a:endParaRPr lang="tr-TR" sz="54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9632" y="764704"/>
            <a:ext cx="7498080" cy="548369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5400" dirty="0" smtClean="0">
                <a:solidFill>
                  <a:srgbClr val="7030A0"/>
                </a:solidFill>
                <a:latin typeface="Trebuchet MS" pitchFamily="34" charset="0"/>
              </a:rPr>
              <a:t>Halit Ziya</a:t>
            </a:r>
            <a:r>
              <a:rPr lang="tr-TR" sz="5400" dirty="0" smtClean="0">
                <a:latin typeface="Trebuchet MS" pitchFamily="34" charset="0"/>
              </a:rPr>
              <a:t>, eserlerinde realizmi başarıyla uygulamış, yer yer natüralizmden etkilenmiştir.</a:t>
            </a:r>
          </a:p>
          <a:p>
            <a:endParaRPr lang="tr-TR" sz="4000" dirty="0" smtClean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tr-TR" sz="5400" dirty="0" smtClean="0">
                <a:solidFill>
                  <a:srgbClr val="7030A0"/>
                </a:solidFill>
                <a:latin typeface="Trebuchet MS" pitchFamily="34" charset="0"/>
              </a:rPr>
              <a:t>Halit Ziya</a:t>
            </a:r>
            <a:r>
              <a:rPr lang="tr-TR" sz="5400" dirty="0" smtClean="0">
                <a:latin typeface="Trebuchet MS" pitchFamily="34" charset="0"/>
              </a:rPr>
              <a:t>, çevre </a:t>
            </a:r>
            <a:r>
              <a:rPr lang="tr-TR" sz="5400" dirty="0">
                <a:latin typeface="Trebuchet MS" pitchFamily="34" charset="0"/>
              </a:rPr>
              <a:t>betimlemelerine önem vermiş, betimlemelerinde oldukça nesnel davranmıştır.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2597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876</Words>
  <Application>Microsoft Office PowerPoint</Application>
  <PresentationFormat>Ekran Gösterisi (4:3)</PresentationFormat>
  <Paragraphs>120</Paragraphs>
  <Slides>46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47" baseType="lpstr">
      <vt:lpstr>Gündönümü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efe</dc:creator>
  <cp:lastModifiedBy>Windows User</cp:lastModifiedBy>
  <cp:revision>28</cp:revision>
  <dcterms:created xsi:type="dcterms:W3CDTF">2017-02-24T19:57:27Z</dcterms:created>
  <dcterms:modified xsi:type="dcterms:W3CDTF">2024-01-25T14:38:00Z</dcterms:modified>
</cp:coreProperties>
</file>