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4" r:id="rId6"/>
    <p:sldId id="263" r:id="rId7"/>
    <p:sldId id="262" r:id="rId8"/>
    <p:sldId id="261" r:id="rId9"/>
    <p:sldId id="260" r:id="rId10"/>
    <p:sldId id="265" r:id="rId11"/>
    <p:sldId id="266" r:id="rId12"/>
    <p:sldId id="267" r:id="rId13"/>
    <p:sldId id="268" r:id="rId14"/>
    <p:sldId id="275" r:id="rId15"/>
    <p:sldId id="281" r:id="rId16"/>
    <p:sldId id="274" r:id="rId17"/>
    <p:sldId id="273" r:id="rId18"/>
    <p:sldId id="272" r:id="rId19"/>
    <p:sldId id="278" r:id="rId20"/>
    <p:sldId id="279" r:id="rId21"/>
    <p:sldId id="271" r:id="rId22"/>
    <p:sldId id="280"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p:scale>
          <a:sx n="61" d="100"/>
          <a:sy n="61" d="100"/>
        </p:scale>
        <p:origin x="-84"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B85C1-4D75-4ED2-9E1A-EC0260877376}" type="datetimeFigureOut">
              <a:rPr lang="tr-TR" smtClean="0"/>
              <a:pPr/>
              <a:t>1.2.2024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47783-0B72-4256-8A5B-20AF830B140E}" type="slidenum">
              <a:rPr lang="tr-TR" smtClean="0"/>
              <a:pPr/>
              <a:t>‹#›</a:t>
            </a:fld>
            <a:endParaRPr lang="tr-TR"/>
          </a:p>
        </p:txBody>
      </p:sp>
    </p:spTree>
    <p:extLst>
      <p:ext uri="{BB962C8B-B14F-4D97-AF65-F5344CB8AC3E}">
        <p14:creationId xmlns:p14="http://schemas.microsoft.com/office/powerpoint/2010/main" val="2752682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2/1/2024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7200" dirty="0" smtClean="0"/>
              <a:t>REFİK HALİT KARAY</a:t>
            </a:r>
            <a:endParaRPr lang="en-US" sz="7200" dirty="0"/>
          </a:p>
        </p:txBody>
      </p:sp>
      <p:sp>
        <p:nvSpPr>
          <p:cNvPr id="3" name="Subtitle 2"/>
          <p:cNvSpPr>
            <a:spLocks noGrp="1"/>
          </p:cNvSpPr>
          <p:nvPr>
            <p:ph type="subTitle" idx="1"/>
          </p:nvPr>
        </p:nvSpPr>
        <p:spPr>
          <a:xfrm>
            <a:off x="762000" y="4724400"/>
            <a:ext cx="6858000" cy="715505"/>
          </a:xfrm>
        </p:spPr>
        <p:txBody>
          <a:bodyPr>
            <a:noAutofit/>
          </a:bodyPr>
          <a:lstStyle/>
          <a:p>
            <a:pPr algn="ctr"/>
            <a:r>
              <a:rPr lang="tr-TR" sz="6500" dirty="0" smtClean="0"/>
              <a:t>(1888-1965) </a:t>
            </a:r>
            <a:r>
              <a:rPr lang="tr-TR" dirty="0" smtClean="0">
                <a:solidFill>
                  <a:schemeClr val="accent1">
                    <a:lumMod val="75000"/>
                  </a:schemeClr>
                </a:solidFill>
              </a:rPr>
              <a:t>edebiyatsultani.com</a:t>
            </a:r>
          </a:p>
        </p:txBody>
      </p:sp>
      <p:sp>
        <p:nvSpPr>
          <p:cNvPr id="4" name="Slide Number Placeholder 3"/>
          <p:cNvSpPr>
            <a:spLocks noGrp="1"/>
          </p:cNvSpPr>
          <p:nvPr>
            <p:ph type="sldNum" sz="quarter" idx="12"/>
          </p:nvPr>
        </p:nvSpPr>
        <p:spPr/>
        <p:txBody>
          <a:bodyPr/>
          <a:lstStyle/>
          <a:p>
            <a:fld id="{BFEBEB0A-9E3D-4B14-9782-E2AE3DA60D96}" type="slidenum">
              <a:rPr lang="en-US" smtClean="0"/>
              <a:pPr/>
              <a:t>1</a:t>
            </a:fld>
            <a:endParaRPr lang="en-US" dirty="0"/>
          </a:p>
        </p:txBody>
      </p:sp>
      <p:pic>
        <p:nvPicPr>
          <p:cNvPr id="1026" name="Picture 2" descr="C:\Users\efe\Desktop\REFİK HALİT KARAY.jpg"/>
          <p:cNvPicPr>
            <a:picLocks noChangeAspect="1" noChangeArrowheads="1"/>
          </p:cNvPicPr>
          <p:nvPr/>
        </p:nvPicPr>
        <p:blipFill>
          <a:blip r:embed="rId2" cstate="print"/>
          <a:srcRect/>
          <a:stretch>
            <a:fillRect/>
          </a:stretch>
        </p:blipFill>
        <p:spPr bwMode="auto">
          <a:xfrm>
            <a:off x="1607128" y="235527"/>
            <a:ext cx="5915890" cy="2814583"/>
          </a:xfrm>
          <a:prstGeom prst="rect">
            <a:avLst/>
          </a:prstGeom>
          <a:noFill/>
        </p:spPr>
      </p:pic>
    </p:spTree>
    <p:extLst>
      <p:ext uri="{BB962C8B-B14F-4D97-AF65-F5344CB8AC3E}">
        <p14:creationId xmlns:p14="http://schemas.microsoft.com/office/powerpoint/2010/main" val="35265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401782"/>
            <a:ext cx="5783686" cy="5735782"/>
          </a:xfrm>
        </p:spPr>
        <p:txBody>
          <a:bodyPr>
            <a:noAutofit/>
          </a:bodyPr>
          <a:lstStyle/>
          <a:p>
            <a:pPr marL="0" lvl="5" indent="0">
              <a:buNone/>
            </a:pPr>
            <a:r>
              <a:rPr lang="tr-TR" sz="3200" dirty="0" smtClean="0"/>
              <a:t>Bu romanda gurbete düşen birinin yaşayabileceği geçinme kaygısı, yalnızlık, gurbetlik acısı, memleket hasreti, ümitsizlik, ve eriyip mahvoluş gibi birçok duygu vurgulanmıştır.</a:t>
            </a:r>
          </a:p>
          <a:p>
            <a:pPr marL="0" lvl="5" indent="0">
              <a:buNone/>
            </a:pPr>
            <a:r>
              <a:rPr lang="tr-TR" sz="3200" dirty="0" smtClean="0"/>
              <a:t>Yazar sürgüne gönderilen bir subayın Suriye’de başına gelen çok ilginç olayları anlatıyor. Bu subayın arkadaşları, ailesi ve kendisi ile ilgili olayları işlemiştir.</a:t>
            </a:r>
          </a:p>
        </p:txBody>
      </p:sp>
      <p:sp>
        <p:nvSpPr>
          <p:cNvPr id="4" name="3 Slayt Numarası Yer Tutucusu"/>
          <p:cNvSpPr>
            <a:spLocks noGrp="1"/>
          </p:cNvSpPr>
          <p:nvPr>
            <p:ph type="sldNum" sz="quarter" idx="12"/>
          </p:nvPr>
        </p:nvSpPr>
        <p:spPr>
          <a:xfrm>
            <a:off x="8245098" y="6075335"/>
            <a:ext cx="681926" cy="588935"/>
          </a:xfrm>
        </p:spPr>
        <p:txBody>
          <a:bodyPr/>
          <a:lstStyle/>
          <a:p>
            <a:fld id="{BFEBEB0A-9E3D-4B14-9782-E2AE3DA60D96}" type="slidenum">
              <a:rPr lang="en-US" smtClean="0"/>
              <a:pPr/>
              <a:t>10</a:t>
            </a:fld>
            <a:endParaRPr lang="en-US" dirty="0"/>
          </a:p>
        </p:txBody>
      </p:sp>
      <p:pic>
        <p:nvPicPr>
          <p:cNvPr id="1026" name="Picture 2" descr="C:\Users\efe\Desktop\REFİK HALİT KARAY resimler\sürgün.jpg"/>
          <p:cNvPicPr>
            <a:picLocks noChangeAspect="1" noChangeArrowheads="1"/>
          </p:cNvPicPr>
          <p:nvPr/>
        </p:nvPicPr>
        <p:blipFill>
          <a:blip r:embed="rId2" cstate="print"/>
          <a:srcRect/>
          <a:stretch>
            <a:fillRect/>
          </a:stretch>
        </p:blipFill>
        <p:spPr bwMode="auto">
          <a:xfrm>
            <a:off x="166255" y="1122219"/>
            <a:ext cx="2812471" cy="4267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042735" y="401782"/>
            <a:ext cx="5961779" cy="5735782"/>
          </a:xfrm>
        </p:spPr>
        <p:txBody>
          <a:bodyPr>
            <a:noAutofit/>
          </a:bodyPr>
          <a:lstStyle/>
          <a:p>
            <a:pPr marL="0" lvl="5" indent="0">
              <a:buNone/>
            </a:pPr>
            <a:r>
              <a:rPr lang="tr-TR" sz="3200" dirty="0" smtClean="0"/>
              <a:t>Rus çarı prensesi Nina </a:t>
            </a:r>
            <a:r>
              <a:rPr lang="tr-TR" sz="3200" dirty="0" err="1" smtClean="0"/>
              <a:t>Daniloviç’in</a:t>
            </a:r>
            <a:r>
              <a:rPr lang="tr-TR" sz="3200" dirty="0" smtClean="0"/>
              <a:t>, Fransız Ernest ile evliliğinden sonra Suriye’deki yaşamı; Adana’da bulunan hazineyi almak istemesi ve bu hedefe ulaşmaya çalışırken çete komutanı Kıran Bey’le yaşadığı aşk anlatılmaktadır.</a:t>
            </a:r>
            <a:br>
              <a:rPr lang="tr-TR" sz="3200" dirty="0" smtClean="0"/>
            </a:br>
            <a:r>
              <a:rPr lang="tr-TR" sz="3200" dirty="0" smtClean="0"/>
              <a:t>Aşkın her engeli aşacağını ve bu uğurda her şeye karşı gelinebileceği anlatmaktadır.</a:t>
            </a:r>
          </a:p>
        </p:txBody>
      </p:sp>
      <p:sp>
        <p:nvSpPr>
          <p:cNvPr id="4" name="3 Slayt Numarası Yer Tutucusu"/>
          <p:cNvSpPr>
            <a:spLocks noGrp="1"/>
          </p:cNvSpPr>
          <p:nvPr>
            <p:ph type="sldNum" sz="quarter" idx="12"/>
          </p:nvPr>
        </p:nvSpPr>
        <p:spPr/>
        <p:txBody>
          <a:bodyPr/>
          <a:lstStyle/>
          <a:p>
            <a:fld id="{BFEBEB0A-9E3D-4B14-9782-E2AE3DA60D96}" type="slidenum">
              <a:rPr lang="en-US" smtClean="0"/>
              <a:pPr/>
              <a:t>11</a:t>
            </a:fld>
            <a:endParaRPr lang="en-US"/>
          </a:p>
        </p:txBody>
      </p:sp>
      <p:pic>
        <p:nvPicPr>
          <p:cNvPr id="2050" name="Picture 2" descr="C:\Users\efe\Desktop\REFİK HALİT KARAY resimler\çete.jpg"/>
          <p:cNvPicPr>
            <a:picLocks noChangeAspect="1" noChangeArrowheads="1"/>
          </p:cNvPicPr>
          <p:nvPr/>
        </p:nvPicPr>
        <p:blipFill>
          <a:blip r:embed="rId2" cstate="print"/>
          <a:srcRect/>
          <a:stretch>
            <a:fillRect/>
          </a:stretch>
        </p:blipFill>
        <p:spPr bwMode="auto">
          <a:xfrm>
            <a:off x="180108" y="1094508"/>
            <a:ext cx="2862627" cy="453736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1007390"/>
            <a:ext cx="5638800" cy="5130174"/>
          </a:xfrm>
        </p:spPr>
        <p:txBody>
          <a:bodyPr>
            <a:noAutofit/>
          </a:bodyPr>
          <a:lstStyle/>
          <a:p>
            <a:pPr marL="0" indent="0">
              <a:buNone/>
            </a:pPr>
            <a:r>
              <a:rPr lang="tr-TR" sz="3400" dirty="0" smtClean="0"/>
              <a:t>Kenan adlı kişinin karısının çantasında bir anahtar bulmasıyla başlayan olaylar ve sonunda bütün şüphelerinin boş bir kuruntu olduğu anlatılmaktadır. İnsan sevdiği hele de hayatını bağladığı birinden asla şüphelenmemeli, hatta ona gitgide daha da bağlanmalı; onu kaybetmemek için elinden geleni yapmalıdır.</a:t>
            </a:r>
            <a:br>
              <a:rPr lang="tr-TR" sz="3400"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a:xfrm>
            <a:off x="8012623" y="5734063"/>
            <a:ext cx="852406" cy="976703"/>
          </a:xfrm>
        </p:spPr>
        <p:txBody>
          <a:bodyPr/>
          <a:lstStyle/>
          <a:p>
            <a:fld id="{BFEBEB0A-9E3D-4B14-9782-E2AE3DA60D96}" type="slidenum">
              <a:rPr lang="en-US" smtClean="0"/>
              <a:pPr/>
              <a:t>12</a:t>
            </a:fld>
            <a:endParaRPr lang="en-US" dirty="0"/>
          </a:p>
        </p:txBody>
      </p:sp>
      <p:pic>
        <p:nvPicPr>
          <p:cNvPr id="3074" name="Picture 2" descr="C:\Users\efe\Desktop\REFİK HALİT KARAY resimler\anahtar.jpg"/>
          <p:cNvPicPr>
            <a:picLocks noChangeAspect="1" noChangeArrowheads="1"/>
          </p:cNvPicPr>
          <p:nvPr/>
        </p:nvPicPr>
        <p:blipFill>
          <a:blip r:embed="rId2" cstate="print"/>
          <a:srcRect/>
          <a:stretch>
            <a:fillRect/>
          </a:stretch>
        </p:blipFill>
        <p:spPr bwMode="auto">
          <a:xfrm>
            <a:off x="360218" y="1339561"/>
            <a:ext cx="2784764" cy="428538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898183" y="512618"/>
            <a:ext cx="5899453" cy="5624946"/>
          </a:xfrm>
        </p:spPr>
        <p:txBody>
          <a:bodyPr>
            <a:noAutofit/>
          </a:bodyPr>
          <a:lstStyle/>
          <a:p>
            <a:endParaRPr lang="tr-TR" sz="3200" dirty="0" smtClean="0"/>
          </a:p>
          <a:p>
            <a:endParaRPr lang="tr-TR" sz="3200" dirty="0" smtClean="0"/>
          </a:p>
          <a:p>
            <a:pPr>
              <a:buNone/>
            </a:pPr>
            <a:r>
              <a:rPr lang="tr-TR" sz="3000" dirty="0" smtClean="0"/>
              <a:t>   </a:t>
            </a:r>
            <a:r>
              <a:rPr lang="tr-TR" sz="3300" dirty="0" smtClean="0"/>
              <a:t>Taşradan, biraz uzak akrabası olan; fakat kendisine “dayı” dediği kişinin İstanbul’daki evine kalmaya gelen kasabalı kız Ayşen’in bol para ile İstanbul’un sosyetesi içinde bir anda değişen yaşamı kendisine aşık olan kişilerle olan ilişkileri ve beraber yaşadığı ailedeki değişmeler çerçevesinde anlatılmaktadır.</a:t>
            </a:r>
            <a:br>
              <a:rPr lang="tr-TR" sz="3300" dirty="0" smtClean="0"/>
            </a:br>
            <a:r>
              <a:rPr lang="tr-TR" sz="3200" dirty="0" smtClean="0"/>
              <a:t/>
            </a:r>
            <a:br>
              <a:rPr lang="tr-TR" sz="3200" dirty="0" smtClean="0"/>
            </a:br>
            <a:r>
              <a:rPr lang="tr-TR" sz="3200" dirty="0" smtClean="0"/>
              <a:t/>
            </a:r>
            <a:br>
              <a:rPr lang="tr-TR" sz="3200"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13</a:t>
            </a:fld>
            <a:endParaRPr lang="en-US"/>
          </a:p>
        </p:txBody>
      </p:sp>
      <p:pic>
        <p:nvPicPr>
          <p:cNvPr id="4098" name="Picture 2" descr="C:\Users\efe\Desktop\REFİK HALİT KARAY resimler\bugünün saraylısı.jpg"/>
          <p:cNvPicPr>
            <a:picLocks noChangeAspect="1" noChangeArrowheads="1"/>
          </p:cNvPicPr>
          <p:nvPr/>
        </p:nvPicPr>
        <p:blipFill>
          <a:blip r:embed="rId2" cstate="print"/>
          <a:srcRect/>
          <a:stretch>
            <a:fillRect/>
          </a:stretch>
        </p:blipFill>
        <p:spPr bwMode="auto">
          <a:xfrm>
            <a:off x="411306" y="1565563"/>
            <a:ext cx="2692111" cy="386541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929180" y="635430"/>
            <a:ext cx="5868456" cy="5502133"/>
          </a:xfrm>
        </p:spPr>
        <p:txBody>
          <a:bodyPr>
            <a:noAutofit/>
          </a:bodyPr>
          <a:lstStyle/>
          <a:p>
            <a:endParaRPr lang="tr-TR" sz="3000" dirty="0" smtClean="0"/>
          </a:p>
          <a:p>
            <a:endParaRPr lang="tr-TR" sz="3000" dirty="0" smtClean="0"/>
          </a:p>
          <a:p>
            <a:endParaRPr lang="tr-TR" sz="3000" dirty="0" smtClean="0"/>
          </a:p>
          <a:p>
            <a:endParaRPr lang="tr-TR" sz="3000" dirty="0" smtClean="0"/>
          </a:p>
          <a:p>
            <a:pPr marL="0" indent="0">
              <a:buNone/>
            </a:pPr>
            <a:r>
              <a:rPr lang="tr-TR" sz="3200" dirty="0" smtClean="0"/>
              <a:t>Roman, İstanbul’da yaşayan bir azınlığın iç yüzünü gözler önüne seriyor: savaş zenginleri, karaborsacılar, vurguncular, türediler, İttihat ve Terakki’nin adamları (İstanbul’un ‘öteki yüzü’)</a:t>
            </a:r>
          </a:p>
          <a:p>
            <a:pPr marL="0" indent="0">
              <a:buNone/>
            </a:pPr>
            <a:r>
              <a:rPr lang="tr-TR" sz="3200" dirty="0" smtClean="0"/>
              <a:t>Yazar bu romanla okuyucuya; bazı kişilerin zengin olmak ve önemli bir </a:t>
            </a:r>
            <a:r>
              <a:rPr lang="tr-TR" sz="3200" dirty="0" err="1" smtClean="0"/>
              <a:t>mevkiye</a:t>
            </a:r>
            <a:r>
              <a:rPr lang="tr-TR" sz="3200" dirty="0" smtClean="0"/>
              <a:t> gelmek için her türlü yola başvurabilecekleri mesajını veriyor.</a:t>
            </a:r>
            <a:br>
              <a:rPr lang="tr-TR" sz="3200" dirty="0" smtClean="0"/>
            </a:br>
            <a:endParaRPr lang="tr-TR" sz="3200" dirty="0" smtClean="0"/>
          </a:p>
          <a:p>
            <a:r>
              <a:rPr lang="tr-TR" sz="3000" dirty="0" smtClean="0"/>
              <a:t/>
            </a:r>
            <a:br>
              <a:rPr lang="tr-TR" sz="3000" dirty="0" smtClean="0"/>
            </a:br>
            <a:r>
              <a:rPr lang="tr-TR" sz="3000" dirty="0" smtClean="0"/>
              <a:t/>
            </a:r>
            <a:br>
              <a:rPr lang="tr-TR" sz="3000" dirty="0" smtClean="0"/>
            </a:br>
            <a:r>
              <a:rPr lang="tr-TR" sz="3000" dirty="0" smtClean="0"/>
              <a:t/>
            </a:r>
            <a:br>
              <a:rPr lang="tr-TR" sz="3000" dirty="0" smtClean="0"/>
            </a:br>
            <a:endParaRPr lang="tr-TR" sz="30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14</a:t>
            </a:fld>
            <a:endParaRPr lang="en-US"/>
          </a:p>
        </p:txBody>
      </p:sp>
      <p:pic>
        <p:nvPicPr>
          <p:cNvPr id="5122" name="Picture 2" descr="C:\Users\efe\Desktop\REFİK HALİT KARAY resimler\istanbulun iç yüzü.jpg"/>
          <p:cNvPicPr>
            <a:picLocks noChangeAspect="1" noChangeArrowheads="1"/>
          </p:cNvPicPr>
          <p:nvPr/>
        </p:nvPicPr>
        <p:blipFill>
          <a:blip r:embed="rId2" cstate="print"/>
          <a:srcRect/>
          <a:stretch>
            <a:fillRect/>
          </a:stretch>
        </p:blipFill>
        <p:spPr bwMode="auto">
          <a:xfrm>
            <a:off x="422152" y="1311786"/>
            <a:ext cx="2310245" cy="38052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929180" y="635430"/>
            <a:ext cx="5868456" cy="5502133"/>
          </a:xfrm>
        </p:spPr>
        <p:txBody>
          <a:bodyPr>
            <a:noAutofit/>
          </a:bodyPr>
          <a:lstStyle/>
          <a:p>
            <a:pPr marL="0" indent="0">
              <a:buNone/>
            </a:pPr>
            <a:r>
              <a:rPr lang="tr-TR" sz="3600" dirty="0" smtClean="0">
                <a:latin typeface="Calibri" panose="020F0502020204030204" pitchFamily="34" charset="0"/>
                <a:cs typeface="Calibri" panose="020F0502020204030204" pitchFamily="34" charset="0"/>
              </a:rPr>
              <a:t> Yazarın </a:t>
            </a:r>
            <a:r>
              <a:rPr lang="tr-TR" sz="3600" dirty="0">
                <a:latin typeface="Calibri" panose="020F0502020204030204" pitchFamily="34" charset="0"/>
                <a:cs typeface="Calibri" panose="020F0502020204030204" pitchFamily="34" charset="0"/>
              </a:rPr>
              <a:t>roman türündeki ilk </a:t>
            </a:r>
            <a:r>
              <a:rPr lang="tr-TR" sz="3600" dirty="0" smtClean="0">
                <a:latin typeface="Calibri" panose="020F0502020204030204" pitchFamily="34" charset="0"/>
                <a:cs typeface="Calibri" panose="020F0502020204030204" pitchFamily="34" charset="0"/>
              </a:rPr>
              <a:t>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eseridir</a:t>
            </a:r>
            <a:r>
              <a:rPr lang="tr-TR" sz="3600" dirty="0">
                <a:latin typeface="Calibri" panose="020F0502020204030204" pitchFamily="34" charset="0"/>
                <a:cs typeface="Calibri" panose="020F0502020204030204" pitchFamily="34" charset="0"/>
              </a:rPr>
              <a:t>. Bu romanda, II. </a:t>
            </a:r>
            <a:r>
              <a:rPr lang="tr-TR" sz="3600" dirty="0" smtClean="0">
                <a:latin typeface="Calibri" panose="020F0502020204030204" pitchFamily="34" charset="0"/>
                <a:cs typeface="Calibri" panose="020F0502020204030204" pitchFamily="34" charset="0"/>
              </a:rPr>
              <a:t>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Abdülhamid </a:t>
            </a:r>
            <a:r>
              <a:rPr lang="tr-TR" sz="3600" dirty="0">
                <a:latin typeface="Calibri" panose="020F0502020204030204" pitchFamily="34" charset="0"/>
                <a:cs typeface="Calibri" panose="020F0502020204030204" pitchFamily="34" charset="0"/>
              </a:rPr>
              <a:t>devrinden I. </a:t>
            </a:r>
            <a:r>
              <a:rPr lang="tr-TR" sz="3600" dirty="0" smtClean="0">
                <a:latin typeface="Calibri" panose="020F0502020204030204" pitchFamily="34" charset="0"/>
                <a:cs typeface="Calibri" panose="020F0502020204030204" pitchFamily="34" charset="0"/>
              </a:rPr>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Dünya </a:t>
            </a:r>
            <a:r>
              <a:rPr lang="tr-TR" sz="3600" dirty="0">
                <a:latin typeface="Calibri" panose="020F0502020204030204" pitchFamily="34" charset="0"/>
                <a:cs typeface="Calibri" panose="020F0502020204030204" pitchFamily="34" charset="0"/>
              </a:rPr>
              <a:t>Savaşı’na kadar olan </a:t>
            </a:r>
            <a:r>
              <a:rPr lang="tr-TR" sz="3600" dirty="0" smtClean="0">
                <a:latin typeface="Calibri" panose="020F0502020204030204" pitchFamily="34" charset="0"/>
                <a:cs typeface="Calibri" panose="020F0502020204030204" pitchFamily="34" charset="0"/>
              </a:rPr>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sosyal </a:t>
            </a:r>
            <a:r>
              <a:rPr lang="tr-TR" sz="3600" dirty="0">
                <a:latin typeface="Calibri" panose="020F0502020204030204" pitchFamily="34" charset="0"/>
                <a:cs typeface="Calibri" panose="020F0502020204030204" pitchFamily="34" charset="0"/>
              </a:rPr>
              <a:t>ve siyasal değişimler </a:t>
            </a:r>
            <a:r>
              <a:rPr lang="tr-TR" sz="3600" dirty="0" smtClean="0">
                <a:latin typeface="Calibri" panose="020F0502020204030204" pitchFamily="34" charset="0"/>
                <a:cs typeface="Calibri" panose="020F0502020204030204" pitchFamily="34" charset="0"/>
              </a:rPr>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ele </a:t>
            </a:r>
            <a:r>
              <a:rPr lang="tr-TR" sz="3600" dirty="0">
                <a:latin typeface="Calibri" panose="020F0502020204030204" pitchFamily="34" charset="0"/>
                <a:cs typeface="Calibri" panose="020F0502020204030204" pitchFamily="34" charset="0"/>
              </a:rPr>
              <a:t>alınmıştır.</a:t>
            </a:r>
            <a:r>
              <a:rPr lang="tr-TR" sz="3600" dirty="0" smtClean="0">
                <a:latin typeface="Calibri" panose="020F0502020204030204" pitchFamily="34" charset="0"/>
                <a:cs typeface="Calibri" panose="020F0502020204030204" pitchFamily="34" charset="0"/>
              </a:rPr>
              <a:t/>
            </a:r>
            <a:br>
              <a:rPr lang="tr-TR" sz="3600" dirty="0" smtClean="0">
                <a:latin typeface="Calibri" panose="020F0502020204030204" pitchFamily="34" charset="0"/>
                <a:cs typeface="Calibri" panose="020F0502020204030204" pitchFamily="34" charset="0"/>
              </a:rPr>
            </a:br>
            <a:r>
              <a:rPr lang="tr-TR" sz="3600" dirty="0" smtClean="0">
                <a:latin typeface="Calibri" panose="020F0502020204030204" pitchFamily="34" charset="0"/>
                <a:cs typeface="Calibri" panose="020F0502020204030204" pitchFamily="34" charset="0"/>
              </a:rPr>
              <a:t/>
            </a:r>
            <a:br>
              <a:rPr lang="tr-TR" sz="3600" dirty="0" smtClean="0">
                <a:latin typeface="Calibri" panose="020F0502020204030204" pitchFamily="34" charset="0"/>
                <a:cs typeface="Calibri" panose="020F0502020204030204" pitchFamily="34" charset="0"/>
              </a:rPr>
            </a:br>
            <a:r>
              <a:rPr lang="tr-TR" sz="3000" dirty="0" smtClean="0">
                <a:latin typeface="Calibri" panose="020F0502020204030204" pitchFamily="34" charset="0"/>
                <a:cs typeface="Calibri" panose="020F0502020204030204" pitchFamily="34" charset="0"/>
              </a:rPr>
              <a:t/>
            </a:r>
            <a:br>
              <a:rPr lang="tr-TR" sz="3000" dirty="0" smtClean="0">
                <a:latin typeface="Calibri" panose="020F0502020204030204" pitchFamily="34" charset="0"/>
                <a:cs typeface="Calibri" panose="020F0502020204030204" pitchFamily="34" charset="0"/>
              </a:rPr>
            </a:br>
            <a:endParaRPr lang="tr-TR" sz="3000" dirty="0" smtClean="0">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BFEBEB0A-9E3D-4B14-9782-E2AE3DA60D96}" type="slidenum">
              <a:rPr lang="en-US" smtClean="0"/>
              <a:pPr/>
              <a:t>15</a:t>
            </a:fld>
            <a:endParaRPr lang="en-US"/>
          </a:p>
        </p:txBody>
      </p:sp>
      <p:pic>
        <p:nvPicPr>
          <p:cNvPr id="5122" name="Picture 2" descr="C:\Users\efe\Desktop\REFİK HALİT KARAY resimler\istanbulun iç yüzü.jpg"/>
          <p:cNvPicPr>
            <a:picLocks noChangeAspect="1" noChangeArrowheads="1"/>
          </p:cNvPicPr>
          <p:nvPr/>
        </p:nvPicPr>
        <p:blipFill>
          <a:blip r:embed="rId2" cstate="print"/>
          <a:srcRect/>
          <a:stretch>
            <a:fillRect/>
          </a:stretch>
        </p:blipFill>
        <p:spPr bwMode="auto">
          <a:xfrm>
            <a:off x="422152" y="1311786"/>
            <a:ext cx="2310245" cy="3805237"/>
          </a:xfrm>
          <a:prstGeom prst="rect">
            <a:avLst/>
          </a:prstGeom>
          <a:noFill/>
        </p:spPr>
      </p:pic>
    </p:spTree>
    <p:extLst>
      <p:ext uri="{BB962C8B-B14F-4D97-AF65-F5344CB8AC3E}">
        <p14:creationId xmlns:p14="http://schemas.microsoft.com/office/powerpoint/2010/main" val="133095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512618"/>
            <a:ext cx="5638800" cy="5624946"/>
          </a:xfrm>
        </p:spPr>
        <p:txBody>
          <a:bodyPr>
            <a:noAutofit/>
          </a:bodyPr>
          <a:lstStyle/>
          <a:p>
            <a:pPr>
              <a:buNone/>
            </a:pPr>
            <a:endParaRPr lang="tr-TR" sz="3200" dirty="0" smtClean="0"/>
          </a:p>
          <a:p>
            <a:r>
              <a:rPr lang="tr-TR" sz="3200" dirty="0" smtClean="0"/>
              <a:t>Binnur adındaki güzel bir öğretmenin, aşkı temsil eden Yusuf ile parayı, rahatlığı, lüks hayatı temsil eden Ulvi arasında bir tercih yapamaması, bundan dolayı sürekli bir tereddüt içinde bulunması ve bu tereddüdün etrafında çerçevelenen olaylardır.</a:t>
            </a:r>
            <a:br>
              <a:rPr lang="tr-TR" sz="3200" dirty="0" smtClean="0"/>
            </a:br>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16</a:t>
            </a:fld>
            <a:endParaRPr lang="en-US"/>
          </a:p>
        </p:txBody>
      </p:sp>
      <p:pic>
        <p:nvPicPr>
          <p:cNvPr id="6146" name="Picture 2" descr="C:\Users\efe\Desktop\REFİK HALİT KARAY resimler\karlı dağdaki ateş.jpg"/>
          <p:cNvPicPr>
            <a:picLocks noChangeAspect="1" noChangeArrowheads="1"/>
          </p:cNvPicPr>
          <p:nvPr/>
        </p:nvPicPr>
        <p:blipFill>
          <a:blip r:embed="rId2" cstate="print"/>
          <a:srcRect/>
          <a:stretch>
            <a:fillRect/>
          </a:stretch>
        </p:blipFill>
        <p:spPr bwMode="auto">
          <a:xfrm>
            <a:off x="527338" y="1472479"/>
            <a:ext cx="2617644" cy="419403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512618"/>
            <a:ext cx="5638800" cy="5624946"/>
          </a:xfrm>
        </p:spPr>
        <p:txBody>
          <a:bodyPr>
            <a:noAutofit/>
          </a:bodyPr>
          <a:lstStyle/>
          <a:p>
            <a:pPr>
              <a:buNone/>
            </a:pPr>
            <a:endParaRPr lang="tr-TR" sz="3200" dirty="0" smtClean="0"/>
          </a:p>
          <a:p>
            <a:r>
              <a:rPr lang="tr-TR" sz="3200" dirty="0" smtClean="0"/>
              <a:t>Bir adamın akıl hastası bir kadınla geçirdiği ilginç olaylar.</a:t>
            </a:r>
            <a:br>
              <a:rPr lang="tr-TR" sz="3200" dirty="0" smtClean="0"/>
            </a:br>
            <a:r>
              <a:rPr lang="tr-TR" sz="3200" dirty="0" smtClean="0"/>
              <a:t>Bir aşk uğruna çok büyük fedakarlıklara girişilebilmesi.</a:t>
            </a:r>
            <a:br>
              <a:rPr lang="tr-TR" sz="3200" dirty="0" smtClean="0"/>
            </a:br>
            <a:r>
              <a:rPr lang="tr-TR" sz="3200" dirty="0" smtClean="0"/>
              <a:t>Hikmet Ali Bey çok maceraperest ve yalnız bir insan. Şeyh </a:t>
            </a:r>
            <a:r>
              <a:rPr lang="tr-TR" sz="3200" dirty="0" err="1" smtClean="0"/>
              <a:t>Şemun</a:t>
            </a:r>
            <a:r>
              <a:rPr lang="tr-TR" sz="3200" dirty="0" smtClean="0"/>
              <a:t> eşinin mutluluğu uğruna her şeyi yapan fedakar bir insandır. </a:t>
            </a:r>
            <a:r>
              <a:rPr lang="tr-TR" sz="3200" dirty="0" err="1" smtClean="0"/>
              <a:t>Zeli</a:t>
            </a:r>
            <a:r>
              <a:rPr lang="tr-TR" sz="3200" dirty="0" smtClean="0"/>
              <a:t> ise güzel fakat psikolojik rahatsızlığı olan birisidir.</a:t>
            </a:r>
            <a:br>
              <a:rPr lang="tr-TR" sz="3200" dirty="0" smtClean="0"/>
            </a:br>
            <a:endParaRPr lang="tr-TR" sz="3200" dirty="0" smtClean="0"/>
          </a:p>
          <a:p>
            <a:endParaRPr lang="tr-TR" sz="30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17</a:t>
            </a:fld>
            <a:endParaRPr lang="en-US"/>
          </a:p>
        </p:txBody>
      </p:sp>
      <p:pic>
        <p:nvPicPr>
          <p:cNvPr id="8194" name="Picture 2" descr="C:\Users\efe\Desktop\REFİK HALİT KARAY resimler\yezidin kızı.jpg"/>
          <p:cNvPicPr>
            <a:picLocks noChangeAspect="1" noChangeArrowheads="1"/>
          </p:cNvPicPr>
          <p:nvPr/>
        </p:nvPicPr>
        <p:blipFill>
          <a:blip r:embed="rId2" cstate="print"/>
          <a:srcRect/>
          <a:stretch>
            <a:fillRect/>
          </a:stretch>
        </p:blipFill>
        <p:spPr bwMode="auto">
          <a:xfrm>
            <a:off x="412171" y="942109"/>
            <a:ext cx="2829793" cy="437803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325464"/>
            <a:ext cx="5638800" cy="5812100"/>
          </a:xfrm>
        </p:spPr>
        <p:txBody>
          <a:bodyPr>
            <a:noAutofit/>
          </a:bodyPr>
          <a:lstStyle/>
          <a:p>
            <a:endParaRPr lang="tr-TR" sz="3200" dirty="0" smtClean="0"/>
          </a:p>
          <a:p>
            <a:endParaRPr lang="tr-TR" sz="3200" dirty="0" smtClean="0"/>
          </a:p>
          <a:p>
            <a:endParaRPr lang="tr-TR" sz="3200" dirty="0" smtClean="0"/>
          </a:p>
          <a:p>
            <a:pPr marL="0" indent="0">
              <a:buNone/>
            </a:pPr>
            <a:r>
              <a:rPr lang="tr-TR" sz="3600" dirty="0" smtClean="0"/>
              <a:t>Bu eserinde Anadolu halkının bezgin ve ehlikeyif yaşayışını, yalnızlığını, memurların devleti temsil edememelerini anlatmıştır. Eserde Şeftali Bahçeleri, Boz Eşek, Garip Bir Hediye, Yatır, Küs Ömer, Yatık Emine gibi pek çok hikayeye yer vermiştir.</a:t>
            </a:r>
          </a:p>
          <a:p>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18</a:t>
            </a:fld>
            <a:endParaRPr lang="en-US"/>
          </a:p>
        </p:txBody>
      </p:sp>
      <p:pic>
        <p:nvPicPr>
          <p:cNvPr id="7171" name="Picture 3" descr="C:\Users\efe\Desktop\REFİK HALİT KARAY resimler\memleket hikayeleri.jpg"/>
          <p:cNvPicPr>
            <a:picLocks noChangeAspect="1" noChangeArrowheads="1"/>
          </p:cNvPicPr>
          <p:nvPr/>
        </p:nvPicPr>
        <p:blipFill>
          <a:blip r:embed="rId2" cstate="print"/>
          <a:srcRect/>
          <a:stretch>
            <a:fillRect/>
          </a:stretch>
        </p:blipFill>
        <p:spPr bwMode="auto">
          <a:xfrm>
            <a:off x="222685" y="990600"/>
            <a:ext cx="2938970" cy="4495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022169" y="325464"/>
            <a:ext cx="6121831" cy="5812100"/>
          </a:xfrm>
        </p:spPr>
        <p:txBody>
          <a:bodyPr>
            <a:noAutofit/>
          </a:bodyPr>
          <a:lstStyle/>
          <a:p>
            <a:endParaRPr lang="tr-TR" sz="3200" dirty="0" smtClean="0"/>
          </a:p>
          <a:p>
            <a:endParaRPr lang="tr-TR" sz="3200" dirty="0" smtClean="0"/>
          </a:p>
          <a:p>
            <a:endParaRPr lang="tr-TR" sz="3200" dirty="0" smtClean="0"/>
          </a:p>
          <a:p>
            <a:r>
              <a:rPr lang="tr-TR" sz="3200" dirty="0"/>
              <a:t>İlk sürgün yıllarında </a:t>
            </a:r>
            <a:r>
              <a:rPr lang="tr-TR" sz="3200" dirty="0" smtClean="0"/>
              <a:t>yazdığı Memleket Hikayeleri, Anadolu'yu </a:t>
            </a:r>
            <a:r>
              <a:rPr lang="tr-TR" sz="3200" dirty="0"/>
              <a:t>realist tarzda ele alan ilk hikayelerdir. </a:t>
            </a:r>
          </a:p>
          <a:p>
            <a:r>
              <a:rPr lang="tr-TR" sz="3200" dirty="0"/>
              <a:t>Hikayelerini </a:t>
            </a:r>
            <a:r>
              <a:rPr lang="tr-TR" sz="3200" dirty="0" smtClean="0"/>
              <a:t>olay hikayesi</a:t>
            </a:r>
            <a:r>
              <a:rPr lang="tr-TR" sz="3200" dirty="0"/>
              <a:t> </a:t>
            </a:r>
            <a:r>
              <a:rPr lang="tr-TR" sz="3200" dirty="0" smtClean="0"/>
              <a:t>tarzında </a:t>
            </a:r>
            <a:r>
              <a:rPr lang="tr-TR" sz="3200" dirty="0"/>
              <a:t>yazar. </a:t>
            </a:r>
          </a:p>
          <a:p>
            <a:r>
              <a:rPr lang="tr-TR" sz="3200" dirty="0"/>
              <a:t>En güçlü özelliklerinden biri de gözlem yeteneğidir. Sosyal çevreleri içinde ele aldığı kahramanlarını en ince ayrıntısına kadar tasvir etmiştir. </a:t>
            </a:r>
          </a:p>
          <a:p>
            <a:pPr marL="0" indent="0">
              <a:buNone/>
            </a:pPr>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19</a:t>
            </a:fld>
            <a:endParaRPr lang="en-US"/>
          </a:p>
        </p:txBody>
      </p:sp>
      <p:pic>
        <p:nvPicPr>
          <p:cNvPr id="7171" name="Picture 3" descr="C:\Users\efe\Desktop\REFİK HALİT KARAY resimler\memleket hikayeleri.jpg"/>
          <p:cNvPicPr>
            <a:picLocks noChangeAspect="1" noChangeArrowheads="1"/>
          </p:cNvPicPr>
          <p:nvPr/>
        </p:nvPicPr>
        <p:blipFill>
          <a:blip r:embed="rId2" cstate="print"/>
          <a:srcRect/>
          <a:stretch>
            <a:fillRect/>
          </a:stretch>
        </p:blipFill>
        <p:spPr bwMode="auto">
          <a:xfrm>
            <a:off x="222685" y="990600"/>
            <a:ext cx="2814983" cy="4495800"/>
          </a:xfrm>
          <a:prstGeom prst="rect">
            <a:avLst/>
          </a:prstGeom>
          <a:noFill/>
        </p:spPr>
      </p:pic>
    </p:spTree>
    <p:extLst>
      <p:ext uri="{BB962C8B-B14F-4D97-AF65-F5344CB8AC3E}">
        <p14:creationId xmlns:p14="http://schemas.microsoft.com/office/powerpoint/2010/main" val="222025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25465" y="747794"/>
            <a:ext cx="8305800" cy="5451764"/>
          </a:xfrm>
        </p:spPr>
        <p:txBody>
          <a:bodyPr>
            <a:normAutofit lnSpcReduction="10000"/>
          </a:bodyPr>
          <a:lstStyle/>
          <a:p>
            <a:r>
              <a:rPr lang="tr-TR" sz="3500" dirty="0" smtClean="0"/>
              <a:t>İlk yazılarında günlük hayatı dile getirmiş, hayatın gülünç yanlarını karikatürize ederek anlatmıştır.</a:t>
            </a:r>
          </a:p>
          <a:p>
            <a:r>
              <a:rPr lang="tr-TR" sz="3500" dirty="0" smtClean="0"/>
              <a:t>1922 yılında </a:t>
            </a:r>
            <a:r>
              <a:rPr lang="tr-TR" sz="3500" dirty="0" err="1" smtClean="0"/>
              <a:t>Aydede</a:t>
            </a:r>
            <a:r>
              <a:rPr lang="tr-TR" sz="3500" dirty="0" smtClean="0"/>
              <a:t> adlı mizah dergisini çıkarmıştır.</a:t>
            </a:r>
          </a:p>
          <a:p>
            <a:r>
              <a:rPr lang="tr-TR" sz="3500" dirty="0" smtClean="0"/>
              <a:t>Bazı dergilerde de Kirpi takma adıyla siyasal mizah yazıları yayımlamış, bunları Kirpinin Dedikleri adlı eserinde toplamıştır. Bu yazılarından dolayı ömrünün büyük bir bölümünü sürgünde geçirmiştir.</a:t>
            </a:r>
          </a:p>
          <a:p>
            <a:pPr>
              <a:buNone/>
            </a:pPr>
            <a:endParaRPr lang="tr-TR"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6" y="990600"/>
            <a:ext cx="5638800" cy="5146964"/>
          </a:xfrm>
        </p:spPr>
        <p:txBody>
          <a:bodyPr>
            <a:noAutofit/>
          </a:bodyPr>
          <a:lstStyle/>
          <a:p>
            <a:r>
              <a:rPr lang="tr-TR" sz="4000" dirty="0" smtClean="0"/>
              <a:t>Sade </a:t>
            </a:r>
            <a:r>
              <a:rPr lang="tr-TR" sz="4000" dirty="0"/>
              <a:t>Türkçesi, doğal ve canlı anlatımıyla Türkçenin önemli ustalarından biri kabul edilir. </a:t>
            </a:r>
          </a:p>
          <a:p>
            <a:r>
              <a:rPr lang="tr-TR" sz="4000" dirty="0"/>
              <a:t>Yazılarında öne çıkan diğer bir özelliği esprili anlatımıdır.</a:t>
            </a:r>
          </a:p>
          <a:p>
            <a:pPr marL="0" indent="0">
              <a:buNone/>
            </a:pPr>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20</a:t>
            </a:fld>
            <a:endParaRPr lang="en-US"/>
          </a:p>
        </p:txBody>
      </p:sp>
      <p:pic>
        <p:nvPicPr>
          <p:cNvPr id="7171" name="Picture 3" descr="C:\Users\efe\Desktop\REFİK HALİT KARAY resimler\memleket hikayeleri.jpg"/>
          <p:cNvPicPr>
            <a:picLocks noChangeAspect="1" noChangeArrowheads="1"/>
          </p:cNvPicPr>
          <p:nvPr/>
        </p:nvPicPr>
        <p:blipFill>
          <a:blip r:embed="rId2" cstate="print"/>
          <a:srcRect/>
          <a:stretch>
            <a:fillRect/>
          </a:stretch>
        </p:blipFill>
        <p:spPr bwMode="auto">
          <a:xfrm>
            <a:off x="222685" y="990600"/>
            <a:ext cx="2938970" cy="4495800"/>
          </a:xfrm>
          <a:prstGeom prst="rect">
            <a:avLst/>
          </a:prstGeom>
          <a:noFill/>
        </p:spPr>
      </p:pic>
    </p:spTree>
    <p:extLst>
      <p:ext uri="{BB962C8B-B14F-4D97-AF65-F5344CB8AC3E}">
        <p14:creationId xmlns:p14="http://schemas.microsoft.com/office/powerpoint/2010/main" val="3707341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158835" y="371959"/>
            <a:ext cx="5845679" cy="5765605"/>
          </a:xfrm>
        </p:spPr>
        <p:txBody>
          <a:bodyPr>
            <a:noAutofit/>
          </a:bodyPr>
          <a:lstStyle/>
          <a:p>
            <a:r>
              <a:rPr lang="tr-TR" sz="3500" dirty="0" smtClean="0"/>
              <a:t>Bu hikaye kitabındaki hikayeler Türkiye dışındaki coğrafyalarda geçer.</a:t>
            </a:r>
          </a:p>
          <a:p>
            <a:r>
              <a:rPr lang="tr-TR" sz="3500" dirty="0" smtClean="0"/>
              <a:t>Kitapta, insanın memleketi kadar güzel bir yere sahip olamayacağı, onun kıymetini, ondan uzak kalanların daha iyi bildiğini ve uğruna her şeyden vazgeçilebilecek bir şey olduğu savunulmuştur.</a:t>
            </a:r>
          </a:p>
        </p:txBody>
      </p:sp>
      <p:sp>
        <p:nvSpPr>
          <p:cNvPr id="4" name="3 Slayt Numarası Yer Tutucusu"/>
          <p:cNvSpPr>
            <a:spLocks noGrp="1"/>
          </p:cNvSpPr>
          <p:nvPr>
            <p:ph type="sldNum" sz="quarter" idx="12"/>
          </p:nvPr>
        </p:nvSpPr>
        <p:spPr>
          <a:xfrm>
            <a:off x="8069451" y="5796056"/>
            <a:ext cx="762000" cy="365125"/>
          </a:xfrm>
        </p:spPr>
        <p:txBody>
          <a:bodyPr/>
          <a:lstStyle/>
          <a:p>
            <a:fld id="{BFEBEB0A-9E3D-4B14-9782-E2AE3DA60D96}" type="slidenum">
              <a:rPr lang="en-US" smtClean="0"/>
              <a:pPr/>
              <a:t>21</a:t>
            </a:fld>
            <a:endParaRPr lang="en-US" dirty="0"/>
          </a:p>
        </p:txBody>
      </p:sp>
      <p:pic>
        <p:nvPicPr>
          <p:cNvPr id="9218" name="Picture 2" descr="C:\Users\efe\Desktop\REFİK HALİT KARAY resimler\gurbet hikayeleri.jpg"/>
          <p:cNvPicPr>
            <a:picLocks noChangeAspect="1" noChangeArrowheads="1"/>
          </p:cNvPicPr>
          <p:nvPr/>
        </p:nvPicPr>
        <p:blipFill>
          <a:blip r:embed="rId2" cstate="print"/>
          <a:srcRect/>
          <a:stretch>
            <a:fillRect/>
          </a:stretch>
        </p:blipFill>
        <p:spPr bwMode="auto">
          <a:xfrm>
            <a:off x="376671" y="1340427"/>
            <a:ext cx="2796020" cy="431222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366654" y="512618"/>
            <a:ext cx="5430981" cy="5624946"/>
          </a:xfrm>
        </p:spPr>
        <p:txBody>
          <a:bodyPr>
            <a:noAutofit/>
          </a:bodyPr>
          <a:lstStyle/>
          <a:p>
            <a:endParaRPr lang="tr-TR" sz="3200" dirty="0" smtClean="0"/>
          </a:p>
          <a:p>
            <a:r>
              <a:rPr lang="tr-TR" sz="3400" dirty="0"/>
              <a:t>Yazar, </a:t>
            </a:r>
            <a:r>
              <a:rPr lang="tr-TR" sz="3400" dirty="0" smtClean="0"/>
              <a:t>Mütareke </a:t>
            </a:r>
            <a:r>
              <a:rPr lang="tr-TR" sz="3400" dirty="0"/>
              <a:t>devrinden İstanbul’un düşman işgalinden kurtulmasına kadar geçen süredeki siyasi ve sosyal olayları gördüklerine ve duyduklarına sadık kalarak anlatmaktadır. </a:t>
            </a:r>
          </a:p>
          <a:p>
            <a:r>
              <a:rPr lang="tr-TR" sz="3200" dirty="0" smtClean="0"/>
              <a:t>Eser, Milli Mücadele’nin tarihçesi gibidir.</a:t>
            </a:r>
          </a:p>
          <a:p>
            <a:pPr>
              <a:buNone/>
            </a:pPr>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22</a:t>
            </a:fld>
            <a:endParaRPr lang="en-US"/>
          </a:p>
        </p:txBody>
      </p:sp>
      <p:pic>
        <p:nvPicPr>
          <p:cNvPr id="10242" name="Picture 2" descr="C:\Users\efe\Desktop\REFİK HALİT KARAY resimler\minelbab-ilelmihrab.jpg"/>
          <p:cNvPicPr>
            <a:picLocks noChangeAspect="1" noChangeArrowheads="1"/>
          </p:cNvPicPr>
          <p:nvPr/>
        </p:nvPicPr>
        <p:blipFill>
          <a:blip r:embed="rId2" cstate="print"/>
          <a:srcRect/>
          <a:stretch>
            <a:fillRect/>
          </a:stretch>
        </p:blipFill>
        <p:spPr bwMode="auto">
          <a:xfrm>
            <a:off x="626917" y="900545"/>
            <a:ext cx="2645291" cy="4350327"/>
          </a:xfrm>
          <a:prstGeom prst="rect">
            <a:avLst/>
          </a:prstGeom>
          <a:noFill/>
        </p:spPr>
      </p:pic>
    </p:spTree>
    <p:extLst>
      <p:ext uri="{BB962C8B-B14F-4D97-AF65-F5344CB8AC3E}">
        <p14:creationId xmlns:p14="http://schemas.microsoft.com/office/powerpoint/2010/main" val="2090490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366654" y="512618"/>
            <a:ext cx="5430981" cy="5624946"/>
          </a:xfrm>
        </p:spPr>
        <p:txBody>
          <a:bodyPr>
            <a:noAutofit/>
          </a:bodyPr>
          <a:lstStyle/>
          <a:p>
            <a:endParaRPr lang="tr-TR" sz="3200" dirty="0" smtClean="0"/>
          </a:p>
          <a:p>
            <a:r>
              <a:rPr lang="tr-TR" sz="3200" dirty="0" smtClean="0"/>
              <a:t>Eser</a:t>
            </a:r>
            <a:r>
              <a:rPr lang="tr-TR" sz="3200" dirty="0"/>
              <a:t>, Refik Halit gibi Millî Mücadele’ye muhalif kişilerin bakış açılarını göstermesi açısından da önemlidir.</a:t>
            </a:r>
          </a:p>
          <a:p>
            <a:endParaRPr lang="tr-TR" sz="3200" dirty="0" smtClean="0"/>
          </a:p>
          <a:p>
            <a:pPr>
              <a:buNone/>
            </a:pPr>
            <a:r>
              <a:rPr lang="tr-TR" dirty="0" smtClean="0"/>
              <a:t/>
            </a:r>
            <a:br>
              <a:rPr lang="tr-TR" dirty="0" smtClean="0"/>
            </a:br>
            <a:r>
              <a:rPr lang="tr-TR" dirty="0" smtClean="0"/>
              <a:t/>
            </a:r>
            <a:br>
              <a:rPr lang="tr-TR" dirty="0" smtClean="0"/>
            </a:br>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23</a:t>
            </a:fld>
            <a:endParaRPr lang="en-US"/>
          </a:p>
        </p:txBody>
      </p:sp>
      <p:pic>
        <p:nvPicPr>
          <p:cNvPr id="10242" name="Picture 2" descr="C:\Users\efe\Desktop\REFİK HALİT KARAY resimler\minelbab-ilelmihrab.jpg"/>
          <p:cNvPicPr>
            <a:picLocks noChangeAspect="1" noChangeArrowheads="1"/>
          </p:cNvPicPr>
          <p:nvPr/>
        </p:nvPicPr>
        <p:blipFill>
          <a:blip r:embed="rId2" cstate="print"/>
          <a:srcRect/>
          <a:stretch>
            <a:fillRect/>
          </a:stretch>
        </p:blipFill>
        <p:spPr bwMode="auto">
          <a:xfrm>
            <a:off x="626917" y="900545"/>
            <a:ext cx="2645291" cy="435032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673927" y="512618"/>
            <a:ext cx="6123709" cy="5624946"/>
          </a:xfrm>
        </p:spPr>
        <p:txBody>
          <a:bodyPr>
            <a:noAutofit/>
          </a:bodyPr>
          <a:lstStyle/>
          <a:p>
            <a:pPr>
              <a:buNone/>
            </a:pPr>
            <a:endParaRPr lang="tr-TR" dirty="0" smtClean="0"/>
          </a:p>
          <a:p>
            <a:pPr>
              <a:buNone/>
            </a:pPr>
            <a:endParaRPr lang="tr-TR" dirty="0" smtClean="0"/>
          </a:p>
          <a:p>
            <a:pPr>
              <a:buNone/>
            </a:pPr>
            <a:r>
              <a:rPr lang="tr-TR" sz="3200" dirty="0" smtClean="0"/>
              <a:t>    Yazar, ülkemizin meşrutiyet, mütareke ve cumhuriyet dönemlerine ait yaşantılarını anlatmayı sürdürüyor. Lübnan, Suriye ve Türkiye'deki </a:t>
            </a:r>
            <a:r>
              <a:rPr lang="tr-TR" sz="3200" dirty="0" smtClean="0">
                <a:solidFill>
                  <a:srgbClr val="C00000"/>
                </a:solidFill>
              </a:rPr>
              <a:t>anılarını</a:t>
            </a:r>
            <a:r>
              <a:rPr lang="tr-TR" sz="3200" dirty="0" smtClean="0"/>
              <a:t> yazarken, kronolojik bir sıra takip etmeyen Refik </a:t>
            </a:r>
            <a:r>
              <a:rPr lang="tr-TR" sz="3200" dirty="0" err="1" smtClean="0"/>
              <a:t>Halid</a:t>
            </a:r>
            <a:r>
              <a:rPr lang="tr-TR" sz="3200" dirty="0" smtClean="0"/>
              <a:t>, anlatımında geçmişe ve geleceğe gidip gelerek toplumdaki siyasal, </a:t>
            </a:r>
            <a:r>
              <a:rPr lang="tr-TR" sz="3200" dirty="0" err="1" smtClean="0"/>
              <a:t>sosyo</a:t>
            </a:r>
            <a:r>
              <a:rPr lang="tr-TR" sz="3200" dirty="0" smtClean="0"/>
              <a:t>-kültürel değişimleri ve benzerlikleri göz önüne seriyor. </a:t>
            </a:r>
          </a:p>
          <a:p>
            <a:pPr>
              <a:buNone/>
            </a:pPr>
            <a:endParaRPr lang="tr-TR" dirty="0" smtClean="0"/>
          </a:p>
          <a:p>
            <a:endParaRPr lang="tr-TR"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24</a:t>
            </a:fld>
            <a:endParaRPr lang="en-US"/>
          </a:p>
        </p:txBody>
      </p:sp>
      <p:pic>
        <p:nvPicPr>
          <p:cNvPr id="11266" name="Picture 2" descr="C:\Users\efe\Desktop\REFİK HALİT KARAY resimler\Refik-Halid-Karay-Bir-Ömür-Boyunca.jpg"/>
          <p:cNvPicPr>
            <a:picLocks noChangeAspect="1" noChangeArrowheads="1"/>
          </p:cNvPicPr>
          <p:nvPr/>
        </p:nvPicPr>
        <p:blipFill>
          <a:blip r:embed="rId2" cstate="print"/>
          <a:srcRect/>
          <a:stretch>
            <a:fillRect/>
          </a:stretch>
        </p:blipFill>
        <p:spPr bwMode="auto">
          <a:xfrm>
            <a:off x="0" y="1170709"/>
            <a:ext cx="2794000" cy="4267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63470" y="418454"/>
            <a:ext cx="8679051" cy="5719110"/>
          </a:xfrm>
        </p:spPr>
        <p:txBody>
          <a:bodyPr>
            <a:noAutofit/>
          </a:bodyPr>
          <a:lstStyle/>
          <a:p>
            <a:r>
              <a:rPr lang="tr-TR" sz="4000" dirty="0" smtClean="0"/>
              <a:t>Bir süre </a:t>
            </a:r>
            <a:r>
              <a:rPr lang="tr-TR" sz="4000" dirty="0" err="1" smtClean="0"/>
              <a:t>Fecr</a:t>
            </a:r>
            <a:r>
              <a:rPr lang="tr-TR" sz="4000" dirty="0" smtClean="0"/>
              <a:t>-i Ati topluluğunda bulunmuş, topluluk dağıldıktan sonra Milli Edebiyat akımı içinde yer almıştır.</a:t>
            </a:r>
          </a:p>
          <a:p>
            <a:r>
              <a:rPr lang="tr-TR" sz="4000" dirty="0" smtClean="0"/>
              <a:t>Memleket Hikayeleri ve Gurbet Hikayeleri adlı eserlerinde Anadolu’nun sesini ve ruhunu yansıtmış, bu yönüyle bir çığır açmış, edebiyatımızda ulusal değerlere yönelişin öncüsü olmuştur.</a:t>
            </a:r>
          </a:p>
        </p:txBody>
      </p:sp>
      <p:sp>
        <p:nvSpPr>
          <p:cNvPr id="4" name="3 Slayt Numarası Yer Tutucusu"/>
          <p:cNvSpPr>
            <a:spLocks noGrp="1"/>
          </p:cNvSpPr>
          <p:nvPr>
            <p:ph type="sldNum" sz="quarter" idx="12"/>
          </p:nvPr>
        </p:nvSpPr>
        <p:spPr/>
        <p:txBody>
          <a:bodyPr/>
          <a:lstStyle/>
          <a:p>
            <a:fld id="{BFEBEB0A-9E3D-4B14-9782-E2AE3DA60D9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40963" y="457199"/>
            <a:ext cx="8384583" cy="5897105"/>
          </a:xfrm>
        </p:spPr>
        <p:txBody>
          <a:bodyPr>
            <a:normAutofit lnSpcReduction="10000"/>
          </a:bodyPr>
          <a:lstStyle/>
          <a:p>
            <a:pPr>
              <a:buNone/>
            </a:pPr>
            <a:endParaRPr lang="tr-TR" sz="3200" dirty="0" smtClean="0"/>
          </a:p>
          <a:p>
            <a:r>
              <a:rPr lang="tr-TR" sz="3500" dirty="0" smtClean="0"/>
              <a:t>Akıcı ve sürükleyici bir anlatıma sahip olan bu hikayelerde, tatlı bir lirizmle memleket gerçeklerini dile getirmiştir. Bu hikayeleriyle Türk hikayeciliğinin sınırlarını İstanbul dışına taşımıştır.</a:t>
            </a:r>
          </a:p>
          <a:p>
            <a:r>
              <a:rPr lang="tr-TR" sz="3500" dirty="0" smtClean="0"/>
              <a:t>Romanlarında ise özellikle İstanbul’un İç Yüzü, Sürgün, Anahtar ve Bu Bizim Hayatımızda, tanığı olduğu dönemin siyasi, sosyal ve kültürel olaylarını ve bu dönemin olumlu veya olumsuz kişilerini yansıtmıştır.</a:t>
            </a:r>
          </a:p>
          <a:p>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281551" y="480447"/>
            <a:ext cx="8382001" cy="5688113"/>
          </a:xfrm>
        </p:spPr>
        <p:txBody>
          <a:bodyPr>
            <a:normAutofit fontScale="85000" lnSpcReduction="20000"/>
          </a:bodyPr>
          <a:lstStyle/>
          <a:p>
            <a:endParaRPr lang="tr-TR" sz="3200" dirty="0" smtClean="0"/>
          </a:p>
          <a:p>
            <a:r>
              <a:rPr lang="tr-TR" sz="4400" dirty="0" smtClean="0"/>
              <a:t>Yaşadıklarını, çektiği sıkıntıları ele alırken Anadolu insanın geçmiş yaşamıyla yeni yaşamını karşılaştırmıştır. Bu bakımdan sözü edilen romanlar birer belge niteliği de taşımaktadır.</a:t>
            </a:r>
          </a:p>
          <a:p>
            <a:r>
              <a:rPr lang="tr-TR" sz="4400" dirty="0" smtClean="0"/>
              <a:t>Sosyal hayattaki çarpıklıkları zeki ve nükteli bir şekilde anlatmıştır.</a:t>
            </a:r>
          </a:p>
          <a:p>
            <a:r>
              <a:rPr lang="tr-TR" sz="4400" dirty="0" smtClean="0"/>
              <a:t>Öykü ve romanlarında insanların kurnazlık  ve çıkarcılık yönlerini ortaya koymuştur.</a:t>
            </a:r>
          </a:p>
          <a:p>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762000" y="685800"/>
            <a:ext cx="7543800" cy="5451764"/>
          </a:xfrm>
        </p:spPr>
        <p:txBody>
          <a:bodyPr>
            <a:normAutofit lnSpcReduction="10000"/>
          </a:bodyPr>
          <a:lstStyle/>
          <a:p>
            <a:endParaRPr lang="tr-TR" sz="3200" dirty="0" smtClean="0"/>
          </a:p>
          <a:p>
            <a:r>
              <a:rPr lang="tr-TR" sz="4000" dirty="0" smtClean="0"/>
              <a:t>Öykücülüğümüze taze bir soluk getirmek ve önemli romanlar yazmakla kalmamış; mizah ve hiciv yazıları ile fıkralarındaki çekicilik bu türlere olan ilgiyi de artırmıştır.</a:t>
            </a:r>
          </a:p>
          <a:p>
            <a:r>
              <a:rPr lang="tr-TR" sz="4000" dirty="0" smtClean="0"/>
              <a:t>Eserlerinde akıcı, berrak, sade ve güzel bir Türkçe kullanmıştır.</a:t>
            </a:r>
          </a:p>
          <a:p>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762000" y="685800"/>
            <a:ext cx="7543800" cy="5451764"/>
          </a:xfrm>
        </p:spPr>
        <p:txBody>
          <a:bodyPr>
            <a:normAutofit lnSpcReduction="10000"/>
          </a:bodyPr>
          <a:lstStyle/>
          <a:p>
            <a:endParaRPr lang="tr-TR" sz="3200" dirty="0" smtClean="0"/>
          </a:p>
          <a:p>
            <a:r>
              <a:rPr lang="tr-TR" sz="4000" dirty="0" err="1" smtClean="0"/>
              <a:t>Maupassant</a:t>
            </a:r>
            <a:r>
              <a:rPr lang="tr-TR" sz="4000" dirty="0" smtClean="0"/>
              <a:t> tarzı hikayenin Türk edebiyatındaki iyi örneklerini yazmıştır.</a:t>
            </a:r>
          </a:p>
          <a:p>
            <a:r>
              <a:rPr lang="tr-TR" sz="4000" dirty="0" smtClean="0"/>
              <a:t>Onun hikayelerinin en belirgin özelliği uzun bir gözlem sonunda söylenmiş olmalarıdır. Olayları ve kişileri en ince noktalarına kadar betimler.</a:t>
            </a:r>
          </a:p>
          <a:p>
            <a:endParaRPr lang="tr-TR" sz="32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762000" y="685800"/>
            <a:ext cx="7543800" cy="5451764"/>
          </a:xfrm>
        </p:spPr>
        <p:txBody>
          <a:bodyPr>
            <a:normAutofit lnSpcReduction="10000"/>
          </a:bodyPr>
          <a:lstStyle/>
          <a:p>
            <a:endParaRPr lang="tr-TR" sz="3200" dirty="0" smtClean="0"/>
          </a:p>
          <a:p>
            <a:r>
              <a:rPr lang="tr-TR" sz="4000" dirty="0" smtClean="0"/>
              <a:t>Roman ve hikayelerindeki şahısları, kendi sosyal çevreleri ile veren sanatçı, konuşma dili ve üslubunun bütün doğallığı ve canlılığını eserlerine yansıtmıştır.</a:t>
            </a:r>
          </a:p>
          <a:p>
            <a:pPr>
              <a:buNone/>
            </a:pPr>
            <a:endParaRPr lang="tr-TR" sz="4000" dirty="0" smtClean="0"/>
          </a:p>
          <a:p>
            <a:r>
              <a:rPr lang="tr-TR" sz="4000" dirty="0" smtClean="0"/>
              <a:t> Refik Halit, realist bir anlayışa sahiptir.</a:t>
            </a:r>
          </a:p>
          <a:p>
            <a:endParaRPr lang="tr-TR" sz="4000" dirty="0" smtClean="0"/>
          </a:p>
        </p:txBody>
      </p:sp>
      <p:sp>
        <p:nvSpPr>
          <p:cNvPr id="4" name="3 Slayt Numarası Yer Tutucusu"/>
          <p:cNvSpPr>
            <a:spLocks noGrp="1"/>
          </p:cNvSpPr>
          <p:nvPr>
            <p:ph type="sldNum" sz="quarter" idx="12"/>
          </p:nvPr>
        </p:nvSpPr>
        <p:spPr/>
        <p:txBody>
          <a:bodyPr/>
          <a:lstStyle/>
          <a:p>
            <a:fld id="{BFEBEB0A-9E3D-4B14-9782-E2AE3DA60D9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328046" y="685800"/>
            <a:ext cx="8196021" cy="5451764"/>
          </a:xfrm>
        </p:spPr>
        <p:txBody>
          <a:bodyPr>
            <a:noAutofit/>
          </a:bodyPr>
          <a:lstStyle/>
          <a:p>
            <a:r>
              <a:rPr lang="tr-TR" sz="3200" dirty="0" smtClean="0">
                <a:solidFill>
                  <a:srgbClr val="FF0000"/>
                </a:solidFill>
              </a:rPr>
              <a:t>ESERLERİ</a:t>
            </a:r>
            <a:r>
              <a:rPr lang="tr-TR" sz="3200" dirty="0" smtClean="0"/>
              <a:t>:</a:t>
            </a:r>
          </a:p>
          <a:p>
            <a:r>
              <a:rPr lang="tr-TR" sz="3200" dirty="0" smtClean="0">
                <a:solidFill>
                  <a:srgbClr val="FF3300"/>
                </a:solidFill>
              </a:rPr>
              <a:t>Roman</a:t>
            </a:r>
            <a:r>
              <a:rPr lang="tr-TR" sz="3200" dirty="0" smtClean="0"/>
              <a:t>: Sürgün, Nilgün, Çete, Bugünün Saraylısı, Kadınlar Tekkesi, İstanbul’un İç Yüzü, Anahtar, Bu Bizim Hayatımız, </a:t>
            </a:r>
            <a:r>
              <a:rPr lang="tr-TR" sz="3200" dirty="0" err="1" smtClean="0"/>
              <a:t>Yezid’in</a:t>
            </a:r>
            <a:r>
              <a:rPr lang="tr-TR" sz="3200" dirty="0" smtClean="0"/>
              <a:t> Kızı</a:t>
            </a:r>
          </a:p>
          <a:p>
            <a:r>
              <a:rPr lang="tr-TR" sz="3200" dirty="0" smtClean="0">
                <a:solidFill>
                  <a:srgbClr val="FF3300"/>
                </a:solidFill>
              </a:rPr>
              <a:t>Öykü</a:t>
            </a:r>
            <a:r>
              <a:rPr lang="tr-TR" sz="3200" dirty="0" smtClean="0"/>
              <a:t>: Memleket Hikayeleri, Gurbet Hikayeleri</a:t>
            </a:r>
          </a:p>
          <a:p>
            <a:r>
              <a:rPr lang="tr-TR" sz="3200" dirty="0" smtClean="0">
                <a:solidFill>
                  <a:srgbClr val="FF3300"/>
                </a:solidFill>
              </a:rPr>
              <a:t>Hiciv ve Mizah</a:t>
            </a:r>
            <a:r>
              <a:rPr lang="tr-TR" sz="3200" dirty="0" smtClean="0"/>
              <a:t>: Kirpinin Dedikleri, Sakın Aldanma İnanma, Guguklu Saat</a:t>
            </a:r>
          </a:p>
          <a:p>
            <a:r>
              <a:rPr lang="tr-TR" sz="3200" dirty="0" smtClean="0">
                <a:solidFill>
                  <a:srgbClr val="FF3300"/>
                </a:solidFill>
              </a:rPr>
              <a:t>Anı</a:t>
            </a:r>
            <a:r>
              <a:rPr lang="tr-TR" sz="3200" dirty="0" smtClean="0"/>
              <a:t>: Bir Ömür Boyunca, </a:t>
            </a:r>
            <a:r>
              <a:rPr lang="tr-TR" sz="3200" dirty="0" err="1" smtClean="0"/>
              <a:t>Minelbab</a:t>
            </a:r>
            <a:r>
              <a:rPr lang="tr-TR" sz="3200" dirty="0" smtClean="0"/>
              <a:t> </a:t>
            </a:r>
            <a:r>
              <a:rPr lang="tr-TR" sz="3200" dirty="0" err="1" smtClean="0"/>
              <a:t>İlelmihrab</a:t>
            </a:r>
            <a:endParaRPr lang="tr-TR" sz="3200" dirty="0" smtClean="0"/>
          </a:p>
          <a:p>
            <a:r>
              <a:rPr lang="tr-TR" sz="3200" dirty="0" smtClean="0">
                <a:solidFill>
                  <a:srgbClr val="FF3300"/>
                </a:solidFill>
              </a:rPr>
              <a:t>Fıkra</a:t>
            </a:r>
            <a:r>
              <a:rPr lang="tr-TR" sz="3200" dirty="0" smtClean="0"/>
              <a:t>: Bir İçim Su, Bir Avuç Saçma, İlk Adım</a:t>
            </a:r>
          </a:p>
        </p:txBody>
      </p:sp>
      <p:sp>
        <p:nvSpPr>
          <p:cNvPr id="4" name="3 Slayt Numarası Yer Tutucusu"/>
          <p:cNvSpPr>
            <a:spLocks noGrp="1"/>
          </p:cNvSpPr>
          <p:nvPr>
            <p:ph type="sldNum" sz="quarter" idx="12"/>
          </p:nvPr>
        </p:nvSpPr>
        <p:spPr/>
        <p:txBody>
          <a:bodyPr/>
          <a:lstStyle/>
          <a:p>
            <a:fld id="{BFEBEB0A-9E3D-4B14-9782-E2AE3DA60D9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257</TotalTime>
  <Words>874</Words>
  <Application>Microsoft Office PowerPoint</Application>
  <PresentationFormat>Ekran Gösterisi (4:3)</PresentationFormat>
  <Paragraphs>101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Newsprint</vt:lpstr>
      <vt:lpstr>REFİK HALİT KARAY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efe</dc:creator>
  <cp:lastModifiedBy>Windows User</cp:lastModifiedBy>
  <cp:revision>33</cp:revision>
  <dcterms:created xsi:type="dcterms:W3CDTF">2014-09-16T21:37:25Z</dcterms:created>
  <dcterms:modified xsi:type="dcterms:W3CDTF">2024-02-01T16:13:36Z</dcterms:modified>
</cp:coreProperties>
</file>