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67" r:id="rId6"/>
    <p:sldId id="266" r:id="rId7"/>
    <p:sldId id="265" r:id="rId8"/>
    <p:sldId id="264" r:id="rId9"/>
    <p:sldId id="263" r:id="rId10"/>
    <p:sldId id="262" r:id="rId11"/>
    <p:sldId id="261" r:id="rId12"/>
    <p:sldId id="260" r:id="rId13"/>
    <p:sldId id="259" r:id="rId14"/>
    <p:sldId id="274" r:id="rId15"/>
    <p:sldId id="273" r:id="rId16"/>
    <p:sldId id="272" r:id="rId17"/>
    <p:sldId id="271" r:id="rId18"/>
    <p:sldId id="270" r:id="rId19"/>
    <p:sldId id="258" r:id="rId20"/>
    <p:sldId id="275" r:id="rId21"/>
    <p:sldId id="276" r:id="rId22"/>
    <p:sldId id="281" r:id="rId23"/>
    <p:sldId id="282" r:id="rId24"/>
    <p:sldId id="280" r:id="rId25"/>
    <p:sldId id="279" r:id="rId26"/>
    <p:sldId id="278" r:id="rId27"/>
    <p:sldId id="277" r:id="rId28"/>
    <p:sldId id="284" r:id="rId29"/>
    <p:sldId id="285" r:id="rId30"/>
    <p:sldId id="283" r:id="rId31"/>
    <p:sldId id="287" r:id="rId32"/>
    <p:sldId id="288" r:id="rId33"/>
    <p:sldId id="289" r:id="rId34"/>
    <p:sldId id="290" r:id="rId35"/>
    <p:sldId id="292" r:id="rId36"/>
    <p:sldId id="291" r:id="rId37"/>
    <p:sldId id="293" r:id="rId38"/>
    <p:sldId id="294" r:id="rId39"/>
    <p:sldId id="295" r:id="rId40"/>
    <p:sldId id="296" r:id="rId41"/>
    <p:sldId id="297" r:id="rId42"/>
    <p:sldId id="298" r:id="rId43"/>
    <p:sldId id="299" r:id="rId44"/>
    <p:sldId id="300" r:id="rId45"/>
    <p:sldId id="303" r:id="rId46"/>
    <p:sldId id="302" r:id="rId47"/>
    <p:sldId id="301" r:id="rId48"/>
    <p:sldId id="306" r:id="rId49"/>
    <p:sldId id="307" r:id="rId50"/>
    <p:sldId id="305" r:id="rId51"/>
    <p:sldId id="304" r:id="rId52"/>
    <p:sldId id="309" r:id="rId53"/>
    <p:sldId id="311" r:id="rId54"/>
    <p:sldId id="308" r:id="rId55"/>
    <p:sldId id="310" r:id="rId56"/>
    <p:sldId id="312" r:id="rId57"/>
    <p:sldId id="313" r:id="rId58"/>
    <p:sldId id="314" r:id="rId59"/>
    <p:sldId id="315" r:id="rId60"/>
    <p:sldId id="318" r:id="rId61"/>
    <p:sldId id="317" r:id="rId62"/>
    <p:sldId id="316" r:id="rId63"/>
    <p:sldId id="319" r:id="rId64"/>
    <p:sldId id="320"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04.02.2024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04.02.2024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71472" y="1285860"/>
            <a:ext cx="7858180" cy="400052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tr-TR" sz="6000" b="1" dirty="0" smtClean="0"/>
              <a:t>COŞKU VE HEYACANI DİLE GETİREN METİNLER </a:t>
            </a:r>
            <a:r>
              <a:rPr lang="tr-TR" dirty="0" smtClean="0"/>
              <a:t/>
            </a:r>
            <a:br>
              <a:rPr lang="tr-TR" dirty="0" smtClean="0"/>
            </a:br>
            <a:r>
              <a:rPr lang="tr-TR" sz="8000" dirty="0" smtClean="0">
                <a:solidFill>
                  <a:srgbClr val="7030A0"/>
                </a:solidFill>
              </a:rPr>
              <a:t>(ŞİİR)</a:t>
            </a:r>
            <a:r>
              <a:rPr lang="tr-TR" sz="8000" dirty="0" smtClean="0"/>
              <a:t/>
            </a:r>
            <a:br>
              <a:rPr lang="tr-TR" sz="8000" dirty="0" smtClean="0"/>
            </a:br>
            <a:r>
              <a:rPr lang="tr-TR" sz="2800" dirty="0" err="1" smtClean="0"/>
              <a:t>edebiyatsultani</a:t>
            </a:r>
            <a:r>
              <a:rPr lang="tr-TR" sz="2800" dirty="0" smtClean="0"/>
              <a:t>.com</a:t>
            </a:r>
            <a:endParaRPr lang="tr-T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285728"/>
            <a:ext cx="8643998" cy="6357982"/>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3800" b="1" dirty="0" smtClean="0"/>
              <a:t>Aruz Kusurları</a:t>
            </a:r>
            <a:r>
              <a:rPr lang="tr-TR" sz="3800" dirty="0" smtClean="0"/>
              <a:t>: imale, zihaf, </a:t>
            </a:r>
            <a:r>
              <a:rPr lang="tr-TR" sz="3800" dirty="0" err="1" smtClean="0"/>
              <a:t>med</a:t>
            </a:r>
            <a:r>
              <a:rPr lang="tr-TR" sz="3800" dirty="0" smtClean="0"/>
              <a:t>, </a:t>
            </a:r>
            <a:r>
              <a:rPr lang="tr-TR" sz="3800" dirty="0" err="1" smtClean="0"/>
              <a:t>vasl</a:t>
            </a:r>
            <a:r>
              <a:rPr lang="tr-TR" sz="3800" dirty="0" smtClean="0"/>
              <a:t>, </a:t>
            </a:r>
            <a:r>
              <a:rPr lang="tr-TR" sz="3800" dirty="0" err="1" smtClean="0"/>
              <a:t>kasr</a:t>
            </a:r>
            <a:r>
              <a:rPr lang="tr-TR" sz="4000" dirty="0" smtClean="0"/>
              <a:t/>
            </a:r>
            <a:br>
              <a:rPr lang="tr-TR" sz="4000" dirty="0" smtClean="0"/>
            </a:br>
            <a:r>
              <a:rPr lang="tr-TR" sz="4000" dirty="0" smtClean="0"/>
              <a:t>İmale (çekme, uzatma): Kısa olan bazı hecelerin ölçüye uydurulması için uzun okunmasıdır.</a:t>
            </a:r>
            <a:br>
              <a:rPr lang="tr-TR" sz="4000" dirty="0" smtClean="0"/>
            </a:br>
            <a:r>
              <a:rPr lang="tr-TR" sz="4000" b="1" dirty="0" smtClean="0"/>
              <a:t>Zihaf (kısma): </a:t>
            </a:r>
            <a:r>
              <a:rPr lang="tr-TR" sz="4000" dirty="0" smtClean="0"/>
              <a:t>Uzun heceyi, ölçünün gerektirdiği yerde kısa okumaktır.</a:t>
            </a:r>
            <a:br>
              <a:rPr lang="tr-TR" sz="4000" dirty="0" smtClean="0"/>
            </a:br>
            <a:r>
              <a:rPr lang="tr-TR" sz="4000" b="1" dirty="0" err="1" smtClean="0"/>
              <a:t>Med</a:t>
            </a:r>
            <a:r>
              <a:rPr lang="tr-TR" sz="4000" b="1" dirty="0" smtClean="0"/>
              <a:t> (kabartma)</a:t>
            </a:r>
            <a:r>
              <a:rPr lang="tr-TR" sz="4000" dirty="0" smtClean="0"/>
              <a:t>: Aruzda ritim denen iç ahengi sağlamak amacıyla iki heceyi bir hece durumuna getirmek, yani bir tam sesi bir buçuk sese yükseltmektir.</a:t>
            </a:r>
            <a:br>
              <a:rPr lang="tr-TR" sz="4000" dirty="0" smtClean="0"/>
            </a:br>
            <a:endParaRPr lang="tr-TR"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200" b="1" dirty="0" err="1" smtClean="0"/>
              <a:t>Vasl</a:t>
            </a:r>
            <a:r>
              <a:rPr lang="tr-TR" sz="4200" b="1" dirty="0" smtClean="0"/>
              <a:t> (ulama, ulaştırma): </a:t>
            </a:r>
            <a:r>
              <a:rPr lang="tr-TR" sz="4200" dirty="0" smtClean="0"/>
              <a:t>Kapalı bir heceyi açık hale getirmek için son hecesi ünsüz bir harfle biten bir kelimenin kendinden sonra gelen ve ilk hecesi ünlü olan sözcüğe kendiliğinden bağlanması ve iki sözcüğün tek kelime gibi okunmasıdır. </a:t>
            </a:r>
            <a:endParaRPr lang="tr-TR" sz="4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rmAutofit/>
          </a:bodyPr>
          <a:lstStyle/>
          <a:p>
            <a:pPr algn="l"/>
            <a:r>
              <a:rPr lang="tr-TR" sz="4500" dirty="0" smtClean="0"/>
              <a:t>Ulama aslında bir kusur sayılmaz, çünkü şiirdeki müzikaliteyi artırır.</a:t>
            </a:r>
            <a:br>
              <a:rPr lang="tr-TR" sz="4500" dirty="0" smtClean="0"/>
            </a:br>
            <a:r>
              <a:rPr lang="tr-TR" sz="4500" dirty="0" smtClean="0"/>
              <a:t/>
            </a:r>
            <a:br>
              <a:rPr lang="tr-TR" sz="4500" dirty="0" smtClean="0"/>
            </a:br>
            <a:r>
              <a:rPr lang="tr-TR" sz="4500" b="1" dirty="0" err="1" smtClean="0"/>
              <a:t>Kasr</a:t>
            </a:r>
            <a:r>
              <a:rPr lang="tr-TR" sz="4500" b="1" dirty="0" smtClean="0"/>
              <a:t> (kısaltma): </a:t>
            </a:r>
            <a:r>
              <a:rPr lang="tr-TR" sz="4500" dirty="0" smtClean="0"/>
              <a:t>Uzun heceyi hafifletmek, inceltmektir.</a:t>
            </a:r>
            <a:br>
              <a:rPr lang="tr-TR" sz="4500" dirty="0" smtClean="0"/>
            </a:br>
            <a:endParaRPr lang="tr-TR" sz="4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357158" y="500042"/>
            <a:ext cx="8501122" cy="6143668"/>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500" b="1" dirty="0" smtClean="0"/>
              <a:t>Hece Ölçüsü:</a:t>
            </a:r>
            <a:r>
              <a:rPr lang="tr-TR" sz="4500" dirty="0" smtClean="0"/>
              <a:t> Her dizedeki hece sayısının eşitliğine dayanan ölçüdür.</a:t>
            </a:r>
            <a:br>
              <a:rPr lang="tr-TR" sz="4500" dirty="0" smtClean="0"/>
            </a:br>
            <a:r>
              <a:rPr lang="tr-TR" sz="4500" dirty="0" smtClean="0"/>
              <a:t>Dizelerdeki hece sayısına kalıp denir. Bir dize kaç heceden oluşuyorsa kalıbı odur. Halk şiirinde en çok 7,8 ve 11 heceden oluşan dizeler kullanılır. Hece ölçüsüyle yazılmış bir dizenin belli bölümlere ayrıldığı yere durak denir. Durak sayısı en az 2, en çok beş olabilir.</a:t>
            </a:r>
            <a:r>
              <a:rPr lang="tr-TR" sz="2800" dirty="0" smtClean="0"/>
              <a:t/>
            </a:r>
            <a:br>
              <a:rPr lang="tr-TR" sz="2800" dirty="0" smtClean="0"/>
            </a:br>
            <a:endParaRPr lang="tr-T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rmAutofit/>
          </a:bodyPr>
          <a:lstStyle/>
          <a:p>
            <a:pPr algn="l"/>
            <a:r>
              <a:rPr lang="tr-TR" sz="4500" b="1" dirty="0" smtClean="0"/>
              <a:t>Serbest Tarz</a:t>
            </a:r>
            <a:r>
              <a:rPr lang="tr-TR" sz="4500" dirty="0" smtClean="0"/>
              <a:t>: Dizelerin oluşturulmasında herhangi bir ölçü birimi kullanılmayan şiirlerdir. Serbest şiirler; ölçüsüz ve uyaksız olabilir, ölçüsüz ancak uyaklı olabilir, nazım birimi bakımından serbest olabilir.</a:t>
            </a:r>
            <a:endParaRPr lang="tr-TR" sz="4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357158" y="285728"/>
            <a:ext cx="8572560" cy="6357982"/>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500" b="1" dirty="0" smtClean="0"/>
              <a:t/>
            </a:r>
            <a:br>
              <a:rPr lang="tr-TR" sz="4500" b="1" dirty="0" smtClean="0"/>
            </a:br>
            <a:r>
              <a:rPr lang="tr-TR" sz="4500" b="1" dirty="0" smtClean="0"/>
              <a:t>UYAK (KAFİYE):</a:t>
            </a:r>
            <a:r>
              <a:rPr lang="tr-TR" sz="4500" dirty="0" smtClean="0"/>
              <a:t/>
            </a:r>
            <a:br>
              <a:rPr lang="tr-TR" sz="4500" dirty="0" smtClean="0"/>
            </a:br>
            <a:r>
              <a:rPr lang="tr-TR" sz="4500" dirty="0" smtClean="0"/>
              <a:t>Şiirlerde en az iki dize sonunda, anlamı farklı yazılışı aynı iki kelime arasındaki ses benzerliğidir.</a:t>
            </a:r>
            <a:br>
              <a:rPr lang="tr-TR" sz="4500" dirty="0" smtClean="0"/>
            </a:br>
            <a:r>
              <a:rPr lang="tr-TR" sz="4500" dirty="0" smtClean="0"/>
              <a:t>Kafiyenin oluşabilmesi için dize sonundaki kelimelerde şu özellikler bulunur:Ses benzerliği olan sözcüklerin anlamca farklı kelimeler olması gerekir.</a:t>
            </a:r>
            <a:br>
              <a:rPr lang="tr-TR" sz="4500" dirty="0" smtClean="0"/>
            </a:br>
            <a:endParaRPr lang="tr-TR" sz="4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100" dirty="0" smtClean="0"/>
              <a:t/>
            </a:r>
            <a:br>
              <a:rPr lang="tr-TR" sz="4100" dirty="0" smtClean="0"/>
            </a:br>
            <a:r>
              <a:rPr lang="tr-TR" sz="4100" dirty="0" smtClean="0"/>
              <a:t>√ Ses benzerliği olan kelimelerin yazımının aynı olması gerekir.</a:t>
            </a:r>
            <a:br>
              <a:rPr lang="tr-TR" sz="4100" dirty="0" smtClean="0"/>
            </a:br>
            <a:r>
              <a:rPr lang="tr-TR" sz="4100" dirty="0" smtClean="0"/>
              <a:t>√ Dize sonundaki sözlerin ses bakımından benzemesi, anlamın aynı olması gerekir.</a:t>
            </a:r>
            <a:br>
              <a:rPr lang="tr-TR" sz="4100" dirty="0" smtClean="0"/>
            </a:br>
            <a:r>
              <a:rPr lang="tr-TR" sz="4100" dirty="0" smtClean="0"/>
              <a:t>√ Kafiyeler asla rediften sonra gelmez.</a:t>
            </a:r>
            <a:br>
              <a:rPr lang="tr-TR" sz="4100" dirty="0" smtClean="0"/>
            </a:br>
            <a:r>
              <a:rPr lang="tr-TR" sz="4100" dirty="0" smtClean="0"/>
              <a:t>√ Kafiye şemasında aynı harf ile gösterilen kelimeler arasındaki ortak ses kafiye kabul edilir.</a:t>
            </a:r>
            <a:r>
              <a:rPr lang="tr-TR" sz="4500" dirty="0" smtClean="0"/>
              <a:t/>
            </a:r>
            <a:br>
              <a:rPr lang="tr-TR" sz="4500" dirty="0" smtClean="0"/>
            </a:br>
            <a:endParaRPr lang="tr-TR" sz="4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500" dirty="0" smtClean="0"/>
              <a:t> </a:t>
            </a:r>
            <a:r>
              <a:rPr lang="tr-TR" sz="4500" dirty="0" smtClean="0"/>
              <a:t>Kelimenin kökünden sonra gelen ekler farklı görev ve anlamdaysa onlar da kafiye oluşturur.</a:t>
            </a:r>
            <a:br>
              <a:rPr lang="tr-TR" sz="4500" dirty="0" smtClean="0"/>
            </a:br>
            <a:r>
              <a:rPr lang="tr-TR" sz="4500" dirty="0" smtClean="0"/>
              <a:t/>
            </a:r>
            <a:br>
              <a:rPr lang="tr-TR" sz="4500" dirty="0" smtClean="0"/>
            </a:br>
            <a:r>
              <a:rPr lang="tr-TR" sz="4500" b="1" dirty="0" smtClean="0"/>
              <a:t>Redif</a:t>
            </a:r>
            <a:r>
              <a:rPr lang="tr-TR" sz="4500" dirty="0" smtClean="0"/>
              <a:t>: Mısra sonlarında bulunan aynı görevdeki ses, ek ve kelime tekrarlarına ise redif denir.</a:t>
            </a:r>
            <a:br>
              <a:rPr lang="tr-TR" sz="4500" dirty="0" smtClean="0"/>
            </a:br>
            <a:endParaRPr lang="tr-TR" sz="4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357158" y="428604"/>
            <a:ext cx="8572560" cy="5857916"/>
          </a:xfrm>
        </p:spPr>
        <p:style>
          <a:lnRef idx="2">
            <a:schemeClr val="accent1"/>
          </a:lnRef>
          <a:fillRef idx="1">
            <a:schemeClr val="lt1"/>
          </a:fillRef>
          <a:effectRef idx="0">
            <a:schemeClr val="accent1"/>
          </a:effectRef>
          <a:fontRef idx="minor">
            <a:schemeClr val="dk1"/>
          </a:fontRef>
        </p:style>
        <p:txBody>
          <a:bodyPr>
            <a:normAutofit/>
          </a:bodyPr>
          <a:lstStyle/>
          <a:p>
            <a:pPr algn="l"/>
            <a:r>
              <a:rPr lang="tr-TR" sz="4000" dirty="0" smtClean="0"/>
              <a:t>Şimşek gibi bir semte atıldık yedi koldan</a:t>
            </a:r>
            <a:br>
              <a:rPr lang="tr-TR" sz="4000" dirty="0" smtClean="0"/>
            </a:br>
            <a:r>
              <a:rPr lang="tr-TR" sz="4000" dirty="0" smtClean="0"/>
              <a:t>Şimşek gibi, Türk atlarının geçtiği yoldan</a:t>
            </a:r>
            <a:r>
              <a:rPr lang="tr-TR" sz="4200" dirty="0" smtClean="0"/>
              <a:t/>
            </a:r>
            <a:br>
              <a:rPr lang="tr-TR" sz="4200" dirty="0" smtClean="0"/>
            </a:br>
            <a:r>
              <a:rPr lang="tr-TR" sz="4200" dirty="0" smtClean="0"/>
              <a:t/>
            </a:r>
            <a:br>
              <a:rPr lang="tr-TR" sz="4200" dirty="0" smtClean="0"/>
            </a:br>
            <a:r>
              <a:rPr lang="tr-TR" sz="4200" dirty="0" smtClean="0"/>
              <a:t>Yukarıdaki dizelerden “-dan” sesleri rediftir.</a:t>
            </a:r>
            <a:br>
              <a:rPr lang="tr-TR" sz="4200" dirty="0" smtClean="0"/>
            </a:br>
            <a:endParaRPr lang="tr-TR" sz="4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200" b="1" dirty="0" smtClean="0"/>
              <a:t>Uyak Türleri (Kafiye Çeşitleri):</a:t>
            </a:r>
            <a:r>
              <a:rPr lang="tr-TR" sz="4200" dirty="0" smtClean="0"/>
              <a:t/>
            </a:r>
            <a:br>
              <a:rPr lang="tr-TR" sz="4200" dirty="0" smtClean="0"/>
            </a:br>
            <a:r>
              <a:rPr lang="tr-TR" sz="4200" b="1" dirty="0" smtClean="0"/>
              <a:t>1.Yarım Kafiye:</a:t>
            </a:r>
            <a:r>
              <a:rPr lang="tr-TR" sz="4200" dirty="0" smtClean="0"/>
              <a:t> Dize sonlarındaki tek ses benzerliği ile oluşturulan uyaklara denir.</a:t>
            </a:r>
            <a:br>
              <a:rPr lang="tr-TR" sz="4200" dirty="0" smtClean="0"/>
            </a:br>
            <a:r>
              <a:rPr lang="tr-TR" sz="4200" i="1" dirty="0" smtClean="0"/>
              <a:t>Ecel büke belimizi</a:t>
            </a:r>
            <a:br>
              <a:rPr lang="tr-TR" sz="4200" i="1" dirty="0" smtClean="0"/>
            </a:br>
            <a:r>
              <a:rPr lang="tr-TR" sz="4200" i="1" dirty="0" smtClean="0"/>
              <a:t>Söyletmeye dilimizi</a:t>
            </a:r>
            <a:br>
              <a:rPr lang="tr-TR" sz="4200" i="1" dirty="0" smtClean="0"/>
            </a:br>
            <a:r>
              <a:rPr lang="tr-TR" sz="4200" i="1" dirty="0" smtClean="0"/>
              <a:t>Hasta iken hâlimizi</a:t>
            </a:r>
            <a:br>
              <a:rPr lang="tr-TR" sz="4200" i="1" dirty="0" smtClean="0"/>
            </a:br>
            <a:r>
              <a:rPr lang="tr-TR" sz="4200" i="1" dirty="0" smtClean="0"/>
              <a:t>Soranlara selam olsun</a:t>
            </a:r>
            <a:r>
              <a:rPr lang="tr-TR" sz="4200" dirty="0" smtClean="0"/>
              <a:t/>
            </a:r>
            <a:br>
              <a:rPr lang="tr-TR" sz="4200" dirty="0" smtClean="0"/>
            </a:br>
            <a:r>
              <a:rPr lang="tr-TR" sz="4200" dirty="0" smtClean="0"/>
              <a:t>Yukarıdaki dörtlükte “-</a:t>
            </a:r>
            <a:r>
              <a:rPr lang="tr-TR" sz="4200" dirty="0" err="1" smtClean="0"/>
              <a:t>imizi</a:t>
            </a:r>
            <a:r>
              <a:rPr lang="tr-TR" sz="4200" dirty="0" smtClean="0"/>
              <a:t>” ekleri rediftir. Bel, dil, hâl kelimelerindeki “l” sesleri ise yarım uyaktır.</a:t>
            </a:r>
            <a:r>
              <a:rPr lang="tr-TR" sz="2800" dirty="0" smtClean="0"/>
              <a:t/>
            </a:r>
            <a:br>
              <a:rPr lang="tr-TR" sz="2800" dirty="0" smtClean="0"/>
            </a:br>
            <a:endParaRPr lang="tr-T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rmAutofit/>
          </a:bodyPr>
          <a:lstStyle/>
          <a:p>
            <a:pPr fontAlgn="base"/>
            <a:r>
              <a:rPr lang="tr-TR" sz="4500" b="1" dirty="0" smtClean="0"/>
              <a:t>1.ŞİİRİN BİÇİMSEL ÖZELLİKLERİ</a:t>
            </a:r>
            <a:r>
              <a:rPr lang="tr-TR" sz="4500" dirty="0" smtClean="0"/>
              <a:t/>
            </a:r>
            <a:br>
              <a:rPr lang="tr-TR" sz="4500" dirty="0" smtClean="0"/>
            </a:br>
            <a:r>
              <a:rPr lang="tr-TR" sz="4500" b="1" dirty="0" smtClean="0"/>
              <a:t>NAZIM BİRİMİ:</a:t>
            </a:r>
            <a:r>
              <a:rPr lang="tr-TR" sz="4500" dirty="0" smtClean="0"/>
              <a:t/>
            </a:r>
            <a:br>
              <a:rPr lang="tr-TR" sz="4500" dirty="0" smtClean="0"/>
            </a:br>
            <a:r>
              <a:rPr lang="tr-TR" sz="4500" dirty="0" smtClean="0"/>
              <a:t>Şiiri oluşturan dize kümelerine nazım birimi denir. Nazım birimi, nazım şekillerini belirlemede ölçü olarak kullanılır. Nazım birimleri: mısra, beyit, bent, dörtlüktür.</a:t>
            </a:r>
            <a:br>
              <a:rPr lang="tr-TR" sz="4500" dirty="0" smtClean="0"/>
            </a:br>
            <a:endParaRPr lang="tr-TR" sz="4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000" dirty="0" smtClean="0"/>
              <a:t>Yaz gelir de heveslenir bitersin</a:t>
            </a:r>
            <a:br>
              <a:rPr lang="tr-TR" sz="4000" dirty="0" smtClean="0"/>
            </a:br>
            <a:r>
              <a:rPr lang="tr-TR" sz="4000" dirty="0" smtClean="0"/>
              <a:t>Güz gelince başın alır gidersin</a:t>
            </a:r>
            <a:br>
              <a:rPr lang="tr-TR" sz="4000" dirty="0" smtClean="0"/>
            </a:br>
            <a:r>
              <a:rPr lang="tr-TR" sz="4000" dirty="0" smtClean="0"/>
              <a:t>Yavru niçin boynun eğri tutarsın</a:t>
            </a:r>
            <a:br>
              <a:rPr lang="tr-TR" sz="4000" dirty="0" smtClean="0"/>
            </a:br>
            <a:r>
              <a:rPr lang="tr-TR" sz="4000" dirty="0" smtClean="0"/>
              <a:t>Senin derdin benden beter </a:t>
            </a:r>
            <a:r>
              <a:rPr lang="tr-TR" sz="4000" dirty="0" err="1" smtClean="0"/>
              <a:t>menevşe</a:t>
            </a:r>
            <a:r>
              <a:rPr lang="tr-TR" sz="4000" dirty="0" smtClean="0"/>
              <a:t>   </a:t>
            </a:r>
            <a:r>
              <a:rPr lang="tr-TR" sz="4500" dirty="0" smtClean="0"/>
              <a:t> </a:t>
            </a:r>
            <a:br>
              <a:rPr lang="tr-TR" sz="4500" dirty="0" smtClean="0"/>
            </a:br>
            <a:r>
              <a:rPr lang="tr-TR" sz="4500" dirty="0" smtClean="0"/>
              <a:t/>
            </a:r>
            <a:br>
              <a:rPr lang="tr-TR" sz="4500" dirty="0" smtClean="0"/>
            </a:br>
            <a:r>
              <a:rPr lang="tr-TR" sz="4500" dirty="0" smtClean="0"/>
              <a:t>Bu dörtlükte “bitersin, gidersin, tutarsın” kelimelerindeki “-ersin,       </a:t>
            </a:r>
            <a:br>
              <a:rPr lang="tr-TR" sz="4500" dirty="0" smtClean="0"/>
            </a:br>
            <a:r>
              <a:rPr lang="tr-TR" sz="4500" dirty="0" smtClean="0"/>
              <a:t>-arsın” ekleri redif, “t,d” ses benzerlikleri ise yarım uyaktır.</a:t>
            </a:r>
            <a:endParaRPr lang="tr-TR" sz="4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285728"/>
            <a:ext cx="8715436" cy="6357982"/>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200" b="1" dirty="0" smtClean="0"/>
              <a:t>2.Tam Kafiye:</a:t>
            </a:r>
            <a:r>
              <a:rPr lang="tr-TR" sz="4200" dirty="0" smtClean="0"/>
              <a:t> Dize sonlarındaki iki ses benzerliği ile oluşturulan uyaklara denir.</a:t>
            </a:r>
            <a:r>
              <a:rPr lang="tr-TR" sz="4500" dirty="0" smtClean="0"/>
              <a:t/>
            </a:r>
            <a:br>
              <a:rPr lang="tr-TR" sz="4500" dirty="0" smtClean="0"/>
            </a:br>
            <a:r>
              <a:rPr lang="tr-TR" sz="3200" dirty="0" smtClean="0"/>
              <a:t>Ben gideyim yol gitsin, ben gideyim yol gitsin;</a:t>
            </a:r>
            <a:br>
              <a:rPr lang="tr-TR" sz="3200" dirty="0" smtClean="0"/>
            </a:br>
            <a:r>
              <a:rPr lang="tr-TR" sz="3200" dirty="0" smtClean="0"/>
              <a:t>İki yanımdan aksın bir sel gibi fenerler.</a:t>
            </a:r>
            <a:br>
              <a:rPr lang="tr-TR" sz="3200" dirty="0" smtClean="0"/>
            </a:br>
            <a:r>
              <a:rPr lang="tr-TR" sz="3200" dirty="0" smtClean="0"/>
              <a:t>Tak, tak ayak sesimi aç köpekler işitsin;</a:t>
            </a:r>
            <a:br>
              <a:rPr lang="tr-TR" sz="3200" dirty="0" smtClean="0"/>
            </a:br>
            <a:r>
              <a:rPr lang="tr-TR" sz="3200" dirty="0" smtClean="0"/>
              <a:t>Yolumda bir tak olsun zulmetten taş kemerler.  </a:t>
            </a:r>
            <a:r>
              <a:rPr lang="tr-TR" sz="4500" dirty="0" smtClean="0"/>
              <a:t/>
            </a:r>
            <a:br>
              <a:rPr lang="tr-TR" sz="4500" dirty="0" smtClean="0"/>
            </a:br>
            <a:r>
              <a:rPr lang="tr-TR" sz="3800" dirty="0" smtClean="0"/>
              <a:t>“-sin” ve “-</a:t>
            </a:r>
            <a:r>
              <a:rPr lang="tr-TR" sz="3800" dirty="0" err="1" smtClean="0"/>
              <a:t>ler</a:t>
            </a:r>
            <a:r>
              <a:rPr lang="tr-TR" sz="3800" dirty="0" smtClean="0"/>
              <a:t>” ekleri aynı görevdeki ekler olduğu için rediftir. “Git, işit” kelimelerin-deki “-it” sesleri ile “fener, kemer” kelimelerindeki “-er” sesleri tam uyaktır.</a:t>
            </a:r>
            <a:endParaRPr lang="tr-TR" sz="3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214290"/>
            <a:ext cx="8215370" cy="6429420"/>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500" dirty="0" smtClean="0"/>
              <a:t>Not: Üstünde uzatma işareti bulunan ünlüler iki ses sayıldığından tam kafiye oluşturur.</a:t>
            </a:r>
            <a:br>
              <a:rPr lang="tr-TR" sz="4500" dirty="0" smtClean="0"/>
            </a:br>
            <a:r>
              <a:rPr lang="tr-TR" sz="4500" dirty="0" smtClean="0"/>
              <a:t/>
            </a:r>
            <a:br>
              <a:rPr lang="tr-TR" sz="4500" dirty="0" smtClean="0"/>
            </a:br>
            <a:r>
              <a:rPr lang="tr-TR" sz="3500" dirty="0" smtClean="0"/>
              <a:t>Bir dize işittim yine ey </a:t>
            </a:r>
            <a:r>
              <a:rPr lang="tr-TR" sz="3500" dirty="0" err="1" smtClean="0"/>
              <a:t>şûh</a:t>
            </a:r>
            <a:r>
              <a:rPr lang="tr-TR" sz="3500" dirty="0" smtClean="0"/>
              <a:t>-ı dil-</a:t>
            </a:r>
            <a:r>
              <a:rPr lang="tr-TR" sz="3500" dirty="0" err="1" smtClean="0"/>
              <a:t>ârâ</a:t>
            </a:r>
            <a:r>
              <a:rPr lang="tr-TR" sz="3500" dirty="0" smtClean="0"/>
              <a:t/>
            </a:r>
            <a:br>
              <a:rPr lang="tr-TR" sz="3500" dirty="0" smtClean="0"/>
            </a:br>
            <a:r>
              <a:rPr lang="tr-TR" sz="3500" dirty="0" smtClean="0"/>
              <a:t>Bir hoşça da bilmem ne demek istedi </a:t>
            </a:r>
            <a:r>
              <a:rPr lang="tr-TR" sz="3500" dirty="0" err="1" smtClean="0"/>
              <a:t>ammâ</a:t>
            </a:r>
            <a:r>
              <a:rPr lang="tr-TR" sz="4500" dirty="0" smtClean="0"/>
              <a:t/>
            </a:r>
            <a:br>
              <a:rPr lang="tr-TR" sz="4500" dirty="0" smtClean="0"/>
            </a:br>
            <a:r>
              <a:rPr lang="tr-TR" sz="4500" dirty="0" smtClean="0"/>
              <a:t/>
            </a:r>
            <a:br>
              <a:rPr lang="tr-TR" sz="4500" dirty="0" smtClean="0"/>
            </a:br>
            <a:r>
              <a:rPr lang="tr-TR" sz="4500" dirty="0" smtClean="0"/>
              <a:t>“dil-</a:t>
            </a:r>
            <a:r>
              <a:rPr lang="tr-TR" sz="4500" dirty="0" err="1" smtClean="0"/>
              <a:t>ârâ</a:t>
            </a:r>
            <a:r>
              <a:rPr lang="tr-TR" sz="4500" dirty="0" smtClean="0"/>
              <a:t>” ve “</a:t>
            </a:r>
            <a:r>
              <a:rPr lang="tr-TR" sz="4500" dirty="0" err="1" smtClean="0"/>
              <a:t>ammâ</a:t>
            </a:r>
            <a:r>
              <a:rPr lang="tr-TR" sz="4500" dirty="0" smtClean="0"/>
              <a:t>” kelimelerinin sonlarındaki “â” sesleri, tam kafiye oluşturuyor.</a:t>
            </a:r>
            <a:endParaRPr lang="tr-TR" sz="4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b="1" dirty="0" smtClean="0"/>
              <a:t>3. Zengin Kafiye:</a:t>
            </a:r>
            <a:r>
              <a:rPr lang="tr-TR" sz="4500" dirty="0" smtClean="0"/>
              <a:t> Dize sonlarındaki en az üç ses benzerliği ile oluşturulan uyaklara denir.</a:t>
            </a:r>
            <a:br>
              <a:rPr lang="tr-TR" sz="4500" dirty="0" smtClean="0"/>
            </a:br>
            <a:r>
              <a:rPr lang="tr-TR" sz="4500" dirty="0" smtClean="0"/>
              <a:t/>
            </a:r>
            <a:br>
              <a:rPr lang="tr-TR" sz="4500" dirty="0" smtClean="0"/>
            </a:br>
            <a:r>
              <a:rPr lang="tr-TR" sz="3500" dirty="0" smtClean="0"/>
              <a:t>Ertesi gün başladı gün doğmadan yolculuk</a:t>
            </a:r>
            <a:br>
              <a:rPr lang="tr-TR" sz="3500" dirty="0" smtClean="0"/>
            </a:br>
            <a:r>
              <a:rPr lang="tr-TR" sz="3500" dirty="0" smtClean="0"/>
              <a:t>Soğuk bir mart sabahı buz tutuyor her soluk</a:t>
            </a:r>
            <a:r>
              <a:rPr lang="tr-TR" sz="4500" dirty="0" smtClean="0"/>
              <a:t/>
            </a:r>
            <a:br>
              <a:rPr lang="tr-TR" sz="4500" dirty="0" smtClean="0"/>
            </a:br>
            <a:r>
              <a:rPr lang="tr-TR" sz="4500" dirty="0" smtClean="0"/>
              <a:t/>
            </a:r>
            <a:br>
              <a:rPr lang="tr-TR" sz="4500" dirty="0" smtClean="0"/>
            </a:br>
            <a:r>
              <a:rPr lang="tr-TR" sz="4500" dirty="0" smtClean="0"/>
              <a:t>“-</a:t>
            </a:r>
            <a:r>
              <a:rPr lang="tr-TR" sz="4500" dirty="0" err="1" smtClean="0"/>
              <a:t>luk</a:t>
            </a:r>
            <a:r>
              <a:rPr lang="tr-TR" sz="4500" dirty="0" smtClean="0"/>
              <a:t>” sesleri zengin kafiyedir.</a:t>
            </a:r>
            <a:endParaRPr lang="tr-TR" sz="4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428596" y="428604"/>
            <a:ext cx="8429684" cy="621510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200" b="1" dirty="0" smtClean="0"/>
              <a:t>4.Tunç Kafiye:</a:t>
            </a:r>
            <a:r>
              <a:rPr lang="tr-TR" sz="4200" dirty="0" smtClean="0"/>
              <a:t> Uyağı oluşturan kelimelerden birinin, diğer kelimenin içinde tam olarak yer almasıyla oluşan uyak türüdür. Tunç kafiyede kelimelerden biri bağımsız bir kelime, diğeri ise bunun son hecelerinden meydana gelmiş gibi ayrı anlamlı bir kelimedir. Tunç kafiyede iki veya daha fazla ses benzerliği söz konusudur.</a:t>
            </a:r>
            <a:endParaRPr lang="tr-TR" sz="4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dirty="0" smtClean="0"/>
              <a:t>Yokuşlar kaybolur çıkarız düze</a:t>
            </a:r>
            <a:br>
              <a:rPr lang="tr-TR" sz="4500" dirty="0" smtClean="0"/>
            </a:br>
            <a:r>
              <a:rPr lang="tr-TR" sz="4500" dirty="0" smtClean="0"/>
              <a:t>Kavuşuruz sonu gelmez gündüze</a:t>
            </a: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4500" dirty="0" smtClean="0"/>
              <a:t>İlk dizedeki düz kelimesi ikinci dizedeki gündüz kelimesinin içinde yer aldığı için tunç kafiyedir, “e” sesleri ise rediftir.</a:t>
            </a:r>
            <a:endParaRPr lang="tr-TR" sz="4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dirty="0" smtClean="0"/>
              <a:t>Bursa’da eski bir cami avlusu</a:t>
            </a:r>
            <a:br>
              <a:rPr lang="tr-TR" sz="4500" dirty="0" smtClean="0"/>
            </a:br>
            <a:r>
              <a:rPr lang="tr-TR" sz="4500" dirty="0" smtClean="0"/>
              <a:t>Mermer şadırvanda şakırdayan su</a:t>
            </a:r>
            <a:br>
              <a:rPr lang="tr-TR" sz="4500" dirty="0" smtClean="0"/>
            </a:br>
            <a:r>
              <a:rPr lang="tr-TR" sz="4500" dirty="0" smtClean="0"/>
              <a:t/>
            </a:r>
            <a:br>
              <a:rPr lang="tr-TR" sz="4500" dirty="0" smtClean="0"/>
            </a:br>
            <a:r>
              <a:rPr lang="tr-TR" sz="4500" dirty="0" smtClean="0"/>
              <a:t>İkinci dizedeki su kelimesi ilk dizenin sonundaki avlusu kelimesinin içinde aynı seslerle yer aldığı için tunç kafiyedir.</a:t>
            </a:r>
            <a:endParaRPr lang="tr-TR" sz="4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000" b="1" dirty="0" smtClean="0"/>
              <a:t>5. Cinaslı Kafiye:</a:t>
            </a:r>
            <a:r>
              <a:rPr lang="tr-TR" sz="4000" dirty="0" smtClean="0"/>
              <a:t> Aynı seslerden oluşan, fakat farklı anlamları karşılayan kelimelerle yapılan kafiyedir. Sesteş kelimelerle cinaslı uyak yapılır. Sesteş olmayan ama okunduğunda kulağa aynı gelen kelimelerle de cinaslı uyak yapılır.</a:t>
            </a:r>
            <a:r>
              <a:rPr lang="tr-TR" sz="2800" dirty="0" smtClean="0"/>
              <a:t/>
            </a:r>
            <a:br>
              <a:rPr lang="tr-TR" sz="2800" dirty="0" smtClean="0"/>
            </a:br>
            <a:r>
              <a:rPr lang="tr-TR" sz="2800" dirty="0" smtClean="0"/>
              <a:t>Kalem böyle çalınmıştır yazıma</a:t>
            </a:r>
            <a:br>
              <a:rPr lang="tr-TR" sz="2800" dirty="0" smtClean="0"/>
            </a:br>
            <a:r>
              <a:rPr lang="tr-TR" sz="2800" dirty="0" smtClean="0"/>
              <a:t>Yazım kışıma uymaz kışım yazıma</a:t>
            </a:r>
            <a:br>
              <a:rPr lang="tr-TR" sz="2800" dirty="0" smtClean="0"/>
            </a:br>
            <a:r>
              <a:rPr lang="tr-TR" sz="2800" dirty="0" smtClean="0"/>
              <a:t>Bu beyitteki “yazıma” kelimeleri birinci mısrada yazmak fiiliyle, ikinci mısrada ise yaz mevsimiyle ilgilidir.</a:t>
            </a:r>
            <a:endParaRPr lang="tr-T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dirty="0" smtClean="0"/>
              <a:t>   Madem çoban değildin</a:t>
            </a:r>
            <a:br>
              <a:rPr lang="tr-TR" sz="4500" dirty="0" smtClean="0"/>
            </a:br>
            <a:r>
              <a:rPr lang="tr-TR" sz="4500" dirty="0" smtClean="0"/>
              <a:t>   Arkandaki sürü ne</a:t>
            </a:r>
            <a:br>
              <a:rPr lang="tr-TR" sz="4500" dirty="0" smtClean="0"/>
            </a:br>
            <a:r>
              <a:rPr lang="tr-TR" sz="4500" dirty="0" smtClean="0"/>
              <a:t>   Beni yardan ayıran</a:t>
            </a:r>
            <a:br>
              <a:rPr lang="tr-TR" sz="4500" dirty="0" smtClean="0"/>
            </a:br>
            <a:r>
              <a:rPr lang="tr-TR" sz="4500" dirty="0" smtClean="0"/>
              <a:t>   Sürüm sürüm sürüne</a:t>
            </a:r>
            <a:br>
              <a:rPr lang="tr-TR" sz="4500" dirty="0" smtClean="0"/>
            </a:br>
            <a:r>
              <a:rPr lang="tr-TR" sz="4500" dirty="0" smtClean="0"/>
              <a:t/>
            </a:r>
            <a:br>
              <a:rPr lang="tr-TR" sz="4500" dirty="0" smtClean="0"/>
            </a:br>
            <a:r>
              <a:rPr lang="tr-TR" sz="4500" dirty="0" smtClean="0"/>
              <a:t>Sürü ne ve sürüne kelimeleri cinaslı kafiye oluşturmuştur.</a:t>
            </a:r>
            <a:endParaRPr lang="tr-TR" sz="4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200" b="1" dirty="0" smtClean="0"/>
              <a:t>Aliterasyon:</a:t>
            </a:r>
            <a:r>
              <a:rPr lang="tr-TR" sz="4200" dirty="0" smtClean="0"/>
              <a:t>  Şiirde musiki oluşturmak için aynı ünsüzlerin tekrar edilmesidir.</a:t>
            </a:r>
            <a:br>
              <a:rPr lang="tr-TR" sz="4200" dirty="0" smtClean="0"/>
            </a:br>
            <a:r>
              <a:rPr lang="tr-TR" sz="4000" dirty="0" smtClean="0"/>
              <a:t/>
            </a:r>
            <a:br>
              <a:rPr lang="tr-TR" sz="4000" dirty="0" smtClean="0"/>
            </a:br>
            <a:r>
              <a:rPr lang="tr-TR" sz="4000" dirty="0" smtClean="0"/>
              <a:t>Gül gülse daim alsa bülbül acep değil</a:t>
            </a:r>
            <a:br>
              <a:rPr lang="tr-TR" sz="4000" dirty="0" smtClean="0"/>
            </a:br>
            <a:r>
              <a:rPr lang="tr-TR" sz="4000" dirty="0" smtClean="0"/>
              <a:t>Zira kimine ağla demişler kimine gül</a:t>
            </a:r>
            <a:br>
              <a:rPr lang="tr-TR" sz="4000" dirty="0" smtClean="0"/>
            </a:br>
            <a:r>
              <a:rPr lang="tr-TR" sz="4000" dirty="0" smtClean="0"/>
              <a:t/>
            </a:r>
            <a:br>
              <a:rPr lang="tr-TR" sz="4000" dirty="0" smtClean="0"/>
            </a:br>
            <a:r>
              <a:rPr lang="tr-TR" sz="4200" dirty="0" smtClean="0"/>
              <a:t>Yukarıdaki dizelerde “l” ünsüzünün tekrarıyla aliterasyon yapılmıştır.</a:t>
            </a:r>
            <a:endParaRPr lang="tr-TR" sz="4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500" b="1" dirty="0" smtClean="0"/>
              <a:t/>
            </a:r>
            <a:br>
              <a:rPr lang="tr-TR" sz="4500" b="1" dirty="0" smtClean="0"/>
            </a:br>
            <a:r>
              <a:rPr lang="tr-TR" sz="4500" b="1" dirty="0" smtClean="0"/>
              <a:t/>
            </a:r>
            <a:br>
              <a:rPr lang="tr-TR" sz="4500" b="1" dirty="0" smtClean="0"/>
            </a:br>
            <a:r>
              <a:rPr lang="tr-TR" sz="4500" b="1" dirty="0" smtClean="0"/>
              <a:t>Dize:</a:t>
            </a:r>
            <a:r>
              <a:rPr lang="tr-TR" sz="4500" dirty="0" smtClean="0"/>
              <a:t> Şiirde her satıra dize (mısra) denir.</a:t>
            </a:r>
            <a:br>
              <a:rPr lang="tr-TR" sz="4500" dirty="0" smtClean="0"/>
            </a:br>
            <a:r>
              <a:rPr lang="tr-TR" sz="4500" b="1" dirty="0" smtClean="0"/>
              <a:t>Beyit:</a:t>
            </a:r>
            <a:r>
              <a:rPr lang="tr-TR" sz="4500" dirty="0" smtClean="0"/>
              <a:t> İki dizeden oluşan ve bir bütünlük gösteren bölümlere beyit denir. Divan şiirinin temel nazım birimdir. Aynı ölçüde ve anlamca birbiriyle ilgili yakın iki dizeden oluşur.</a:t>
            </a:r>
            <a:br>
              <a:rPr lang="tr-TR" sz="4500" dirty="0" smtClean="0"/>
            </a:br>
            <a:r>
              <a:rPr lang="tr-TR" sz="4500" dirty="0" smtClean="0"/>
              <a:t/>
            </a:r>
            <a:br>
              <a:rPr lang="tr-TR" sz="4500" dirty="0" smtClean="0"/>
            </a:br>
            <a:endParaRPr lang="tr-TR" sz="45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b="1" dirty="0" smtClean="0"/>
              <a:t>Asonans:</a:t>
            </a:r>
            <a:r>
              <a:rPr lang="tr-TR" dirty="0" smtClean="0"/>
              <a:t> Şiirde müzikaliteyi artırmak için aynı ünlülerin tekrar edilmesidir.</a:t>
            </a:r>
            <a:br>
              <a:rPr lang="tr-TR" dirty="0" smtClean="0"/>
            </a:br>
            <a:r>
              <a:rPr lang="tr-TR" dirty="0" smtClean="0"/>
              <a:t/>
            </a:r>
            <a:br>
              <a:rPr lang="tr-TR" dirty="0" smtClean="0"/>
            </a:br>
            <a:r>
              <a:rPr lang="tr-TR" sz="3500" dirty="0" smtClean="0"/>
              <a:t>Anlattı uzun uzun</a:t>
            </a:r>
            <a:br>
              <a:rPr lang="tr-TR" sz="3500" dirty="0" smtClean="0"/>
            </a:br>
            <a:r>
              <a:rPr lang="tr-TR" sz="3500" dirty="0" smtClean="0"/>
              <a:t>Şehrin uğultusundan usanmış ruhumuzun</a:t>
            </a:r>
            <a:r>
              <a:rPr lang="tr-TR" dirty="0" smtClean="0"/>
              <a:t/>
            </a:r>
            <a:br>
              <a:rPr lang="tr-TR" dirty="0" smtClean="0"/>
            </a:br>
            <a:r>
              <a:rPr lang="tr-TR" dirty="0" smtClean="0"/>
              <a:t/>
            </a:r>
            <a:br>
              <a:rPr lang="tr-TR" dirty="0" smtClean="0"/>
            </a:br>
            <a:r>
              <a:rPr lang="tr-TR" dirty="0" smtClean="0"/>
              <a:t>Yukarıdaki dizelerde “u” seslerinin tekrarı ile asonans yapılmıştır.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b="1" dirty="0" smtClean="0"/>
              <a:t>UYAK ÖRGÜSÜ (KAFİYE ŞEMASI)</a:t>
            </a:r>
            <a:r>
              <a:rPr lang="tr-TR" dirty="0" smtClean="0"/>
              <a:t/>
            </a:r>
            <a:br>
              <a:rPr lang="tr-TR" dirty="0" smtClean="0"/>
            </a:br>
            <a:r>
              <a:rPr lang="tr-TR" dirty="0" smtClean="0"/>
              <a:t>Mısra sonlarındaki ses benzerliklerinin harf yardımıyla gösterilmesidir. Şiirlerde kafiye olan dizeler değişik şekillerde sıralanabilir.</a:t>
            </a:r>
            <a:r>
              <a:rPr lang="tr-TR" sz="2800" dirty="0" smtClean="0"/>
              <a:t/>
            </a:r>
            <a:br>
              <a:rPr lang="tr-TR" sz="2800" dirty="0" smtClean="0"/>
            </a:br>
            <a:r>
              <a:rPr lang="tr-TR" sz="2800" dirty="0" smtClean="0"/>
              <a:t>1. Düz </a:t>
            </a:r>
            <a:r>
              <a:rPr lang="tr-TR" sz="2800" dirty="0" smtClean="0"/>
              <a:t>Uyak</a:t>
            </a:r>
            <a:br>
              <a:rPr lang="tr-TR" sz="2800" dirty="0" smtClean="0"/>
            </a:br>
            <a:r>
              <a:rPr lang="tr-TR" sz="2800" dirty="0" smtClean="0"/>
              <a:t>2.Çapraz Uyak</a:t>
            </a:r>
            <a:br>
              <a:rPr lang="tr-TR" sz="2800" dirty="0" smtClean="0"/>
            </a:br>
            <a:r>
              <a:rPr lang="tr-TR" sz="2800" dirty="0" smtClean="0"/>
              <a:t>3.Sarma Uyak</a:t>
            </a:r>
            <a:endParaRPr lang="tr-TR"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2800" dirty="0" smtClean="0"/>
              <a:t/>
            </a:r>
            <a:br>
              <a:rPr lang="tr-TR" sz="2800" dirty="0" smtClean="0"/>
            </a:br>
            <a:r>
              <a:rPr lang="tr-TR" sz="4500" b="1" dirty="0" smtClean="0"/>
              <a:t>1. Düz Uyak:</a:t>
            </a:r>
            <a:r>
              <a:rPr lang="tr-TR" sz="4500" dirty="0" smtClean="0"/>
              <a:t> Uyaklı kelimeler </a:t>
            </a:r>
            <a:r>
              <a:rPr lang="tr-TR" sz="4500" dirty="0" err="1" smtClean="0"/>
              <a:t>aaaa</a:t>
            </a:r>
            <a:r>
              <a:rPr lang="tr-TR" sz="4500" dirty="0" smtClean="0"/>
              <a:t>, </a:t>
            </a:r>
            <a:r>
              <a:rPr lang="tr-TR" sz="4500" dirty="0" err="1" smtClean="0"/>
              <a:t>aabb</a:t>
            </a:r>
            <a:r>
              <a:rPr lang="tr-TR" sz="4500" dirty="0" smtClean="0"/>
              <a:t>, </a:t>
            </a:r>
            <a:r>
              <a:rPr lang="tr-TR" sz="4500" dirty="0" err="1" smtClean="0"/>
              <a:t>aaxa</a:t>
            </a:r>
            <a:r>
              <a:rPr lang="tr-TR" sz="4500" dirty="0" smtClean="0"/>
              <a:t>, </a:t>
            </a:r>
            <a:r>
              <a:rPr lang="tr-TR" sz="4500" dirty="0" err="1" smtClean="0"/>
              <a:t>aaab</a:t>
            </a:r>
            <a:r>
              <a:rPr lang="tr-TR" sz="4500" dirty="0" smtClean="0"/>
              <a:t> şeklinde sıralanmışsa buna düz uyak denir.</a:t>
            </a:r>
            <a:r>
              <a:rPr lang="tr-TR" sz="2800" dirty="0" smtClean="0"/>
              <a:t/>
            </a:r>
            <a:br>
              <a:rPr lang="tr-TR" sz="2800" dirty="0" smtClean="0"/>
            </a:br>
            <a:r>
              <a:rPr lang="tr-TR" sz="2800" dirty="0" smtClean="0"/>
              <a:t/>
            </a:r>
            <a:br>
              <a:rPr lang="tr-TR" sz="2800" dirty="0" smtClean="0"/>
            </a:br>
            <a:r>
              <a:rPr lang="tr-TR" sz="3800" dirty="0" smtClean="0"/>
              <a:t>Hiç </a:t>
            </a:r>
            <a:r>
              <a:rPr lang="tr-TR" sz="3800" dirty="0" smtClean="0"/>
              <a:t>anılmaz olmuş atalar adı   (a)</a:t>
            </a:r>
            <a:br>
              <a:rPr lang="tr-TR" sz="3800" dirty="0" smtClean="0"/>
            </a:br>
            <a:r>
              <a:rPr lang="tr-TR" sz="3800" dirty="0" smtClean="0"/>
              <a:t>Beşikte bırakmış ana evladı     (a)</a:t>
            </a:r>
            <a:br>
              <a:rPr lang="tr-TR" sz="3800" dirty="0" smtClean="0"/>
            </a:br>
            <a:r>
              <a:rPr lang="tr-TR" sz="3800" dirty="0" smtClean="0"/>
              <a:t>Kırılmış yetimin kolu kanadı    (a)</a:t>
            </a:r>
            <a:br>
              <a:rPr lang="tr-TR" sz="3800" dirty="0" smtClean="0"/>
            </a:br>
            <a:r>
              <a:rPr lang="tr-TR" sz="3800" dirty="0" smtClean="0"/>
              <a:t>Zulüm pençesinden aman kalmamış.  (b)</a:t>
            </a:r>
            <a:endParaRPr lang="tr-TR" sz="3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500" b="1" dirty="0" smtClean="0"/>
              <a:t>2. Çapraz Uyak:</a:t>
            </a:r>
            <a:r>
              <a:rPr lang="tr-TR" sz="4500" dirty="0" smtClean="0"/>
              <a:t> Uyaklı kelimeler </a:t>
            </a:r>
            <a:r>
              <a:rPr lang="tr-TR" sz="4500" dirty="0" err="1" smtClean="0"/>
              <a:t>abab</a:t>
            </a:r>
            <a:r>
              <a:rPr lang="tr-TR" sz="4500" dirty="0" smtClean="0"/>
              <a:t> şeklinde sıralanmışsa buna çapraz uyak denir.</a:t>
            </a:r>
            <a:r>
              <a:rPr lang="tr-TR" sz="2800" dirty="0" smtClean="0"/>
              <a:t/>
            </a:r>
            <a:br>
              <a:rPr lang="tr-TR" sz="2800" dirty="0" smtClean="0"/>
            </a:br>
            <a:r>
              <a:rPr lang="tr-TR" sz="2800" dirty="0" smtClean="0"/>
              <a:t/>
            </a:r>
            <a:br>
              <a:rPr lang="tr-TR" sz="2800" dirty="0" smtClean="0"/>
            </a:br>
            <a:r>
              <a:rPr lang="tr-TR" sz="3500" dirty="0" smtClean="0"/>
              <a:t>Sokaktayım</a:t>
            </a:r>
            <a:r>
              <a:rPr lang="tr-TR" sz="3500" dirty="0" smtClean="0"/>
              <a:t>, kimsesiz bir sokak ortasında      (a)</a:t>
            </a:r>
            <a:br>
              <a:rPr lang="tr-TR" sz="3500" dirty="0" smtClean="0"/>
            </a:br>
            <a:r>
              <a:rPr lang="tr-TR" sz="3500" dirty="0" smtClean="0"/>
              <a:t>Yürüyorum, arkama bakmadan yürüyorum   (b)</a:t>
            </a:r>
            <a:br>
              <a:rPr lang="tr-TR" sz="3500" dirty="0" smtClean="0"/>
            </a:br>
            <a:r>
              <a:rPr lang="tr-TR" sz="3500" dirty="0" smtClean="0"/>
              <a:t>Yolumun karanlığa saplanan noktasında,     (a)</a:t>
            </a:r>
            <a:br>
              <a:rPr lang="tr-TR" sz="3500" dirty="0" smtClean="0"/>
            </a:br>
            <a:r>
              <a:rPr lang="tr-TR" sz="3500" dirty="0" smtClean="0"/>
              <a:t>Sanki beni bekleyen bir hayal görüyorum.   (b</a:t>
            </a:r>
            <a:r>
              <a:rPr lang="tr-TR" sz="2800" dirty="0" smtClean="0"/>
              <a:t>)</a:t>
            </a:r>
            <a:endParaRPr lang="tr-T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b="1" dirty="0" smtClean="0"/>
              <a:t>3. Sarma Uyak:</a:t>
            </a:r>
            <a:r>
              <a:rPr lang="tr-TR" sz="4500" dirty="0" smtClean="0"/>
              <a:t> Uyaklı kelimeler </a:t>
            </a:r>
            <a:r>
              <a:rPr lang="tr-TR" sz="4500" dirty="0" err="1" smtClean="0"/>
              <a:t>abba</a:t>
            </a:r>
            <a:r>
              <a:rPr lang="tr-TR" sz="4500" dirty="0" smtClean="0"/>
              <a:t> şeklinde sıralanmışsa buna sarma uyak denir.</a:t>
            </a:r>
            <a:r>
              <a:rPr lang="tr-TR" sz="2800" dirty="0" smtClean="0"/>
              <a:t/>
            </a:r>
            <a:br>
              <a:rPr lang="tr-TR" sz="2800" dirty="0" smtClean="0"/>
            </a:br>
            <a:r>
              <a:rPr lang="tr-TR" sz="2800" dirty="0" smtClean="0"/>
              <a:t/>
            </a:r>
            <a:br>
              <a:rPr lang="tr-TR" sz="2800" dirty="0" smtClean="0"/>
            </a:br>
            <a:r>
              <a:rPr lang="tr-TR" sz="3800" dirty="0" smtClean="0"/>
              <a:t>En </a:t>
            </a:r>
            <a:r>
              <a:rPr lang="tr-TR" sz="3800" dirty="0" smtClean="0"/>
              <a:t>son </a:t>
            </a:r>
            <a:r>
              <a:rPr lang="tr-TR" sz="3800" dirty="0" err="1" smtClean="0"/>
              <a:t>Bektaş</a:t>
            </a:r>
            <a:r>
              <a:rPr lang="tr-TR" sz="3800" dirty="0" smtClean="0"/>
              <a:t> Ağa çöktü diz üstü      (a)</a:t>
            </a:r>
            <a:br>
              <a:rPr lang="tr-TR" sz="3800" dirty="0" smtClean="0"/>
            </a:br>
            <a:r>
              <a:rPr lang="tr-TR" sz="3800" dirty="0" smtClean="0"/>
              <a:t>Titrek elleriyle gererken yayı              (b)</a:t>
            </a:r>
            <a:br>
              <a:rPr lang="tr-TR" sz="3800" dirty="0" smtClean="0"/>
            </a:br>
            <a:r>
              <a:rPr lang="tr-TR" sz="3800" dirty="0" smtClean="0"/>
              <a:t>Her yandan bir merak sardı alayı       (b)</a:t>
            </a:r>
            <a:br>
              <a:rPr lang="tr-TR" sz="3800" dirty="0" smtClean="0"/>
            </a:br>
            <a:r>
              <a:rPr lang="tr-TR" sz="3800" dirty="0" smtClean="0"/>
              <a:t>Ok uçtu, hedefin kalbine düştü          (a)</a:t>
            </a:r>
            <a:endParaRPr lang="tr-TR" sz="3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200" b="1" dirty="0" smtClean="0"/>
              <a:t>2. ŞİİRİN ANLAMSAL ÖZELLİKLERİ</a:t>
            </a:r>
            <a:r>
              <a:rPr lang="tr-TR" sz="4200" dirty="0" smtClean="0"/>
              <a:t/>
            </a:r>
            <a:br>
              <a:rPr lang="tr-TR" sz="4200" dirty="0" smtClean="0"/>
            </a:br>
            <a:r>
              <a:rPr lang="tr-TR" sz="4200" b="1" dirty="0" smtClean="0"/>
              <a:t>ŞİİR VE ZİHNİYET: </a:t>
            </a:r>
            <a:r>
              <a:rPr lang="tr-TR" sz="4200" dirty="0" smtClean="0"/>
              <a:t>Sanatçının eserine yansıttığı, bir dönemdeki dini, siyasi, sosyal, ekonomik, sivil ve askeri hayatın duygu, anlayış ve zevk bütününe zihniyet denir. Bir şiir incelenirken sanatçının yetiştiği dönem, o dönemin toplumsal, kültürel ve sanatsal özellikleri de göz önünde bulundurulmalıdır. </a:t>
            </a:r>
            <a:endParaRPr lang="tr-TR" sz="4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dirty="0" smtClean="0"/>
              <a:t>Bir eser hangi dönemde ortaya konmuşsa o dönemin izlerini taşır. Şiirlerin hangi dönem ait olduklarını dil özelliklerinden, şiirin şekil özelliklerinden, anlatım biçimlerinden, benzetmelerden, zevk ve sanat anlayışından hareketle anlayabiliriz.</a:t>
            </a:r>
            <a:endParaRPr lang="tr-TR" sz="4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b="1" dirty="0" smtClean="0"/>
              <a:t>ŞİİR VE GELENEK: </a:t>
            </a:r>
            <a:r>
              <a:rPr lang="tr-TR" sz="4800" dirty="0" smtClean="0"/>
              <a:t>Şiir geleneği daha önce yaşamış şairlerin eserleriyle oluşmuştur. Geleneği oluşturan şairler arasında sanat anlayışı bakımından ilişki vardır. Türk edebiyatı halk şiiri ve aydın zümre şiiri diyebileceğimiz iki ana gelenekten beslenmiştir. </a:t>
            </a:r>
            <a:endParaRPr lang="tr-TR" sz="4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dirty="0" smtClean="0"/>
              <a:t>Zaman içinde âşık şiiri, tekke şiiri, divan şiiri, Tanzimat şiiri, Servet-i </a:t>
            </a:r>
            <a:r>
              <a:rPr lang="tr-TR" sz="4800" dirty="0" err="1" smtClean="0"/>
              <a:t>Fünun</a:t>
            </a:r>
            <a:r>
              <a:rPr lang="tr-TR" sz="4800" dirty="0" smtClean="0"/>
              <a:t> şiiri, </a:t>
            </a:r>
            <a:r>
              <a:rPr lang="tr-TR" sz="4800" dirty="0" smtClean="0"/>
              <a:t>Milli Edebiyat </a:t>
            </a:r>
            <a:r>
              <a:rPr lang="tr-TR" sz="4800" dirty="0" smtClean="0"/>
              <a:t>şiiri, gibi şiir gelenekleri oluşmuştur.</a:t>
            </a:r>
            <a:endParaRPr lang="tr-TR" sz="4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800" b="1" dirty="0" smtClean="0"/>
              <a:t/>
            </a:r>
            <a:br>
              <a:rPr lang="tr-TR" sz="4800" b="1" dirty="0" smtClean="0"/>
            </a:br>
            <a:r>
              <a:rPr lang="tr-TR" sz="4800" b="1" dirty="0" smtClean="0"/>
              <a:t/>
            </a:r>
            <a:br>
              <a:rPr lang="tr-TR" sz="4800" b="1" dirty="0" smtClean="0"/>
            </a:br>
            <a:r>
              <a:rPr lang="tr-TR" sz="4800" b="1" dirty="0" smtClean="0"/>
              <a:t>ŞİİR </a:t>
            </a:r>
            <a:r>
              <a:rPr lang="tr-TR" sz="4800" b="1" dirty="0" smtClean="0"/>
              <a:t>VE TEMA:</a:t>
            </a:r>
            <a:r>
              <a:rPr lang="tr-TR" sz="4800" dirty="0" smtClean="0"/>
              <a:t> Eserde iletilmek istenen mesaja tema denir. Şiirde yoğun olarak işlenen duygular ve hayaller şiirin temasını oluşturur. Şiiri oluşturan her birimin bir teması vardır. Bu temalar birleşerek ana temayı oluşturur. Şiirde işlenen temanın şiirin yazıldığı dönemle ve şairle ilişkisi vardır.</a:t>
            </a:r>
            <a:br>
              <a:rPr lang="tr-TR" sz="4800" dirty="0" smtClean="0"/>
            </a:br>
            <a:r>
              <a:rPr lang="tr-TR" sz="4800" dirty="0" smtClean="0"/>
              <a:t/>
            </a:r>
            <a:br>
              <a:rPr lang="tr-TR" sz="4800" dirty="0" smtClean="0"/>
            </a:br>
            <a:endParaRPr lang="tr-TR" sz="4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500042"/>
            <a:ext cx="8215370" cy="5857916"/>
          </a:xfrm>
        </p:spPr>
        <p:style>
          <a:lnRef idx="2">
            <a:schemeClr val="accent1"/>
          </a:lnRef>
          <a:fillRef idx="1">
            <a:schemeClr val="lt1"/>
          </a:fillRef>
          <a:effectRef idx="0">
            <a:schemeClr val="accent1"/>
          </a:effectRef>
          <a:fontRef idx="minor">
            <a:schemeClr val="dk1"/>
          </a:fontRef>
        </p:style>
        <p:txBody>
          <a:bodyPr>
            <a:normAutofit/>
          </a:bodyPr>
          <a:lstStyle/>
          <a:p>
            <a:pPr algn="l"/>
            <a:r>
              <a:rPr lang="tr-TR" sz="4500" b="1" dirty="0" smtClean="0"/>
              <a:t>Bent:</a:t>
            </a:r>
            <a:r>
              <a:rPr lang="tr-TR" sz="4500" dirty="0" smtClean="0"/>
              <a:t> İkinin üstünde bütünlük oluşturan dizelerdir.</a:t>
            </a:r>
            <a:br>
              <a:rPr lang="tr-TR" sz="4500" dirty="0" smtClean="0"/>
            </a:br>
            <a:r>
              <a:rPr lang="tr-TR" sz="4500" dirty="0" smtClean="0"/>
              <a:t/>
            </a:r>
            <a:br>
              <a:rPr lang="tr-TR" sz="4500" dirty="0" smtClean="0"/>
            </a:br>
            <a:r>
              <a:rPr lang="tr-TR" sz="4500" b="1" dirty="0" smtClean="0"/>
              <a:t>Dörtlük:</a:t>
            </a:r>
            <a:r>
              <a:rPr lang="tr-TR" sz="4500" dirty="0" smtClean="0"/>
              <a:t> Dört dizeden oluşan kümedir. Halk edebiyatının temel birimlerinden biridir.</a:t>
            </a:r>
            <a:endParaRPr lang="tr-TR" sz="45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500034" y="428604"/>
            <a:ext cx="8215370" cy="6215106"/>
          </a:xfrm>
        </p:spPr>
        <p:style>
          <a:lnRef idx="2">
            <a:schemeClr val="accent1"/>
          </a:lnRef>
          <a:fillRef idx="1">
            <a:schemeClr val="lt1"/>
          </a:fillRef>
          <a:effectRef idx="0">
            <a:schemeClr val="accent1"/>
          </a:effectRef>
          <a:fontRef idx="minor">
            <a:schemeClr val="dk1"/>
          </a:fontRef>
        </p:style>
        <p:txBody>
          <a:bodyPr>
            <a:normAutofit/>
          </a:bodyPr>
          <a:lstStyle/>
          <a:p>
            <a:pPr fontAlgn="base"/>
            <a:r>
              <a:rPr lang="tr-TR" sz="4800" b="1" dirty="0" smtClean="0"/>
              <a:t>ŞİİR VE KONU:</a:t>
            </a:r>
            <a:r>
              <a:rPr lang="tr-TR" sz="4800" dirty="0" smtClean="0"/>
              <a:t> Şiirde işlenen temalar soyut bir kavram veya düşüncedir. Şiirle somutlaştırılan temaya ise konu denir. </a:t>
            </a:r>
            <a:br>
              <a:rPr lang="tr-TR" sz="4800" dirty="0" smtClean="0"/>
            </a:br>
            <a:r>
              <a:rPr lang="tr-TR" sz="4800" dirty="0" smtClean="0"/>
              <a:t/>
            </a:r>
            <a:br>
              <a:rPr lang="tr-TR" sz="4800" dirty="0" smtClean="0"/>
            </a:br>
            <a:endParaRPr lang="tr-TR" sz="4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3600" dirty="0" smtClean="0"/>
              <a:t>Ruhumu eritip de kalıpta dondurmuşlar</a:t>
            </a:r>
            <a:br>
              <a:rPr lang="tr-TR" sz="3600" dirty="0" smtClean="0"/>
            </a:br>
            <a:r>
              <a:rPr lang="tr-TR" sz="3600" dirty="0" smtClean="0"/>
              <a:t>Onu İstanbul diye toprağa kondurmuşlar</a:t>
            </a:r>
            <a:br>
              <a:rPr lang="tr-TR" sz="3600" dirty="0" smtClean="0"/>
            </a:br>
            <a:r>
              <a:rPr lang="tr-TR" sz="3600" dirty="0" smtClean="0"/>
              <a:t>İçimde tüten bir şey; hava, renk, eda, iklim</a:t>
            </a:r>
            <a:br>
              <a:rPr lang="tr-TR" sz="3600" dirty="0" smtClean="0"/>
            </a:br>
            <a:r>
              <a:rPr lang="tr-TR" sz="3600" dirty="0" smtClean="0"/>
              <a:t>O benim, zaman, mekan aşıp geçmiş sevgilim</a:t>
            </a:r>
            <a:r>
              <a:rPr lang="tr-TR" sz="4800" dirty="0" smtClean="0"/>
              <a:t/>
            </a:r>
            <a:br>
              <a:rPr lang="tr-TR" sz="4800" dirty="0" smtClean="0"/>
            </a:br>
            <a:r>
              <a:rPr lang="tr-TR" sz="4800" dirty="0" smtClean="0"/>
              <a:t/>
            </a:r>
            <a:br>
              <a:rPr lang="tr-TR" sz="4800" dirty="0" smtClean="0"/>
            </a:br>
            <a:r>
              <a:rPr lang="tr-TR" sz="4800" dirty="0" smtClean="0"/>
              <a:t>Yukarıdaki </a:t>
            </a:r>
            <a:r>
              <a:rPr lang="tr-TR" sz="4800" dirty="0" smtClean="0"/>
              <a:t>dörtlüğün teması “sevgi”, konusu ise “İstanbul </a:t>
            </a:r>
            <a:r>
              <a:rPr lang="tr-TR" sz="4800" dirty="0" err="1" smtClean="0"/>
              <a:t>sevgisi”dir</a:t>
            </a:r>
            <a:r>
              <a:rPr lang="tr-TR" sz="4800" dirty="0" smtClean="0"/>
              <a:t>.</a:t>
            </a:r>
            <a:endParaRPr lang="tr-TR" sz="4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200" b="1" dirty="0" smtClean="0"/>
              <a:t>ŞİİRDE GERÇEKLİK VE ANLAM:</a:t>
            </a:r>
            <a:r>
              <a:rPr lang="tr-TR" sz="4200" dirty="0" smtClean="0"/>
              <a:t> İnsanlar gerçek hayatta var olan nesneleri, olayları duyu organlarıyla algılar; bu algılama insan bilincinde çeşitli işlemelerden geçer ve bireye göre farklı şekillere, durumlara dönüşür. Şair, günlük hayatta kullandığımız kelimelere, günlük hayatta gerçekliği olan dil ifadelerine yeni anlamlar yükleyerek gerçekliği dönüştürür. </a:t>
            </a:r>
            <a:endParaRPr lang="tr-TR" sz="4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dirty="0" smtClean="0"/>
              <a:t>Dönüşen ve değişen bu gerçeklik her okuru farklı boyutlarda etkiler. Bu ise okurun yaşına, eğitim ve kültür düzeyine, hayallerine, izlenimlerine, içinde bulunduğu duruma ve döneme göre değişir. Yani şiirin kendine özgü bir gerekliği vardır.</a:t>
            </a:r>
            <a:endParaRPr lang="tr-TR" sz="4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200" dirty="0" smtClean="0"/>
              <a:t>Bu durumda şiirdeki gerçeklik asıl gerçeklikle birebir örtüşmez. Hatta aynı gerçeklik, farklı sanatçıların elinde farklı şekillere dönüşür. Sonuçta şiir çok anlamlılığa açık olur. Şair çağrışımlarla, imgelerle, söz sanatlarıyla kendi gerçekliğini anlatır. Böylece şiirsel gerçeklik oluşur. Günlük dil ile şiir dili arasındaki temel farklılık, gerçekliğin ifade ediliş şeklidir.</a:t>
            </a:r>
            <a:endParaRPr lang="tr-TR" sz="4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800" b="1" dirty="0" smtClean="0"/>
              <a:t>ŞİİRDE DİL VE ANLATIM:</a:t>
            </a:r>
            <a:r>
              <a:rPr lang="tr-TR" sz="4800" dirty="0" smtClean="0"/>
              <a:t> Şair şiirini yazarken günlük dildeki kelimelerden yararlanır; fakat o kelimeleri özenle seçip onlara yeni bir kimlik kazandırır. Bu kelimelere mecaz anlamlar yükler. Şair yaşadığımız dünyayı, olayları bizden farklı algılar ve onları izlenimlerden, hayallerden ve imgelerden yararlanarak anlatır. </a:t>
            </a:r>
            <a:endParaRPr lang="tr-TR" sz="4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dirty="0" smtClean="0"/>
              <a:t>Somut varlıkları soyutlaştırarak soyut varlıkları da somutlaştırarak duygularına bir anlam derinliği kazandırmasını bilir. Bunu gerçekleştirmek için de kelimelere yeni anlamlar ve değerler yükleyip yeni bir dil oluşumu yoluna gider.</a:t>
            </a:r>
            <a:endParaRPr lang="tr-TR" sz="4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100" dirty="0" smtClean="0"/>
              <a:t>Şiirin günlük dilden oldukça farklı bir dili vardır. Şiir dilinde imge vardır, günlük dilde yoktur. Şiir dili, günlük dilin özelliklerini barındırır; ancak günlük dili söz sanatları ve imge kullanarak aşar. Şiir dilinde az sözle çok şey anlatmak amaçlanır. Böyle bir durum günlük dilde yoktur. Şiir dilinde söz sanatları yoğun ve etkili bir şekilde kullanılır. Bu yüzden şiirin sanatsal bir dili vardır.</a:t>
            </a:r>
            <a:endParaRPr lang="tr-TR" sz="41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142852"/>
            <a:ext cx="8643998" cy="6500858"/>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000" b="1" dirty="0" smtClean="0"/>
              <a:t>ŞİİRDE İMGE:</a:t>
            </a:r>
            <a:r>
              <a:rPr lang="tr-TR" sz="4000" dirty="0" smtClean="0"/>
              <a:t> Edebi eserlerde yansıtılmak isteneni daha canlı, etkili, görünür kılmak amacıyla zihinde canlandırılmaya çalışılan görüntüye imge denir. İmge zihinde tasarlanan ve hayal edilen şeydir. İmge, görünmesi zor olan bir anlamsal alanın veya görüntülenmesi güç olan bir görüntünün kelimeler yoluyla okuyucunun o alanı görmesini sağlar. Yani hayalin bir çeşit maddi dünyaya girmesi durumudur.</a:t>
            </a:r>
            <a:endParaRPr lang="tr-TR"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fontScale="90000"/>
          </a:bodyPr>
          <a:lstStyle/>
          <a:p>
            <a:pPr fontAlgn="base"/>
            <a:r>
              <a:rPr lang="tr-TR" sz="4800" b="1" dirty="0" smtClean="0"/>
              <a:t>MANZUME VE ŞİİR:</a:t>
            </a:r>
            <a:r>
              <a:rPr lang="tr-TR" sz="4800" dirty="0" smtClean="0"/>
              <a:t> Alt alta sıralanmış mısralardan oluşan, sanatsal bir değer taşıma zorunluluğu olmayan, ölçülü ve kafiyeli metinlere manzume denir.</a:t>
            </a:r>
            <a:br>
              <a:rPr lang="tr-TR" sz="4800" dirty="0" smtClean="0"/>
            </a:br>
            <a:r>
              <a:rPr lang="tr-TR" sz="4800" dirty="0" smtClean="0"/>
              <a:t>Manzumelerde bir olay anlatıldığında öyküye özgü kişi, olay, olay örgüsü, yer ve zaman unsurları bulunur. </a:t>
            </a:r>
            <a:endParaRPr lang="tr-TR"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428596" y="357166"/>
            <a:ext cx="8286808" cy="6215106"/>
          </a:xfrm>
        </p:spPr>
        <p:style>
          <a:lnRef idx="2">
            <a:schemeClr val="accent1"/>
          </a:lnRef>
          <a:fillRef idx="1">
            <a:schemeClr val="lt1"/>
          </a:fillRef>
          <a:effectRef idx="0">
            <a:schemeClr val="accent1"/>
          </a:effectRef>
          <a:fontRef idx="minor">
            <a:schemeClr val="dk1"/>
          </a:fontRef>
        </p:style>
        <p:txBody>
          <a:bodyPr>
            <a:noAutofit/>
          </a:bodyPr>
          <a:lstStyle/>
          <a:p>
            <a:pPr algn="l" fontAlgn="base"/>
            <a:r>
              <a:rPr lang="tr-TR" sz="4500" b="1" dirty="0" smtClean="0"/>
              <a:t/>
            </a:r>
            <a:br>
              <a:rPr lang="tr-TR" sz="4500" b="1" dirty="0" smtClean="0"/>
            </a:br>
            <a:r>
              <a:rPr lang="tr-TR" sz="4500" b="1" dirty="0" smtClean="0"/>
              <a:t>NAZIM BİÇİMİ:</a:t>
            </a:r>
            <a:r>
              <a:rPr lang="tr-TR" sz="4500" dirty="0" smtClean="0"/>
              <a:t>Bir eserin dışsal yapısına biçim denir. Şiirin uyak örgüsü, nazım birimi, ölçüsü ve konusuna </a:t>
            </a:r>
            <a:r>
              <a:rPr lang="tr-TR" sz="4500" dirty="0" smtClean="0"/>
              <a:t>göre </a:t>
            </a:r>
            <a:r>
              <a:rPr lang="tr-TR" sz="4500" dirty="0" smtClean="0"/>
              <a:t>kazandığı dış özelliğin genel adına nazım şekli denir.Halk edebiyatında nazım biçimi olarak “destan, koşma, semai, varsağı, mani, türkü, ilahi, nefes, şathiye vb.” kullanılmıştır.</a:t>
            </a:r>
            <a:br>
              <a:rPr lang="tr-TR" sz="4500" dirty="0" smtClean="0"/>
            </a:br>
            <a:endParaRPr lang="tr-TR" sz="45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800" dirty="0" smtClean="0"/>
              <a:t>Şiir ise zengin sembollerle, ritimli sözlerle, seslerin uyumlu kullanımıyla ortaya çıkan kendi başına bir bütün olan edebi anlatım biçimidir. Manzume tek anlamlıyken şiir çok anlamlıdır, yoruma </a:t>
            </a:r>
            <a:r>
              <a:rPr lang="tr-TR" sz="4800" dirty="0" smtClean="0"/>
              <a:t>açıktır. </a:t>
            </a:r>
            <a:r>
              <a:rPr lang="tr-TR" sz="4800" dirty="0" smtClean="0"/>
              <a:t>Manzumelerde bir şey anlatma; şiirde estetik duygu uyandırma amaçlanır.</a:t>
            </a:r>
            <a:endParaRPr lang="tr-TR" sz="4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800" dirty="0" smtClean="0"/>
              <a:t>Şiirde manzumeye göre bireysellik, duygu ve çağrışım daha yoğundur. Şiir düzyazıya aktarıldığında orijinalliğini yitirir. Bir söz grubunun şiir sayılması için özgün imgelere sahip olması, şiirsel bir anlatımının olması, çağrışım gücü yüksek kelimelerle yazılması, güzel sanat eseri sayılma özelliklerini üzerinde taşıması gerekir.</a:t>
            </a:r>
            <a:endParaRPr lang="tr-TR" sz="4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214290"/>
            <a:ext cx="8643998" cy="6429420"/>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sz="4800" b="1" dirty="0" smtClean="0"/>
              <a:t>                    </a:t>
            </a:r>
            <a:br>
              <a:rPr lang="tr-TR" sz="4800" b="1" dirty="0" smtClean="0"/>
            </a:br>
            <a:r>
              <a:rPr lang="tr-TR" sz="4800" b="1" dirty="0" smtClean="0"/>
              <a:t>                  ŞİİR TÜRLERİ</a:t>
            </a:r>
            <a:r>
              <a:rPr lang="tr-TR" sz="4800" dirty="0" smtClean="0"/>
              <a:t/>
            </a:r>
            <a:br>
              <a:rPr lang="tr-TR" sz="4800" dirty="0" smtClean="0"/>
            </a:br>
            <a:r>
              <a:rPr lang="tr-TR" sz="4800" b="1" dirty="0" smtClean="0"/>
              <a:t>A.LİRİK ŞİİR:</a:t>
            </a:r>
            <a:r>
              <a:rPr lang="tr-TR" sz="4800" dirty="0" smtClean="0"/>
              <a:t> İçten gelen heyecanları coşkulu bir dille anlatan duygusal şiir türüdür. Bu şiir türünde aşk, ayrılık, gurbet gibi konular işlenir. Divan edebiyatında gazeller, şarkılar, murabbalar; Halk edebiyatında ise koşmalar (güzelleme) ve semailer bu türe örnektir.</a:t>
            </a:r>
            <a:br>
              <a:rPr lang="tr-TR" sz="4800" dirty="0" smtClean="0"/>
            </a:br>
            <a:endParaRPr lang="tr-TR" sz="4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600" dirty="0" smtClean="0"/>
              <a:t>Lirik şiir örneği:</a:t>
            </a:r>
            <a:br>
              <a:rPr lang="tr-TR" sz="4600" dirty="0" smtClean="0"/>
            </a:br>
            <a:r>
              <a:rPr lang="tr-TR" sz="4600" dirty="0" smtClean="0"/>
              <a:t/>
            </a:r>
            <a:br>
              <a:rPr lang="tr-TR" sz="4600" dirty="0" smtClean="0"/>
            </a:br>
            <a:r>
              <a:rPr lang="tr-TR" sz="4600" dirty="0" smtClean="0"/>
              <a:t>Geceleyin </a:t>
            </a:r>
            <a:r>
              <a:rPr lang="tr-TR" sz="4600" dirty="0" smtClean="0"/>
              <a:t>bir ses böler uykumu</a:t>
            </a:r>
            <a:br>
              <a:rPr lang="tr-TR" sz="4600" dirty="0" smtClean="0"/>
            </a:br>
            <a:r>
              <a:rPr lang="tr-TR" sz="4600" dirty="0" smtClean="0"/>
              <a:t>İçim ürpermeyle dolar: -Nerdesin?</a:t>
            </a:r>
            <a:br>
              <a:rPr lang="tr-TR" sz="4600" dirty="0" smtClean="0"/>
            </a:br>
            <a:r>
              <a:rPr lang="tr-TR" sz="4600" dirty="0" smtClean="0"/>
              <a:t>Arıyorum yıllar var ki ben onu,</a:t>
            </a:r>
            <a:br>
              <a:rPr lang="tr-TR" sz="4600" dirty="0" smtClean="0"/>
            </a:br>
            <a:r>
              <a:rPr lang="tr-TR" sz="4600" dirty="0" err="1" smtClean="0"/>
              <a:t>Âşıkıyım</a:t>
            </a:r>
            <a:r>
              <a:rPr lang="tr-TR" sz="4600" dirty="0" smtClean="0"/>
              <a:t> beni çağıran bu sesin.</a:t>
            </a:r>
            <a:endParaRPr lang="tr-TR" sz="4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b="1" dirty="0" smtClean="0"/>
              <a:t>B.EPİK ŞİİR:</a:t>
            </a:r>
            <a:r>
              <a:rPr lang="tr-TR" sz="4800" dirty="0" smtClean="0"/>
              <a:t> Konusu savaş, yiğitlik, kahramanlık ve vatan sevgisi olan, tarihi bir olayı coşkun bir dille anlatan şiir türüdür. Bu bakımdan okuyanda coşku ve heyecan uyandırır. Halk edebiyatında destan, koçaklama, varsağı epik şiir türü içinde yer alır.</a:t>
            </a:r>
            <a:endParaRPr lang="tr-TR" sz="4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700" dirty="0" smtClean="0"/>
              <a:t>Epik şiir örneği:</a:t>
            </a:r>
            <a:br>
              <a:rPr lang="tr-TR" sz="4700" dirty="0" smtClean="0"/>
            </a:br>
            <a:r>
              <a:rPr lang="tr-TR" sz="4700" dirty="0" smtClean="0"/>
              <a:t/>
            </a:r>
            <a:br>
              <a:rPr lang="tr-TR" sz="4700" dirty="0" smtClean="0"/>
            </a:br>
            <a:r>
              <a:rPr lang="tr-TR" sz="4700" dirty="0" smtClean="0"/>
              <a:t>Dur </a:t>
            </a:r>
            <a:r>
              <a:rPr lang="tr-TR" sz="4700" dirty="0" smtClean="0"/>
              <a:t>yolcu bilmeden gelip bastığın</a:t>
            </a:r>
            <a:br>
              <a:rPr lang="tr-TR" sz="4700" dirty="0" smtClean="0"/>
            </a:br>
            <a:r>
              <a:rPr lang="tr-TR" sz="4700" dirty="0" smtClean="0"/>
              <a:t>Bu toprak, bir devrin battığı yerdir.</a:t>
            </a:r>
            <a:br>
              <a:rPr lang="tr-TR" sz="4700" dirty="0" smtClean="0"/>
            </a:br>
            <a:r>
              <a:rPr lang="tr-TR" sz="4700" dirty="0" smtClean="0"/>
              <a:t>Eğil de kulak ver, bu sessiz yığın,</a:t>
            </a:r>
            <a:br>
              <a:rPr lang="tr-TR" sz="4700" dirty="0" smtClean="0"/>
            </a:br>
            <a:r>
              <a:rPr lang="tr-TR" sz="4700" dirty="0" smtClean="0"/>
              <a:t>Bir vatan kalbinin attığı yerdir.</a:t>
            </a:r>
            <a:endParaRPr lang="tr-TR" sz="47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b="1" dirty="0" smtClean="0"/>
              <a:t>C. DİDAKTİK ŞİİR: </a:t>
            </a:r>
            <a:r>
              <a:rPr lang="tr-TR" sz="4800" dirty="0" smtClean="0"/>
              <a:t>Belli bir konuda bilgi ve öğüt vermek, bir düşünceyi aşılamak, ahlaki bir ders çıkarmak amacıyla yazılan şiir türüdür. Bu şiir türünün duygu yönü zayıftır. Fabllar ile manzum hikayeler bu şiir türü içinde yer alır.</a:t>
            </a:r>
            <a:endParaRPr lang="tr-TR" sz="47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3500" dirty="0" smtClean="0"/>
              <a:t>Didaktik şiir örneği:</a:t>
            </a:r>
            <a:br>
              <a:rPr lang="tr-TR" sz="3500" dirty="0" smtClean="0"/>
            </a:br>
            <a:r>
              <a:rPr lang="tr-TR" sz="3500" dirty="0" smtClean="0"/>
              <a:t/>
            </a:r>
            <a:br>
              <a:rPr lang="tr-TR" sz="3500" dirty="0" smtClean="0"/>
            </a:br>
            <a:r>
              <a:rPr lang="tr-TR" sz="3500" dirty="0" smtClean="0"/>
              <a:t>Hem </a:t>
            </a:r>
            <a:r>
              <a:rPr lang="tr-TR" sz="3500" dirty="0" smtClean="0"/>
              <a:t>dünyada en birinci borç değil mi her kula,</a:t>
            </a:r>
            <a:br>
              <a:rPr lang="tr-TR" sz="3500" dirty="0" smtClean="0"/>
            </a:br>
            <a:r>
              <a:rPr lang="tr-TR" sz="3500" dirty="0" smtClean="0"/>
              <a:t>Bir tohumu fidan yapmak, fidanı da bir orman?</a:t>
            </a:r>
            <a:br>
              <a:rPr lang="tr-TR" sz="3500" dirty="0" smtClean="0"/>
            </a:br>
            <a:r>
              <a:rPr lang="tr-TR" sz="3500" dirty="0" smtClean="0"/>
              <a:t>Eğer böyle olmasaydı ne kalırdı </a:t>
            </a:r>
            <a:r>
              <a:rPr lang="tr-TR" sz="3500" dirty="0" err="1" smtClean="0"/>
              <a:t>oğula</a:t>
            </a:r>
            <a:r>
              <a:rPr lang="tr-TR" sz="3500" dirty="0" smtClean="0"/>
              <a:t>:</a:t>
            </a:r>
            <a:br>
              <a:rPr lang="tr-TR" sz="3500" dirty="0" smtClean="0"/>
            </a:br>
            <a:r>
              <a:rPr lang="tr-TR" sz="3500" dirty="0" smtClean="0"/>
              <a:t>“Mirasımı artır” </a:t>
            </a:r>
            <a:r>
              <a:rPr lang="tr-TR" sz="3500" dirty="0" smtClean="0"/>
              <a:t>diye öğüt veren atadan?</a:t>
            </a:r>
            <a:endParaRPr lang="tr-TR" sz="35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b="1" dirty="0" smtClean="0"/>
              <a:t>D.PASTORAL ŞİİR:</a:t>
            </a:r>
            <a:r>
              <a:rPr lang="tr-TR" sz="4500" dirty="0" smtClean="0"/>
              <a:t> Doğa güzelliklerini, kır ve çoban hayatını ve bunlara duyulan özlemi dile getiren şiir türüdür. Bir şiir, şairin doğa karşısındaki duygularını anlatıyorsa idil, bir çobanla konuşur gibi bir dille yazılmışsa eglog adını alır.</a:t>
            </a:r>
            <a:endParaRPr lang="tr-TR" sz="45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dirty="0" smtClean="0"/>
              <a:t>Pastoral şiir örneği:</a:t>
            </a:r>
            <a:br>
              <a:rPr lang="tr-TR" sz="4800" dirty="0" smtClean="0"/>
            </a:br>
            <a:r>
              <a:rPr lang="tr-TR" sz="4800" dirty="0" smtClean="0"/>
              <a:t/>
            </a:r>
            <a:br>
              <a:rPr lang="tr-TR" sz="4800" dirty="0" smtClean="0"/>
            </a:br>
            <a:r>
              <a:rPr lang="tr-TR" sz="4800" dirty="0" smtClean="0"/>
              <a:t>Çukurova </a:t>
            </a:r>
            <a:r>
              <a:rPr lang="tr-TR" sz="4800" dirty="0" smtClean="0"/>
              <a:t>bayramlığın giyerken,</a:t>
            </a:r>
            <a:br>
              <a:rPr lang="tr-TR" sz="4800" dirty="0" smtClean="0"/>
            </a:br>
            <a:r>
              <a:rPr lang="tr-TR" sz="4800" dirty="0" smtClean="0"/>
              <a:t>Çıplaklığın üzerinden soyarken,</a:t>
            </a:r>
            <a:br>
              <a:rPr lang="tr-TR" sz="4800" dirty="0" smtClean="0"/>
            </a:br>
            <a:r>
              <a:rPr lang="tr-TR" sz="4800" dirty="0" smtClean="0"/>
              <a:t>Şubat ayı kış yelini kovarken,</a:t>
            </a:r>
            <a:br>
              <a:rPr lang="tr-TR" sz="4800" dirty="0" smtClean="0"/>
            </a:br>
            <a:r>
              <a:rPr lang="tr-TR" sz="4800" dirty="0" smtClean="0"/>
              <a:t>Cennet dense sana yakışır dağlar.</a:t>
            </a:r>
            <a:endParaRPr lang="tr-TR" sz="4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285728"/>
            <a:ext cx="8572560" cy="6357982"/>
          </a:xfrm>
        </p:spPr>
        <p:style>
          <a:lnRef idx="2">
            <a:schemeClr val="accent1"/>
          </a:lnRef>
          <a:fillRef idx="1">
            <a:schemeClr val="lt1"/>
          </a:fillRef>
          <a:effectRef idx="0">
            <a:schemeClr val="accent1"/>
          </a:effectRef>
          <a:fontRef idx="minor">
            <a:schemeClr val="dk1"/>
          </a:fontRef>
        </p:style>
        <p:txBody>
          <a:bodyPr>
            <a:noAutofit/>
          </a:bodyPr>
          <a:lstStyle/>
          <a:p>
            <a:pPr algn="l"/>
            <a:r>
              <a:rPr lang="tr-TR" sz="4500" dirty="0" smtClean="0"/>
              <a:t/>
            </a:r>
            <a:br>
              <a:rPr lang="tr-TR" sz="4500" dirty="0" smtClean="0"/>
            </a:br>
            <a:r>
              <a:rPr lang="tr-TR" sz="4500" dirty="0" smtClean="0"/>
              <a:t>√ Divan edebiyatında nazım biçimi olarak gazel, kaside, mesnevi, terkibibent, terciibent, şarkı, muhammes, rubai, murabba, tuyuğ” kullanılmıştır.</a:t>
            </a:r>
            <a:br>
              <a:rPr lang="tr-TR" sz="4500" dirty="0" smtClean="0"/>
            </a:br>
            <a:r>
              <a:rPr lang="tr-TR" sz="4500" dirty="0" smtClean="0"/>
              <a:t>√ Tanzimat sonrası Türk </a:t>
            </a:r>
            <a:r>
              <a:rPr lang="tr-TR" sz="4500" dirty="0" err="1" smtClean="0"/>
              <a:t>edebiya</a:t>
            </a:r>
            <a:r>
              <a:rPr lang="tr-TR" sz="4500" dirty="0" smtClean="0"/>
              <a:t>-tında ise Batı’nın etkisiyle “sone, </a:t>
            </a:r>
            <a:r>
              <a:rPr lang="tr-TR" sz="4500" dirty="0" err="1" smtClean="0"/>
              <a:t>terzarima</a:t>
            </a:r>
            <a:r>
              <a:rPr lang="tr-TR" sz="4500" dirty="0" smtClean="0"/>
              <a:t>, serbest müstezat” gibi biçimler kullanılmıştır.</a:t>
            </a:r>
            <a:br>
              <a:rPr lang="tr-TR" sz="4500" dirty="0" smtClean="0"/>
            </a:br>
            <a:endParaRPr lang="tr-TR" sz="45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b="1" dirty="0" smtClean="0"/>
              <a:t>E.SATİRİK ŞİİR: </a:t>
            </a:r>
            <a:r>
              <a:rPr lang="tr-TR" sz="4800" dirty="0" smtClean="0"/>
              <a:t>Birini, bir toplumu, bir olay ya da durumu alaycı, iğneleyici ifadelerle yermek, eleştirmek amacıyla yazılan şiir türüdür. Bu şiir türüne Divan edebiyatında hicviye, Halk edebiyatında taşlama, modern edebiyatımızda yergi denir.</a:t>
            </a:r>
            <a:endParaRPr lang="tr-TR" sz="45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dirty="0" smtClean="0"/>
              <a:t>Satirik şiir örneği:</a:t>
            </a:r>
            <a:br>
              <a:rPr lang="tr-TR" sz="4500" dirty="0" smtClean="0"/>
            </a:br>
            <a:r>
              <a:rPr lang="tr-TR" sz="4500" dirty="0" smtClean="0"/>
              <a:t/>
            </a:r>
            <a:br>
              <a:rPr lang="tr-TR" sz="4500" dirty="0" smtClean="0"/>
            </a:br>
            <a:r>
              <a:rPr lang="tr-TR" sz="4800" dirty="0" smtClean="0"/>
              <a:t>Gevheri </a:t>
            </a:r>
            <a:r>
              <a:rPr lang="tr-TR" sz="4800" dirty="0" smtClean="0"/>
              <a:t>der işler hata</a:t>
            </a:r>
            <a:br>
              <a:rPr lang="tr-TR" sz="4800" dirty="0" smtClean="0"/>
            </a:br>
            <a:r>
              <a:rPr lang="tr-TR" sz="4800" dirty="0" smtClean="0"/>
              <a:t>Katırlar baskındır ata</a:t>
            </a:r>
            <a:br>
              <a:rPr lang="tr-TR" sz="4800" dirty="0" smtClean="0"/>
            </a:br>
            <a:r>
              <a:rPr lang="tr-TR" sz="4800" dirty="0" smtClean="0"/>
              <a:t>Olur olmaz maslahata</a:t>
            </a:r>
            <a:br>
              <a:rPr lang="tr-TR" sz="4800" dirty="0" smtClean="0"/>
            </a:br>
            <a:r>
              <a:rPr lang="tr-TR" sz="4800" dirty="0" smtClean="0"/>
              <a:t>Çocuklar karışır oldu</a:t>
            </a:r>
            <a:endParaRPr lang="tr-TR" sz="45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800" b="1" dirty="0" smtClean="0"/>
              <a:t>F. DRAMATİK ŞİİR:</a:t>
            </a:r>
            <a:r>
              <a:rPr lang="tr-TR" sz="4800" dirty="0" smtClean="0"/>
              <a:t> Hayatın trajik, komik, korkunç yanlarını göz önünde canlandırmak amacıyla ve tiyatroda sahnelenmek için yazılan şiir türüdür.</a:t>
            </a:r>
            <a:endParaRPr lang="tr-TR" sz="45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500" dirty="0" smtClean="0"/>
              <a:t>Dramatik şiir örneği:</a:t>
            </a:r>
            <a:br>
              <a:rPr lang="tr-TR" sz="4500" dirty="0" smtClean="0"/>
            </a:br>
            <a:r>
              <a:rPr lang="tr-TR" sz="4200" dirty="0" smtClean="0"/>
              <a:t>Aristo – Bilmem ne bu ihtiyar-ı halvet?</a:t>
            </a:r>
            <a:br>
              <a:rPr lang="tr-TR" sz="4200" dirty="0" smtClean="0"/>
            </a:br>
            <a:r>
              <a:rPr lang="tr-TR" sz="4200" dirty="0" smtClean="0"/>
              <a:t>İskender – Vay siz misiniz?</a:t>
            </a:r>
            <a:br>
              <a:rPr lang="tr-TR" sz="4200" dirty="0" smtClean="0"/>
            </a:br>
            <a:r>
              <a:rPr lang="tr-TR" sz="4200" dirty="0" smtClean="0"/>
              <a:t>Aristo – </a:t>
            </a:r>
            <a:r>
              <a:rPr lang="tr-TR" sz="4200" dirty="0" err="1" smtClean="0"/>
              <a:t>Eş’ar</a:t>
            </a:r>
            <a:r>
              <a:rPr lang="tr-TR" sz="4200" dirty="0" smtClean="0"/>
              <a:t> okuyordunuz, işittim.</a:t>
            </a:r>
            <a:br>
              <a:rPr lang="tr-TR" sz="4200" dirty="0" smtClean="0"/>
            </a:br>
            <a:r>
              <a:rPr lang="tr-TR" sz="4200" dirty="0" smtClean="0"/>
              <a:t>İskender – Birkaç gecedir ki âdet ettim;</a:t>
            </a:r>
            <a:br>
              <a:rPr lang="tr-TR" sz="4200" dirty="0" smtClean="0"/>
            </a:br>
            <a:r>
              <a:rPr lang="tr-TR" sz="4200" dirty="0" smtClean="0"/>
              <a:t>Her lâhza eder idim muhabbet!</a:t>
            </a:r>
            <a:br>
              <a:rPr lang="tr-TR" sz="4200" dirty="0" smtClean="0"/>
            </a:br>
            <a:r>
              <a:rPr lang="tr-TR" sz="4200" dirty="0" smtClean="0"/>
              <a:t>Yıldızları eyledim temaşa;</a:t>
            </a:r>
            <a:br>
              <a:rPr lang="tr-TR" sz="4200" dirty="0" smtClean="0"/>
            </a:br>
            <a:r>
              <a:rPr lang="tr-TR" sz="4200" dirty="0" err="1" smtClean="0"/>
              <a:t>Eş’ar</a:t>
            </a:r>
            <a:r>
              <a:rPr lang="tr-TR" sz="4200" dirty="0" smtClean="0"/>
              <a:t> ki </a:t>
            </a:r>
            <a:r>
              <a:rPr lang="tr-TR" sz="4200" dirty="0" err="1" smtClean="0"/>
              <a:t>Hâlık</a:t>
            </a:r>
            <a:r>
              <a:rPr lang="tr-TR" sz="4200" dirty="0" smtClean="0"/>
              <a:t> etmiş inşa!</a:t>
            </a:r>
            <a:endParaRPr lang="tr-TR" sz="4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428604"/>
            <a:ext cx="8643998" cy="6215106"/>
          </a:xfrm>
        </p:spPr>
        <p:style>
          <a:lnRef idx="2">
            <a:schemeClr val="accent1"/>
          </a:lnRef>
          <a:fillRef idx="1">
            <a:schemeClr val="lt1"/>
          </a:fillRef>
          <a:effectRef idx="0">
            <a:schemeClr val="accent1"/>
          </a:effectRef>
          <a:fontRef idx="minor">
            <a:schemeClr val="dk1"/>
          </a:fontRef>
        </p:style>
        <p:txBody>
          <a:bodyPr>
            <a:normAutofit/>
          </a:bodyPr>
          <a:lstStyle/>
          <a:p>
            <a:pPr algn="l" fontAlgn="base"/>
            <a:r>
              <a:rPr lang="tr-TR" sz="4200" dirty="0" smtClean="0"/>
              <a:t> </a:t>
            </a:r>
            <a:r>
              <a:rPr lang="tr-TR" sz="4200" dirty="0" smtClean="0"/>
              <a:t>      HAZIRLAYAN: SÜLEYMAN KARA</a:t>
            </a:r>
            <a:br>
              <a:rPr lang="tr-TR" sz="4200" dirty="0" smtClean="0"/>
            </a:br>
            <a:r>
              <a:rPr lang="tr-TR" sz="4200" dirty="0" smtClean="0"/>
              <a:t/>
            </a:r>
            <a:br>
              <a:rPr lang="tr-TR" sz="4200" dirty="0" smtClean="0"/>
            </a:br>
            <a:r>
              <a:rPr lang="tr-TR" sz="4200" dirty="0" smtClean="0"/>
              <a:t>    Türk Dili ve Edebiyatı Kaynak Sitesi</a:t>
            </a:r>
            <a:br>
              <a:rPr lang="tr-TR" sz="4200" dirty="0" smtClean="0"/>
            </a:br>
            <a:r>
              <a:rPr lang="tr-TR" sz="4200" dirty="0" smtClean="0"/>
              <a:t>      </a:t>
            </a:r>
            <a:r>
              <a:rPr lang="tr-TR" sz="6500" dirty="0" err="1" smtClean="0">
                <a:solidFill>
                  <a:srgbClr val="7030A0"/>
                </a:solidFill>
              </a:rPr>
              <a:t>edebiyatsultani</a:t>
            </a:r>
            <a:r>
              <a:rPr lang="tr-TR" sz="6500" dirty="0" smtClean="0">
                <a:solidFill>
                  <a:srgbClr val="7030A0"/>
                </a:solidFill>
              </a:rPr>
              <a:t>.com</a:t>
            </a:r>
            <a:endParaRPr lang="tr-TR" sz="6500"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357158" y="500042"/>
            <a:ext cx="8572560" cy="6072230"/>
          </a:xfrm>
        </p:spPr>
        <p:style>
          <a:lnRef idx="2">
            <a:schemeClr val="accent1"/>
          </a:lnRef>
          <a:fillRef idx="1">
            <a:schemeClr val="lt1"/>
          </a:fillRef>
          <a:effectRef idx="0">
            <a:schemeClr val="accent1"/>
          </a:effectRef>
          <a:fontRef idx="minor">
            <a:schemeClr val="dk1"/>
          </a:fontRef>
        </p:style>
        <p:txBody>
          <a:bodyPr>
            <a:normAutofit/>
          </a:bodyPr>
          <a:lstStyle/>
          <a:p>
            <a:pPr fontAlgn="base"/>
            <a:r>
              <a:rPr lang="tr-TR" sz="4000" b="1" dirty="0" smtClean="0"/>
              <a:t>ŞİİRDE AHENK:</a:t>
            </a:r>
            <a:r>
              <a:rPr lang="tr-TR" sz="4000" dirty="0" smtClean="0"/>
              <a:t/>
            </a:r>
            <a:br>
              <a:rPr lang="tr-TR" sz="4000" dirty="0" smtClean="0"/>
            </a:br>
            <a:r>
              <a:rPr lang="tr-TR" sz="4000" dirty="0" smtClean="0"/>
              <a:t>Ahenk, kelimelerin birbiriyle ses ve anlam bakımından etkileyici bir bütün oluşturmasıdır. Ahenk, bir bütünü meydana getiren </a:t>
            </a:r>
            <a:r>
              <a:rPr lang="tr-TR" sz="4000" dirty="0" err="1" smtClean="0"/>
              <a:t>ögelerin</a:t>
            </a:r>
            <a:r>
              <a:rPr lang="tr-TR" sz="4000" dirty="0" smtClean="0"/>
              <a:t> seçimindeki titizliğin sonucudur. Şiirde ahenk birbiriyle uyumlu seslerin belli bir ritimle bir arada kullanılmasıyla sağlanır. </a:t>
            </a:r>
            <a:endParaRPr lang="tr-T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357158" y="500042"/>
            <a:ext cx="8572560" cy="5857916"/>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tr-TR" sz="4800" dirty="0" smtClean="0"/>
              <a:t/>
            </a:r>
            <a:br>
              <a:rPr lang="tr-TR" sz="4800" dirty="0" smtClean="0"/>
            </a:br>
            <a:r>
              <a:rPr lang="tr-TR" sz="4800" dirty="0" smtClean="0"/>
              <a:t>Şiirde </a:t>
            </a:r>
            <a:r>
              <a:rPr lang="tr-TR" sz="4800" dirty="0" smtClean="0"/>
              <a:t>ahengi sağlayan ses ve ritim unsurları ölçü, kafiye, redif, asonans, aliterasyon ve kelime tekrarlarıdır. İç ahenk, konunun işlenişinden ve kelimeler arasındaki </a:t>
            </a:r>
            <a:r>
              <a:rPr lang="tr-TR" sz="4800" dirty="0" smtClean="0"/>
              <a:t>ses uyuşmasından </a:t>
            </a:r>
            <a:r>
              <a:rPr lang="tr-TR" sz="4800" dirty="0" smtClean="0"/>
              <a:t>ileri gelen bir ahenktir. Dış ahenk; ölçü, redif ve uyak gibi şiirin dış unsurlarının oluşturduğu ahenktir.</a:t>
            </a:r>
            <a:r>
              <a:rPr lang="tr-TR" sz="1800" dirty="0" smtClean="0"/>
              <a:t/>
            </a:r>
            <a:br>
              <a:rPr lang="tr-TR" sz="1800" dirty="0" smtClean="0"/>
            </a:br>
            <a:endParaRPr lang="tr-T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1026" name="Picture 2" descr="C:\Users\yes\Downloads\pexels-anni-roenkae-24572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Metin kutusu"/>
          <p:cNvSpPr txBox="1"/>
          <p:nvPr/>
        </p:nvSpPr>
        <p:spPr>
          <a:xfrm>
            <a:off x="428596" y="357166"/>
            <a:ext cx="8358246" cy="369332"/>
          </a:xfrm>
          <a:prstGeom prst="rect">
            <a:avLst/>
          </a:prstGeom>
          <a:noFill/>
        </p:spPr>
        <p:txBody>
          <a:bodyPr wrap="square" rtlCol="0">
            <a:spAutoFit/>
          </a:bodyPr>
          <a:lstStyle/>
          <a:p>
            <a:endParaRPr lang="tr-TR" dirty="0"/>
          </a:p>
        </p:txBody>
      </p:sp>
      <p:sp>
        <p:nvSpPr>
          <p:cNvPr id="7" name="1 Başlık"/>
          <p:cNvSpPr>
            <a:spLocks noGrp="1"/>
          </p:cNvSpPr>
          <p:nvPr>
            <p:ph type="ctrTitle"/>
          </p:nvPr>
        </p:nvSpPr>
        <p:spPr>
          <a:xfrm>
            <a:off x="285720" y="285728"/>
            <a:ext cx="8643998" cy="6286544"/>
          </a:xfrm>
        </p:spPr>
        <p:style>
          <a:lnRef idx="2">
            <a:schemeClr val="accent1"/>
          </a:lnRef>
          <a:fillRef idx="1">
            <a:schemeClr val="lt1"/>
          </a:fillRef>
          <a:effectRef idx="0">
            <a:schemeClr val="accent1"/>
          </a:effectRef>
          <a:fontRef idx="minor">
            <a:schemeClr val="dk1"/>
          </a:fontRef>
        </p:style>
        <p:txBody>
          <a:bodyPr>
            <a:normAutofit fontScale="90000"/>
          </a:bodyPr>
          <a:lstStyle/>
          <a:p>
            <a:pPr algn="l" fontAlgn="base"/>
            <a:r>
              <a:rPr lang="tr-TR" b="1" dirty="0" smtClean="0"/>
              <a:t>ÖLÇÜ:</a:t>
            </a:r>
            <a:r>
              <a:rPr lang="tr-TR" dirty="0" smtClean="0"/>
              <a:t> Aruz ölçüsü ve hece ölçüsü olmak üzere iki çeşit ölçü vardır.</a:t>
            </a:r>
            <a:br>
              <a:rPr lang="tr-TR" dirty="0" smtClean="0"/>
            </a:br>
            <a:r>
              <a:rPr lang="tr-TR" b="1" dirty="0" smtClean="0"/>
              <a:t>Aruz ölçüsü:</a:t>
            </a:r>
            <a:r>
              <a:rPr lang="tr-TR" dirty="0" smtClean="0"/>
              <a:t> Şiirlerdeki dizelerin, hecelerin uzunluk ve kısalık durumlarına göre hazırlanmış aruz kalıplarına, ses ahengi bakımından uymasını esas alan ölçüdür. Aruz ölçüsüyle yazılmış şiirlerde dize içinde hecelerin açıklık-kapalılık (kısalık-uzunluk) gibi ses değeri bakımından denk olması gerekir.</a:t>
            </a:r>
            <a:r>
              <a:rPr lang="tr-TR" sz="2800" dirty="0" smtClean="0"/>
              <a:t/>
            </a:r>
            <a:br>
              <a:rPr lang="tr-TR" sz="2800" dirty="0" smtClean="0"/>
            </a:br>
            <a:endParaRPr lang="tr-T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646</Words>
  <PresentationFormat>Ekran Gösterisi (4:3)</PresentationFormat>
  <Paragraphs>64</Paragraphs>
  <Slides>64</Slides>
  <Notes>0</Notes>
  <HiddenSlides>0</HiddenSlides>
  <MMClips>0</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Ofis Teması</vt:lpstr>
      <vt:lpstr>COŞKU VE HEYACANI DİLE GETİREN METİNLER  (ŞİİR) edebiyatsultani.com</vt:lpstr>
      <vt:lpstr>1.ŞİİRİN BİÇİMSEL ÖZELLİKLERİ NAZIM BİRİMİ: Şiiri oluşturan dize kümelerine nazım birimi denir. Nazım birimi, nazım şekillerini belirlemede ölçü olarak kullanılır. Nazım birimleri: mısra, beyit, bent, dörtlüktür. </vt:lpstr>
      <vt:lpstr>  Dize: Şiirde her satıra dize (mısra) denir. Beyit: İki dizeden oluşan ve bir bütünlük gösteren bölümlere beyit denir. Divan şiirinin temel nazım birimdir. Aynı ölçüde ve anlamca birbiriyle ilgili yakın iki dizeden oluşur.  </vt:lpstr>
      <vt:lpstr>Bent: İkinin üstünde bütünlük oluşturan dizelerdir.  Dörtlük: Dört dizeden oluşan kümedir. Halk edebiyatının temel birimlerinden biridir.</vt:lpstr>
      <vt:lpstr> NAZIM BİÇİMİ:Bir eserin dışsal yapısına biçim denir. Şiirin uyak örgüsü, nazım birimi, ölçüsü ve konusuna göre kazandığı dış özelliğin genel adına nazım şekli denir.Halk edebiyatında nazım biçimi olarak “destan, koşma, semai, varsağı, mani, türkü, ilahi, nefes, şathiye vb.” kullanılmıştır. </vt:lpstr>
      <vt:lpstr> √ Divan edebiyatında nazım biçimi olarak gazel, kaside, mesnevi, terkibibent, terciibent, şarkı, muhammes, rubai, murabba, tuyuğ” kullanılmıştır. √ Tanzimat sonrası Türk edebiya-tında ise Batı’nın etkisiyle “sone, terzarima, serbest müstezat” gibi biçimler kullanılmıştır. </vt:lpstr>
      <vt:lpstr>ŞİİRDE AHENK: Ahenk, kelimelerin birbiriyle ses ve anlam bakımından etkileyici bir bütün oluşturmasıdır. Ahenk, bir bütünü meydana getiren ögelerin seçimindeki titizliğin sonucudur. Şiirde ahenk birbiriyle uyumlu seslerin belli bir ritimle bir arada kullanılmasıyla sağlanır. </vt:lpstr>
      <vt:lpstr> Şiirde ahengi sağlayan ses ve ritim unsurları ölçü, kafiye, redif, asonans, aliterasyon ve kelime tekrarlarıdır. İç ahenk, konunun işlenişinden ve kelimeler arasındaki ses uyuşmasından ileri gelen bir ahenktir. Dış ahenk; ölçü, redif ve uyak gibi şiirin dış unsurlarının oluşturduğu ahenktir. </vt:lpstr>
      <vt:lpstr>ÖLÇÜ: Aruz ölçüsü ve hece ölçüsü olmak üzere iki çeşit ölçü vardır. Aruz ölçüsü: Şiirlerdeki dizelerin, hecelerin uzunluk ve kısalık durumlarına göre hazırlanmış aruz kalıplarına, ses ahengi bakımından uymasını esas alan ölçüdür. Aruz ölçüsüyle yazılmış şiirlerde dize içinde hecelerin açıklık-kapalılık (kısalık-uzunluk) gibi ses değeri bakımından denk olması gerekir. </vt:lpstr>
      <vt:lpstr>Aruz Kusurları: imale, zihaf, med, vasl, kasr İmale (çekme, uzatma): Kısa olan bazı hecelerin ölçüye uydurulması için uzun okunmasıdır. Zihaf (kısma): Uzun heceyi, ölçünün gerektirdiği yerde kısa okumaktır. Med (kabartma): Aruzda ritim denen iç ahengi sağlamak amacıyla iki heceyi bir hece durumuna getirmek, yani bir tam sesi bir buçuk sese yükseltmektir. </vt:lpstr>
      <vt:lpstr>Vasl (ulama, ulaştırma): Kapalı bir heceyi açık hale getirmek için son hecesi ünsüz bir harfle biten bir kelimenin kendinden sonra gelen ve ilk hecesi ünlü olan sözcüğe kendiliğinden bağlanması ve iki sözcüğün tek kelime gibi okunmasıdır. </vt:lpstr>
      <vt:lpstr>Ulama aslında bir kusur sayılmaz, çünkü şiirdeki müzikaliteyi artırır.  Kasr (kısaltma): Uzun heceyi hafifletmek, inceltmektir. </vt:lpstr>
      <vt:lpstr>Hece Ölçüsü: Her dizedeki hece sayısının eşitliğine dayanan ölçüdür. Dizelerdeki hece sayısına kalıp denir. Bir dize kaç heceden oluşuyorsa kalıbı odur. Halk şiirinde en çok 7,8 ve 11 heceden oluşan dizeler kullanılır. Hece ölçüsüyle yazılmış bir dizenin belli bölümlere ayrıldığı yere durak denir. Durak sayısı en az 2, en çok beş olabilir. </vt:lpstr>
      <vt:lpstr>Serbest Tarz: Dizelerin oluşturulmasında herhangi bir ölçü birimi kullanılmayan şiirlerdir. Serbest şiirler; ölçüsüz ve uyaksız olabilir, ölçüsüz ancak uyaklı olabilir, nazım birimi bakımından serbest olabilir.</vt:lpstr>
      <vt:lpstr> UYAK (KAFİYE): Şiirlerde en az iki dize sonunda, anlamı farklı yazılışı aynı iki kelime arasındaki ses benzerliğidir. Kafiyenin oluşabilmesi için dize sonundaki kelimelerde şu özellikler bulunur:Ses benzerliği olan sözcüklerin anlamca farklı kelimeler olması gerekir. </vt:lpstr>
      <vt:lpstr> √ Ses benzerliği olan kelimelerin yazımının aynı olması gerekir. √ Dize sonundaki sözlerin ses bakımından benzemesi, anlamın aynı olması gerekir. √ Kafiyeler asla rediften sonra gelmez. √ Kafiye şemasında aynı harf ile gösterilen kelimeler arasındaki ortak ses kafiye kabul edilir. </vt:lpstr>
      <vt:lpstr> Kelimenin kökünden sonra gelen ekler farklı görev ve anlamdaysa onlar da kafiye oluşturur.  Redif: Mısra sonlarında bulunan aynı görevdeki ses, ek ve kelime tekrarlarına ise redif denir. </vt:lpstr>
      <vt:lpstr>Şimşek gibi bir semte atıldık yedi koldan Şimşek gibi, Türk atlarının geçtiği yoldan  Yukarıdaki dizelerden “-dan” sesleri rediftir. </vt:lpstr>
      <vt:lpstr>Uyak Türleri (Kafiye Çeşitleri): 1.Yarım Kafiye: Dize sonlarındaki tek ses benzerliği ile oluşturulan uyaklara denir. Ecel büke belimizi Söyletmeye dilimizi Hasta iken hâlimizi Soranlara selam olsun Yukarıdaki dörtlükte “-imizi” ekleri rediftir. Bel, dil, hâl kelimelerindeki “l” sesleri ise yarım uyaktır. </vt:lpstr>
      <vt:lpstr>Yaz gelir de heveslenir bitersin Güz gelince başın alır gidersin Yavru niçin boynun eğri tutarsın Senin derdin benden beter menevşe      Bu dörtlükte “bitersin, gidersin, tutarsın” kelimelerindeki “-ersin,        -arsın” ekleri redif, “t,d” ses benzerlikleri ise yarım uyaktır.</vt:lpstr>
      <vt:lpstr>2.Tam Kafiye: Dize sonlarındaki iki ses benzerliği ile oluşturulan uyaklara denir. Ben gideyim yol gitsin, ben gideyim yol gitsin; İki yanımdan aksın bir sel gibi fenerler. Tak, tak ayak sesimi aç köpekler işitsin; Yolumda bir tak olsun zulmetten taş kemerler.   “-sin” ve “-ler” ekleri aynı görevdeki ekler olduğu için rediftir. “Git, işit” kelimelerin-deki “-it” sesleri ile “fener, kemer” kelimelerindeki “-er” sesleri tam uyaktır.</vt:lpstr>
      <vt:lpstr>Not: Üstünde uzatma işareti bulunan ünlüler iki ses sayıldığından tam kafiye oluşturur.  Bir dize işittim yine ey şûh-ı dil-ârâ Bir hoşça da bilmem ne demek istedi ammâ  “dil-ârâ” ve “ammâ” kelimelerinin sonlarındaki “â” sesleri, tam kafiye oluşturuyor.</vt:lpstr>
      <vt:lpstr>3. Zengin Kafiye: Dize sonlarındaki en az üç ses benzerliği ile oluşturulan uyaklara denir.  Ertesi gün başladı gün doğmadan yolculuk Soğuk bir mart sabahı buz tutuyor her soluk  “-luk” sesleri zengin kafiyedir.</vt:lpstr>
      <vt:lpstr>4.Tunç Kafiye: Uyağı oluşturan kelimelerden birinin, diğer kelimenin içinde tam olarak yer almasıyla oluşan uyak türüdür. Tunç kafiyede kelimelerden biri bağımsız bir kelime, diğeri ise bunun son hecelerinden meydana gelmiş gibi ayrı anlamlı bir kelimedir. Tunç kafiyede iki veya daha fazla ses benzerliği söz konusudur.</vt:lpstr>
      <vt:lpstr>Yokuşlar kaybolur çıkarız düze Kavuşuruz sonu gelmez gündüze   İlk dizedeki düz kelimesi ikinci dizedeki gündüz kelimesinin içinde yer aldığı için tunç kafiyedir, “e” sesleri ise rediftir.</vt:lpstr>
      <vt:lpstr>Bursa’da eski bir cami avlusu Mermer şadırvanda şakırdayan su  İkinci dizedeki su kelimesi ilk dizenin sonundaki avlusu kelimesinin içinde aynı seslerle yer aldığı için tunç kafiyedir.</vt:lpstr>
      <vt:lpstr>5. Cinaslı Kafiye: Aynı seslerden oluşan, fakat farklı anlamları karşılayan kelimelerle yapılan kafiyedir. Sesteş kelimelerle cinaslı uyak yapılır. Sesteş olmayan ama okunduğunda kulağa aynı gelen kelimelerle de cinaslı uyak yapılır. Kalem böyle çalınmıştır yazıma Yazım kışıma uymaz kışım yazıma Bu beyitteki “yazıma” kelimeleri birinci mısrada yazmak fiiliyle, ikinci mısrada ise yaz mevsimiyle ilgilidir.</vt:lpstr>
      <vt:lpstr>   Madem çoban değildin    Arkandaki sürü ne    Beni yardan ayıran    Sürüm sürüm sürüne  Sürü ne ve sürüne kelimeleri cinaslı kafiye oluşturmuştur.</vt:lpstr>
      <vt:lpstr>Aliterasyon:  Şiirde musiki oluşturmak için aynı ünsüzlerin tekrar edilmesidir.  Gül gülse daim alsa bülbül acep değil Zira kimine ağla demişler kimine gül  Yukarıdaki dizelerde “l” ünsüzünün tekrarıyla aliterasyon yapılmıştır.</vt:lpstr>
      <vt:lpstr>Asonans: Şiirde müzikaliteyi artırmak için aynı ünlülerin tekrar edilmesidir.  Anlattı uzun uzun Şehrin uğultusundan usanmış ruhumuzun  Yukarıdaki dizelerde “u” seslerinin tekrarı ile asonans yapılmıştır.</vt:lpstr>
      <vt:lpstr>UYAK ÖRGÜSÜ (KAFİYE ŞEMASI) Mısra sonlarındaki ses benzerliklerinin harf yardımıyla gösterilmesidir. Şiirlerde kafiye olan dizeler değişik şekillerde sıralanabilir. 1. Düz Uyak 2.Çapraz Uyak 3.Sarma Uyak</vt:lpstr>
      <vt:lpstr> 1. Düz Uyak: Uyaklı kelimeler aaaa, aabb, aaxa, aaab şeklinde sıralanmışsa buna düz uyak denir.  Hiç anılmaz olmuş atalar adı   (a) Beşikte bırakmış ana evladı     (a) Kırılmış yetimin kolu kanadı    (a) Zulüm pençesinden aman kalmamış.  (b)</vt:lpstr>
      <vt:lpstr>2. Çapraz Uyak: Uyaklı kelimeler abab şeklinde sıralanmışsa buna çapraz uyak denir.  Sokaktayım, kimsesiz bir sokak ortasında      (a) Yürüyorum, arkama bakmadan yürüyorum   (b) Yolumun karanlığa saplanan noktasında,     (a) Sanki beni bekleyen bir hayal görüyorum.   (b)</vt:lpstr>
      <vt:lpstr>3. Sarma Uyak: Uyaklı kelimeler abba şeklinde sıralanmışsa buna sarma uyak denir.  En son Bektaş Ağa çöktü diz üstü      (a) Titrek elleriyle gererken yayı              (b) Her yandan bir merak sardı alayı       (b) Ok uçtu, hedefin kalbine düştü          (a)</vt:lpstr>
      <vt:lpstr>2. ŞİİRİN ANLAMSAL ÖZELLİKLERİ ŞİİR VE ZİHNİYET: Sanatçının eserine yansıttığı, bir dönemdeki dini, siyasi, sosyal, ekonomik, sivil ve askeri hayatın duygu, anlayış ve zevk bütününe zihniyet denir. Bir şiir incelenirken sanatçının yetiştiği dönem, o dönemin toplumsal, kültürel ve sanatsal özellikleri de göz önünde bulundurulmalıdır. </vt:lpstr>
      <vt:lpstr>Bir eser hangi dönemde ortaya konmuşsa o dönemin izlerini taşır. Şiirlerin hangi dönem ait olduklarını dil özelliklerinden, şiirin şekil özelliklerinden, anlatım biçimlerinden, benzetmelerden, zevk ve sanat anlayışından hareketle anlayabiliriz.</vt:lpstr>
      <vt:lpstr>ŞİİR VE GELENEK: Şiir geleneği daha önce yaşamış şairlerin eserleriyle oluşmuştur. Geleneği oluşturan şairler arasında sanat anlayışı bakımından ilişki vardır. Türk edebiyatı halk şiiri ve aydın zümre şiiri diyebileceğimiz iki ana gelenekten beslenmiştir. </vt:lpstr>
      <vt:lpstr>Zaman içinde âşık şiiri, tekke şiiri, divan şiiri, Tanzimat şiiri, Servet-i Fünun şiiri, Milli Edebiyat şiiri, gibi şiir gelenekleri oluşmuştur.</vt:lpstr>
      <vt:lpstr>  ŞİİR VE TEMA: Eserde iletilmek istenen mesaja tema denir. Şiirde yoğun olarak işlenen duygular ve hayaller şiirin temasını oluşturur. Şiiri oluşturan her birimin bir teması vardır. Bu temalar birleşerek ana temayı oluşturur. Şiirde işlenen temanın şiirin yazıldığı dönemle ve şairle ilişkisi vardır.  </vt:lpstr>
      <vt:lpstr>ŞİİR VE KONU: Şiirde işlenen temalar soyut bir kavram veya düşüncedir. Şiirle somutlaştırılan temaya ise konu denir.   </vt:lpstr>
      <vt:lpstr>Ruhumu eritip de kalıpta dondurmuşlar Onu İstanbul diye toprağa kondurmuşlar İçimde tüten bir şey; hava, renk, eda, iklim O benim, zaman, mekan aşıp geçmiş sevgilim  Yukarıdaki dörtlüğün teması “sevgi”, konusu ise “İstanbul sevgisi”dir.</vt:lpstr>
      <vt:lpstr>ŞİİRDE GERÇEKLİK VE ANLAM: İnsanlar gerçek hayatta var olan nesneleri, olayları duyu organlarıyla algılar; bu algılama insan bilincinde çeşitli işlemelerden geçer ve bireye göre farklı şekillere, durumlara dönüşür. Şair, günlük hayatta kullandığımız kelimelere, günlük hayatta gerçekliği olan dil ifadelerine yeni anlamlar yükleyerek gerçekliği dönüştürür. </vt:lpstr>
      <vt:lpstr>Dönüşen ve değişen bu gerçeklik her okuru farklı boyutlarda etkiler. Bu ise okurun yaşına, eğitim ve kültür düzeyine, hayallerine, izlenimlerine, içinde bulunduğu duruma ve döneme göre değişir. Yani şiirin kendine özgü bir gerekliği vardır.</vt:lpstr>
      <vt:lpstr>Bu durumda şiirdeki gerçeklik asıl gerçeklikle birebir örtüşmez. Hatta aynı gerçeklik, farklı sanatçıların elinde farklı şekillere dönüşür. Sonuçta şiir çok anlamlılığa açık olur. Şair çağrışımlarla, imgelerle, söz sanatlarıyla kendi gerçekliğini anlatır. Böylece şiirsel gerçeklik oluşur. Günlük dil ile şiir dili arasındaki temel farklılık, gerçekliğin ifade ediliş şeklidir.</vt:lpstr>
      <vt:lpstr>ŞİİRDE DİL VE ANLATIM: Şair şiirini yazarken günlük dildeki kelimelerden yararlanır; fakat o kelimeleri özenle seçip onlara yeni bir kimlik kazandırır. Bu kelimelere mecaz anlamlar yükler. Şair yaşadığımız dünyayı, olayları bizden farklı algılar ve onları izlenimlerden, hayallerden ve imgelerden yararlanarak anlatır. </vt:lpstr>
      <vt:lpstr>Somut varlıkları soyutlaştırarak soyut varlıkları da somutlaştırarak duygularına bir anlam derinliği kazandırmasını bilir. Bunu gerçekleştirmek için de kelimelere yeni anlamlar ve değerler yükleyip yeni bir dil oluşumu yoluna gider.</vt:lpstr>
      <vt:lpstr>Şiirin günlük dilden oldukça farklı bir dili vardır. Şiir dilinde imge vardır, günlük dilde yoktur. Şiir dili, günlük dilin özelliklerini barındırır; ancak günlük dili söz sanatları ve imge kullanarak aşar. Şiir dilinde az sözle çok şey anlatmak amaçlanır. Böyle bir durum günlük dilde yoktur. Şiir dilinde söz sanatları yoğun ve etkili bir şekilde kullanılır. Bu yüzden şiirin sanatsal bir dili vardır.</vt:lpstr>
      <vt:lpstr>ŞİİRDE İMGE: Edebi eserlerde yansıtılmak isteneni daha canlı, etkili, görünür kılmak amacıyla zihinde canlandırılmaya çalışılan görüntüye imge denir. İmge zihinde tasarlanan ve hayal edilen şeydir. İmge, görünmesi zor olan bir anlamsal alanın veya görüntülenmesi güç olan bir görüntünün kelimeler yoluyla okuyucunun o alanı görmesini sağlar. Yani hayalin bir çeşit maddi dünyaya girmesi durumudur.</vt:lpstr>
      <vt:lpstr>MANZUME VE ŞİİR: Alt alta sıralanmış mısralardan oluşan, sanatsal bir değer taşıma zorunluluğu olmayan, ölçülü ve kafiyeli metinlere manzume denir. Manzumelerde bir olay anlatıldığında öyküye özgü kişi, olay, olay örgüsü, yer ve zaman unsurları bulunur. </vt:lpstr>
      <vt:lpstr>Şiir ise zengin sembollerle, ritimli sözlerle, seslerin uyumlu kullanımıyla ortaya çıkan kendi başına bir bütün olan edebi anlatım biçimidir. Manzume tek anlamlıyken şiir çok anlamlıdır, yoruma açıktır. Manzumelerde bir şey anlatma; şiirde estetik duygu uyandırma amaçlanır.</vt:lpstr>
      <vt:lpstr>Şiirde manzumeye göre bireysellik, duygu ve çağrışım daha yoğundur. Şiir düzyazıya aktarıldığında orijinalliğini yitirir. Bir söz grubunun şiir sayılması için özgün imgelere sahip olması, şiirsel bir anlatımının olması, çağrışım gücü yüksek kelimelerle yazılması, güzel sanat eseri sayılma özelliklerini üzerinde taşıması gerekir.</vt:lpstr>
      <vt:lpstr>                                       ŞİİR TÜRLERİ A.LİRİK ŞİİR: İçten gelen heyecanları coşkulu bir dille anlatan duygusal şiir türüdür. Bu şiir türünde aşk, ayrılık, gurbet gibi konular işlenir. Divan edebiyatında gazeller, şarkılar, murabbalar; Halk edebiyatında ise koşmalar (güzelleme) ve semailer bu türe örnektir. </vt:lpstr>
      <vt:lpstr>Lirik şiir örneği:  Geceleyin bir ses böler uykumu İçim ürpermeyle dolar: -Nerdesin? Arıyorum yıllar var ki ben onu, Âşıkıyım beni çağıran bu sesin.</vt:lpstr>
      <vt:lpstr>B.EPİK ŞİİR: Konusu savaş, yiğitlik, kahramanlık ve vatan sevgisi olan, tarihi bir olayı coşkun bir dille anlatan şiir türüdür. Bu bakımdan okuyanda coşku ve heyecan uyandırır. Halk edebiyatında destan, koçaklama, varsağı epik şiir türü içinde yer alır.</vt:lpstr>
      <vt:lpstr>Epik şiir örneği:  Dur yolcu bilmeden gelip bastığın Bu toprak, bir devrin battığı yerdir. Eğil de kulak ver, bu sessiz yığın, Bir vatan kalbinin attığı yerdir.</vt:lpstr>
      <vt:lpstr>C. DİDAKTİK ŞİİR: Belli bir konuda bilgi ve öğüt vermek, bir düşünceyi aşılamak, ahlaki bir ders çıkarmak amacıyla yazılan şiir türüdür. Bu şiir türünün duygu yönü zayıftır. Fabllar ile manzum hikayeler bu şiir türü içinde yer alır.</vt:lpstr>
      <vt:lpstr>Didaktik şiir örneği:  Hem dünyada en birinci borç değil mi her kula, Bir tohumu fidan yapmak, fidanı da bir orman? Eğer böyle olmasaydı ne kalırdı oğula: “Mirasımı artır” diye öğüt veren atadan?</vt:lpstr>
      <vt:lpstr>D.PASTORAL ŞİİR: Doğa güzelliklerini, kır ve çoban hayatını ve bunlara duyulan özlemi dile getiren şiir türüdür. Bir şiir, şairin doğa karşısındaki duygularını anlatıyorsa idil, bir çobanla konuşur gibi bir dille yazılmışsa eglog adını alır.</vt:lpstr>
      <vt:lpstr>Pastoral şiir örneği:  Çukurova bayramlığın giyerken, Çıplaklığın üzerinden soyarken, Şubat ayı kış yelini kovarken, Cennet dense sana yakışır dağlar.</vt:lpstr>
      <vt:lpstr>E.SATİRİK ŞİİR: Birini, bir toplumu, bir olay ya da durumu alaycı, iğneleyici ifadelerle yermek, eleştirmek amacıyla yazılan şiir türüdür. Bu şiir türüne Divan edebiyatında hicviye, Halk edebiyatında taşlama, modern edebiyatımızda yergi denir.</vt:lpstr>
      <vt:lpstr>Satirik şiir örneği:  Gevheri der işler hata Katırlar baskındır ata Olur olmaz maslahata Çocuklar karışır oldu</vt:lpstr>
      <vt:lpstr>F. DRAMATİK ŞİİR: Hayatın trajik, komik, korkunç yanlarını göz önünde canlandırmak amacıyla ve tiyatroda sahnelenmek için yazılan şiir türüdür.</vt:lpstr>
      <vt:lpstr>Dramatik şiir örneği: Aristo – Bilmem ne bu ihtiyar-ı halvet? İskender – Vay siz misiniz? Aristo – Eş’ar okuyordunuz, işittim. İskender – Birkaç gecedir ki âdet ettim; Her lâhza eder idim muhabbet! Yıldızları eyledim temaşa; Eş’ar ki Hâlık etmiş inşa!</vt:lpstr>
      <vt:lpstr>       HAZIRLAYAN: SÜLEYMAN KARA      Türk Dili ve Edebiyatı Kaynak Sitesi       edebiyatsultani.com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COŞKU VE HEYACANI DİLE GETİREN METİNLER  (ŞİİR) edebiyatsultani.com</dc:title>
  <dc:creator>yes</dc:creator>
  <cp:lastModifiedBy>yes</cp:lastModifiedBy>
  <cp:revision>15</cp:revision>
  <dcterms:created xsi:type="dcterms:W3CDTF">2024-02-04T15:09:05Z</dcterms:created>
  <dcterms:modified xsi:type="dcterms:W3CDTF">2024-02-04T17:12:11Z</dcterms:modified>
</cp:coreProperties>
</file>