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78" r:id="rId4"/>
    <p:sldId id="277" r:id="rId5"/>
    <p:sldId id="276" r:id="rId6"/>
    <p:sldId id="280" r:id="rId7"/>
    <p:sldId id="310" r:id="rId8"/>
    <p:sldId id="286" r:id="rId9"/>
    <p:sldId id="285" r:id="rId10"/>
    <p:sldId id="292" r:id="rId11"/>
    <p:sldId id="284" r:id="rId12"/>
    <p:sldId id="291" r:id="rId13"/>
    <p:sldId id="293" r:id="rId14"/>
    <p:sldId id="289" r:id="rId15"/>
    <p:sldId id="294" r:id="rId16"/>
    <p:sldId id="290" r:id="rId17"/>
    <p:sldId id="288" r:id="rId18"/>
    <p:sldId id="287" r:id="rId19"/>
    <p:sldId id="283" r:id="rId20"/>
    <p:sldId id="295" r:id="rId21"/>
    <p:sldId id="301" r:id="rId22"/>
    <p:sldId id="300" r:id="rId23"/>
    <p:sldId id="311" r:id="rId24"/>
    <p:sldId id="299" r:id="rId25"/>
    <p:sldId id="298" r:id="rId26"/>
    <p:sldId id="302" r:id="rId27"/>
    <p:sldId id="312" r:id="rId28"/>
    <p:sldId id="297" r:id="rId29"/>
    <p:sldId id="303" r:id="rId30"/>
    <p:sldId id="313" r:id="rId31"/>
    <p:sldId id="304" r:id="rId32"/>
    <p:sldId id="314" r:id="rId33"/>
    <p:sldId id="305" r:id="rId34"/>
    <p:sldId id="296" r:id="rId35"/>
    <p:sldId id="315" r:id="rId36"/>
    <p:sldId id="308" r:id="rId37"/>
    <p:sldId id="316" r:id="rId38"/>
    <p:sldId id="307" r:id="rId39"/>
    <p:sldId id="306" r:id="rId40"/>
    <p:sldId id="317" r:id="rId41"/>
    <p:sldId id="309" r:id="rId42"/>
    <p:sldId id="318"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2"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3.2.2024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467544" y="620689"/>
            <a:ext cx="8219256" cy="4968552"/>
          </a:xfrm>
        </p:spPr>
        <p:txBody>
          <a:bodyPr>
            <a:normAutofit fontScale="92500"/>
          </a:bodyPr>
          <a:lstStyle/>
          <a:p>
            <a:pPr marL="0" indent="0" algn="ctr">
              <a:buNone/>
            </a:pPr>
            <a:r>
              <a:rPr lang="tr-TR" sz="6000" dirty="0" smtClean="0">
                <a:latin typeface="Lucida Sans" panose="020B0602030504020204" pitchFamily="34" charset="0"/>
              </a:rPr>
              <a:t/>
            </a:r>
            <a:br>
              <a:rPr lang="tr-TR" sz="6000" dirty="0" smtClean="0">
                <a:latin typeface="Lucida Sans" panose="020B0602030504020204" pitchFamily="34" charset="0"/>
              </a:rPr>
            </a:br>
            <a:r>
              <a:rPr lang="tr-TR" sz="6000" dirty="0" smtClean="0">
                <a:latin typeface="Lucida Sans" panose="020B0602030504020204" pitchFamily="34" charset="0"/>
              </a:rPr>
              <a:t>CUMHURİYET DÖNEMİ TÜRK EDEBİYATINDA </a:t>
            </a:r>
            <a:r>
              <a:rPr lang="tr-TR" sz="8500" b="1" dirty="0" smtClean="0">
                <a:solidFill>
                  <a:srgbClr val="C00000"/>
                </a:solidFill>
                <a:latin typeface="Lucida Sans" panose="020B0602030504020204" pitchFamily="34" charset="0"/>
              </a:rPr>
              <a:t>ROMAN</a:t>
            </a:r>
          </a:p>
          <a:p>
            <a:pPr marL="0" indent="0" algn="ctr">
              <a:buNone/>
            </a:pPr>
            <a:r>
              <a:rPr lang="tr-TR" sz="3800" dirty="0">
                <a:solidFill>
                  <a:srgbClr val="002060"/>
                </a:solidFill>
                <a:latin typeface="Lucida Sans" panose="020B0602030504020204" pitchFamily="34" charset="0"/>
              </a:rPr>
              <a:t>e</a:t>
            </a:r>
            <a:r>
              <a:rPr lang="tr-TR" sz="3800" dirty="0" smtClean="0">
                <a:solidFill>
                  <a:srgbClr val="002060"/>
                </a:solidFill>
                <a:latin typeface="Lucida Sans" panose="020B0602030504020204" pitchFamily="34" charset="0"/>
              </a:rPr>
              <a:t>debiyatsultani.com</a:t>
            </a:r>
            <a:endParaRPr lang="tr-TR" sz="3800" dirty="0">
              <a:solidFill>
                <a:srgbClr val="002060"/>
              </a:solidFill>
              <a:latin typeface="Lucida Sans" panose="020B0602030504020204" pitchFamily="34" charset="0"/>
            </a:endParaRPr>
          </a:p>
          <a:p>
            <a:pPr marL="0" indent="0">
              <a:buNone/>
            </a:pPr>
            <a:endParaRPr lang="tr-TR" dirty="0"/>
          </a:p>
        </p:txBody>
      </p:sp>
    </p:spTree>
    <p:extLst>
      <p:ext uri="{BB962C8B-B14F-4D97-AF65-F5344CB8AC3E}">
        <p14:creationId xmlns:p14="http://schemas.microsoft.com/office/powerpoint/2010/main" val="2284574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lnSpcReduction="10000"/>
          </a:bodyPr>
          <a:lstStyle/>
          <a:p>
            <a:pPr fontAlgn="base"/>
            <a:r>
              <a:rPr lang="tr-TR" sz="4000" dirty="0"/>
              <a:t>Batı uygarlığı karşısında geleneksel ahlak ve yerleşik değerler tartışılır.</a:t>
            </a:r>
          </a:p>
          <a:p>
            <a:pPr fontAlgn="base"/>
            <a:r>
              <a:rPr lang="tr-TR" sz="4000" dirty="0" smtClean="0"/>
              <a:t>Toplumdaki </a:t>
            </a:r>
            <a:r>
              <a:rPr lang="tr-TR" sz="4000" dirty="0"/>
              <a:t>değişmelerin, Batılılaşmayı yanlış anlamanın yıkıcı etkileri anlatılır.</a:t>
            </a:r>
          </a:p>
          <a:p>
            <a:pPr fontAlgn="base"/>
            <a:r>
              <a:rPr lang="tr-TR" sz="4000" dirty="0" smtClean="0"/>
              <a:t>Toplumsal </a:t>
            </a:r>
            <a:r>
              <a:rPr lang="tr-TR" sz="4000" dirty="0"/>
              <a:t>konulara bireysel sorunlar, ruhsal çözümlemeler eklenir.</a:t>
            </a:r>
          </a:p>
          <a:p>
            <a:r>
              <a:rPr lang="tr-TR" sz="4000" dirty="0" smtClean="0"/>
              <a:t>Köylüler</a:t>
            </a:r>
            <a:r>
              <a:rPr lang="tr-TR" sz="4000" dirty="0"/>
              <a:t>, düşkün kadınları, toplumsal sınıflar arasındaki çelişkileri ele alan </a:t>
            </a:r>
            <a:r>
              <a:rPr lang="tr-TR" sz="4000" dirty="0" smtClean="0"/>
              <a:t>romanlar yazılır</a:t>
            </a:r>
            <a:r>
              <a:rPr lang="tr-TR" sz="4000" dirty="0"/>
              <a:t>.</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440450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a:bodyPr>
          <a:lstStyle/>
          <a:p>
            <a:pPr marL="0" indent="0" algn="ctr" fontAlgn="base">
              <a:buNone/>
            </a:pPr>
            <a:r>
              <a:rPr lang="tr-TR" sz="3600" b="1" dirty="0" smtClean="0">
                <a:solidFill>
                  <a:srgbClr val="FF0000"/>
                </a:solidFill>
              </a:rPr>
              <a:t/>
            </a:r>
            <a:br>
              <a:rPr lang="tr-TR" sz="3600" b="1" dirty="0" smtClean="0">
                <a:solidFill>
                  <a:srgbClr val="FF0000"/>
                </a:solidFill>
              </a:rPr>
            </a:br>
            <a:r>
              <a:rPr lang="tr-TR" sz="3600" b="1" dirty="0" smtClean="0">
                <a:solidFill>
                  <a:srgbClr val="FF0000"/>
                </a:solidFill>
              </a:rPr>
              <a:t>CUMHURİYET DÖNEMİNDEKİ ROMANLARIN SINIFLANDIRILMASI:</a:t>
            </a:r>
          </a:p>
          <a:p>
            <a:pPr fontAlgn="base"/>
            <a:r>
              <a:rPr lang="tr-TR" sz="4000" dirty="0" smtClean="0"/>
              <a:t>Milli </a:t>
            </a:r>
            <a:r>
              <a:rPr lang="tr-TR" sz="4000" dirty="0"/>
              <a:t>Edebiyat Zevk ve Anlayışını Sürdüren Eserler</a:t>
            </a:r>
          </a:p>
          <a:p>
            <a:pPr fontAlgn="base"/>
            <a:r>
              <a:rPr lang="tr-TR" sz="4000" dirty="0"/>
              <a:t>Toplumcu Gerçekçi </a:t>
            </a:r>
            <a:r>
              <a:rPr lang="tr-TR" sz="4000" dirty="0" smtClean="0"/>
              <a:t>Eserler</a:t>
            </a:r>
          </a:p>
          <a:p>
            <a:pPr fontAlgn="base"/>
            <a:r>
              <a:rPr lang="tr-TR" sz="4000" dirty="0"/>
              <a:t>Bireyin İç Dünyasını Esas Alan Eserler</a:t>
            </a:r>
          </a:p>
          <a:p>
            <a:pPr fontAlgn="base"/>
            <a:r>
              <a:rPr lang="tr-TR" sz="4000" dirty="0" err="1"/>
              <a:t>Modernizmi</a:t>
            </a:r>
            <a:r>
              <a:rPr lang="tr-TR" sz="4000" dirty="0"/>
              <a:t> Esas Alan </a:t>
            </a:r>
            <a:r>
              <a:rPr lang="tr-TR" sz="4000" dirty="0" smtClean="0"/>
              <a:t>Eserler</a:t>
            </a:r>
            <a:endParaRPr lang="tr-TR" sz="4000" dirty="0"/>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713840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fontScale="92500" lnSpcReduction="20000"/>
          </a:bodyPr>
          <a:lstStyle/>
          <a:p>
            <a:pPr marL="0" indent="0" fontAlgn="base">
              <a:buNone/>
            </a:pPr>
            <a:r>
              <a:rPr lang="tr-TR" sz="4300" b="1" dirty="0">
                <a:solidFill>
                  <a:schemeClr val="accent6">
                    <a:lumMod val="75000"/>
                  </a:schemeClr>
                </a:solidFill>
              </a:rPr>
              <a:t>Milli Edebiyat Zevk ve Anlayışını Sürdüren </a:t>
            </a:r>
            <a:r>
              <a:rPr lang="tr-TR" sz="4300" b="1" dirty="0" smtClean="0">
                <a:solidFill>
                  <a:schemeClr val="accent6">
                    <a:lumMod val="75000"/>
                  </a:schemeClr>
                </a:solidFill>
              </a:rPr>
              <a:t>Eserler:</a:t>
            </a:r>
            <a:r>
              <a:rPr lang="tr-TR" sz="4300" dirty="0">
                <a:solidFill>
                  <a:schemeClr val="accent6">
                    <a:lumMod val="75000"/>
                  </a:schemeClr>
                </a:solidFill>
              </a:rPr>
              <a:t> </a:t>
            </a:r>
            <a:r>
              <a:rPr lang="tr-TR" sz="4300" dirty="0" smtClean="0"/>
              <a:t>Bu </a:t>
            </a:r>
            <a:r>
              <a:rPr lang="tr-TR" sz="4300" dirty="0"/>
              <a:t>anlayışla yazılan roman ve hikayelerde, 1.Dünya Savaşı ve Milli Mücadele dönemi, Atatürk ilke ve inkılaplarının Anadolu insanına benimsetilmesi ile ilgili konular işlenmiştir. Halkın ve Anadolu insanının yaşama tarzı konu edilmiş, yanlış Batılılaşmanın getirdiği ahlak bozuklukları, geri kalmış halk arasındaki hurafeler, halk-aydın ilişkisi, Doğu-Batı çatışması ele alınmıştır.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6053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a:bodyPr>
          <a:lstStyle/>
          <a:p>
            <a:pPr marL="0" indent="0" fontAlgn="base">
              <a:buNone/>
            </a:pPr>
            <a:endParaRPr lang="tr-TR" sz="4500" dirty="0" smtClean="0"/>
          </a:p>
          <a:p>
            <a:pPr marL="0" indent="0" fontAlgn="base">
              <a:buNone/>
            </a:pPr>
            <a:r>
              <a:rPr lang="tr-TR" sz="4500" dirty="0" smtClean="0"/>
              <a:t>Milli </a:t>
            </a:r>
            <a:r>
              <a:rPr lang="tr-TR" sz="4500" dirty="0"/>
              <a:t>Edebiyat zevk ve anlayışıyla eser veren </a:t>
            </a:r>
            <a:r>
              <a:rPr lang="tr-TR" sz="4500" dirty="0" smtClean="0"/>
              <a:t>sanatçılar: Halide </a:t>
            </a:r>
            <a:r>
              <a:rPr lang="tr-TR" sz="4500" dirty="0"/>
              <a:t>Edip Adıvar, Yakup Kadri Karaosmanoğlu, Reşat Nuri Güntekin, Refik Halit </a:t>
            </a:r>
            <a:r>
              <a:rPr lang="tr-TR" sz="4500" dirty="0" smtClean="0"/>
              <a:t>Karay.</a:t>
            </a:r>
          </a:p>
          <a:p>
            <a:pPr marL="0" indent="0" fontAlgn="base">
              <a:buNone/>
            </a:pPr>
            <a:endParaRPr lang="tr-TR" sz="4000" dirty="0"/>
          </a:p>
          <a:p>
            <a:pPr marL="0" indent="0">
              <a:buNone/>
            </a:pPr>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352940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fontScale="92500" lnSpcReduction="20000"/>
          </a:bodyPr>
          <a:lstStyle/>
          <a:p>
            <a:pPr fontAlgn="base"/>
            <a:r>
              <a:rPr lang="tr-TR" sz="4000" b="1" dirty="0"/>
              <a:t>Milli Edebiyat zevk ve anlayışını sürdüren </a:t>
            </a:r>
            <a:r>
              <a:rPr lang="tr-TR" sz="4000" b="1" dirty="0" smtClean="0"/>
              <a:t>romanların özellikleri: </a:t>
            </a:r>
            <a:r>
              <a:rPr lang="tr-TR" sz="4000" dirty="0"/>
              <a:t>Birinci Dünya Savaşı, Milli Mücadele, Atatürk ilke ve inkılapları, halkın yaşam tarzı, ahlak bozuklukları, yanlış Batılılaşma, halkla aydın arasındaki ilişkiler konu edilmiştir.</a:t>
            </a:r>
          </a:p>
          <a:p>
            <a:pPr fontAlgn="base"/>
            <a:r>
              <a:rPr lang="tr-TR" sz="4000" dirty="0" smtClean="0"/>
              <a:t>Cumhuriyet’le </a:t>
            </a:r>
            <a:r>
              <a:rPr lang="tr-TR" sz="4000" dirty="0"/>
              <a:t>birlikte siyasi, ekonomik ve toplumsal hayattaki değişimler ele alınmıştır.</a:t>
            </a:r>
          </a:p>
          <a:p>
            <a:pPr fontAlgn="base"/>
            <a:r>
              <a:rPr lang="tr-TR" sz="4000" dirty="0" smtClean="0"/>
              <a:t>Anadolu’ya </a:t>
            </a:r>
            <a:r>
              <a:rPr lang="tr-TR" sz="4000" dirty="0"/>
              <a:t>açılma, Anadolu’yu görüp anlatma ve Anadolu insanını konu edinme öne çıkmıştır.</a:t>
            </a:r>
          </a:p>
          <a:p>
            <a:pPr marL="0" indent="0">
              <a:buNone/>
            </a:pPr>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507952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fontScale="40000" lnSpcReduction="20000"/>
          </a:bodyPr>
          <a:lstStyle/>
          <a:p>
            <a:pPr fontAlgn="base"/>
            <a:r>
              <a:rPr lang="tr-TR" sz="9300" dirty="0"/>
              <a:t>Eski-yeni çatışması, köy ve kasaba insanının çelişkileri, tarihi konular işlenmiştir.</a:t>
            </a:r>
          </a:p>
          <a:p>
            <a:pPr fontAlgn="base"/>
            <a:r>
              <a:rPr lang="tr-TR" sz="9300" dirty="0" smtClean="0"/>
              <a:t>Batıl </a:t>
            </a:r>
            <a:r>
              <a:rPr lang="tr-TR" sz="9300" dirty="0"/>
              <a:t>inançlar ve hurafeler eleştirilmiştir</a:t>
            </a:r>
            <a:r>
              <a:rPr lang="tr-TR" sz="9300" dirty="0" smtClean="0"/>
              <a:t>.</a:t>
            </a:r>
          </a:p>
          <a:p>
            <a:pPr fontAlgn="base"/>
            <a:r>
              <a:rPr lang="tr-TR" sz="9300" dirty="0"/>
              <a:t>Toplumsal faydayı esas alan eserler yazılmıştır.</a:t>
            </a:r>
          </a:p>
          <a:p>
            <a:pPr fontAlgn="base"/>
            <a:r>
              <a:rPr lang="tr-TR" sz="9300" dirty="0" smtClean="0"/>
              <a:t>Doğu-Batı </a:t>
            </a:r>
            <a:r>
              <a:rPr lang="tr-TR" sz="9300" dirty="0"/>
              <a:t>karşılaştırılmaları yapılmıştır.</a:t>
            </a:r>
          </a:p>
          <a:p>
            <a:pPr fontAlgn="base"/>
            <a:r>
              <a:rPr lang="tr-TR" sz="9300" dirty="0" smtClean="0"/>
              <a:t>Halkın </a:t>
            </a:r>
            <a:r>
              <a:rPr lang="tr-TR" sz="9300" dirty="0"/>
              <a:t>sıkıntıları, aydın-halk çatışması işlenmiştir.</a:t>
            </a:r>
          </a:p>
          <a:p>
            <a:pPr fontAlgn="base"/>
            <a:r>
              <a:rPr lang="tr-TR" sz="9300" dirty="0" smtClean="0"/>
              <a:t>Konuşma </a:t>
            </a:r>
            <a:r>
              <a:rPr lang="tr-TR" sz="9300" dirty="0"/>
              <a:t>diline yakın sade bir dil tercih edilmiştir.</a:t>
            </a:r>
          </a:p>
          <a:p>
            <a:pPr fontAlgn="base"/>
            <a:r>
              <a:rPr lang="tr-TR" sz="9300" dirty="0" smtClean="0"/>
              <a:t>Realizm </a:t>
            </a:r>
            <a:r>
              <a:rPr lang="tr-TR" sz="9300" dirty="0"/>
              <a:t>akımının etkisinde kalınmıştır.</a:t>
            </a:r>
          </a:p>
          <a:p>
            <a:pPr fontAlgn="base"/>
            <a:endParaRPr lang="tr-TR" sz="4000" dirty="0"/>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824457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lnSpcReduction="10000"/>
          </a:bodyPr>
          <a:lstStyle/>
          <a:p>
            <a:pPr marL="0" indent="0" fontAlgn="base">
              <a:buNone/>
            </a:pPr>
            <a:r>
              <a:rPr lang="tr-TR" sz="4000" b="1" dirty="0">
                <a:solidFill>
                  <a:schemeClr val="accent6">
                    <a:lumMod val="75000"/>
                  </a:schemeClr>
                </a:solidFill>
              </a:rPr>
              <a:t>Toplumcu Gerçekçi </a:t>
            </a:r>
            <a:r>
              <a:rPr lang="tr-TR" sz="4000" b="1" dirty="0" smtClean="0">
                <a:solidFill>
                  <a:schemeClr val="accent6">
                    <a:lumMod val="75000"/>
                  </a:schemeClr>
                </a:solidFill>
              </a:rPr>
              <a:t>Eserler:</a:t>
            </a:r>
            <a:r>
              <a:rPr lang="tr-TR" sz="4000" b="1" dirty="0" smtClean="0"/>
              <a:t> </a:t>
            </a:r>
            <a:r>
              <a:rPr lang="tr-TR" sz="4000" dirty="0" smtClean="0"/>
              <a:t>Yazarlar </a:t>
            </a:r>
            <a:r>
              <a:rPr lang="tr-TR" sz="4000" dirty="0"/>
              <a:t>köylerdeki toprak kavgaları, ağa-köylü, zengin-fakir, güçlü-güçsüz, öğretmen-imam çatışması, köyden kente göç ve sonuçları, dar gelirlinin sorunları ve geçim mücadelesi gibi konuları </a:t>
            </a:r>
            <a:r>
              <a:rPr lang="tr-TR" sz="4000" dirty="0" smtClean="0"/>
              <a:t>işlemişlerdir. Yazarlar </a:t>
            </a:r>
            <a:r>
              <a:rPr lang="tr-TR" sz="4000" dirty="0"/>
              <a:t>realizm ve natüralizm akımlarının etkisinde kalmışlar, yapıtlarını konuşma diliyle yazmış, kahramanlarını bölgesel ağızlarına göre konuşturmuşlardır.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981323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Autofit/>
          </a:bodyPr>
          <a:lstStyle/>
          <a:p>
            <a:pPr marL="0" indent="0" fontAlgn="base">
              <a:buNone/>
            </a:pPr>
            <a:r>
              <a:rPr lang="tr-TR" sz="3800" dirty="0"/>
              <a:t>Sabahattin Ali ve Sadri Ertem’in eserleriyle ortaya çıkmıştır. Anadolu köy ve kasabalarının sorunlarını anlatmışlardır.  1930’ların sonunda Kemal </a:t>
            </a:r>
            <a:r>
              <a:rPr lang="tr-TR" sz="3800" dirty="0" err="1"/>
              <a:t>Bilbaşar</a:t>
            </a:r>
            <a:r>
              <a:rPr lang="tr-TR" sz="3800" dirty="0"/>
              <a:t> ve Samim Kocagöz gibi yazarlarla alanını </a:t>
            </a:r>
            <a:r>
              <a:rPr lang="tr-TR" sz="3800" dirty="0" smtClean="0"/>
              <a:t>genişletmiştir. 1950’den </a:t>
            </a:r>
            <a:r>
              <a:rPr lang="tr-TR" sz="3800" dirty="0"/>
              <a:t>sonra köy enstitüsü çıkışlı yazarlarla yaygınlaşan köy romanı bu dönemden sonra sosyalist düşüncenin etkisiyle ideolojik bir yön kazanmıştır. Bu etki 1960’lı ve 1970’li yıllarda da devam etmiştir</a:t>
            </a:r>
            <a:r>
              <a:rPr lang="tr-TR" sz="3800" dirty="0" smtClean="0"/>
              <a:t>.</a:t>
            </a:r>
            <a:endParaRPr lang="tr-TR" sz="38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871457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a:bodyPr>
          <a:lstStyle/>
          <a:p>
            <a:pPr marL="0" indent="0" fontAlgn="base">
              <a:buNone/>
            </a:pPr>
            <a:r>
              <a:rPr lang="tr-TR" sz="4000" dirty="0"/>
              <a:t>Toplumcu Gerçekçi yazarlar:</a:t>
            </a:r>
          </a:p>
          <a:p>
            <a:pPr marL="0" indent="0" fontAlgn="base">
              <a:buNone/>
            </a:pPr>
            <a:r>
              <a:rPr lang="tr-TR" sz="4000" dirty="0"/>
              <a:t>Sadri Ertem, Sabahattin Ali, Fakir Baykurt, Kemal Tahir, Yaşar Kemal, Orhan Kemal, Kemal </a:t>
            </a:r>
            <a:r>
              <a:rPr lang="tr-TR" sz="4000" dirty="0" err="1"/>
              <a:t>Bilbaşar</a:t>
            </a:r>
            <a:r>
              <a:rPr lang="tr-TR" sz="4000" dirty="0"/>
              <a:t>, Samim Kocagöz, Faik Baysal, Aziz Nesin, Dursun Akçam, Muzaffer Buyrukçu, Cahit Irgat, Tahsin Yücel, Reşat Enis, İlhan </a:t>
            </a:r>
            <a:r>
              <a:rPr lang="tr-TR" sz="4000" dirty="0" err="1"/>
              <a:t>Tarus</a:t>
            </a:r>
            <a:r>
              <a:rPr lang="tr-TR" sz="4000" dirty="0"/>
              <a:t>, Cevdet Kudret, Halikarnas Balıkçısı</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3553826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fontScale="92500" lnSpcReduction="20000"/>
          </a:bodyPr>
          <a:lstStyle/>
          <a:p>
            <a:pPr marL="0" indent="0" fontAlgn="base">
              <a:buNone/>
            </a:pPr>
            <a:r>
              <a:rPr lang="tr-TR" sz="4100" b="1" dirty="0"/>
              <a:t>Toplumcu Gerçekçi roman ve hikayelerin genel özellikleri:</a:t>
            </a:r>
            <a:endParaRPr lang="tr-TR" sz="4100" dirty="0"/>
          </a:p>
          <a:p>
            <a:pPr fontAlgn="base"/>
            <a:r>
              <a:rPr lang="tr-TR" sz="4100" dirty="0" smtClean="0"/>
              <a:t>Marksist </a:t>
            </a:r>
            <a:r>
              <a:rPr lang="tr-TR" sz="4100" dirty="0"/>
              <a:t>ve sosyalist ideolojiden etkilenir.</a:t>
            </a:r>
          </a:p>
          <a:p>
            <a:pPr fontAlgn="base"/>
            <a:r>
              <a:rPr lang="tr-TR" sz="4100" dirty="0" smtClean="0"/>
              <a:t>Yazarlar </a:t>
            </a:r>
            <a:r>
              <a:rPr lang="tr-TR" sz="4100" dirty="0"/>
              <a:t>görüşlerini toplumla paylaşabilmek, halkı aydınlatmak için eserleri araç olarak kullanır.</a:t>
            </a:r>
          </a:p>
          <a:p>
            <a:pPr fontAlgn="base"/>
            <a:r>
              <a:rPr lang="tr-TR" sz="4100" dirty="0" smtClean="0"/>
              <a:t>Halkı </a:t>
            </a:r>
            <a:r>
              <a:rPr lang="tr-TR" sz="4100" dirty="0"/>
              <a:t>aydınlatmak düşüncesiyle belirli bölgeler özellikle konu edilir.</a:t>
            </a:r>
          </a:p>
          <a:p>
            <a:pPr fontAlgn="base"/>
            <a:r>
              <a:rPr lang="tr-TR" sz="4100" dirty="0" smtClean="0"/>
              <a:t>Yurt </a:t>
            </a:r>
            <a:r>
              <a:rPr lang="tr-TR" sz="4100" dirty="0"/>
              <a:t>gerçeklerini anlatmak, edebiyatçının sosyal bir sorumluluğu olarak değerlendirilir.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88842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lnSpcReduction="10000"/>
          </a:bodyPr>
          <a:lstStyle/>
          <a:p>
            <a:pPr fontAlgn="base"/>
            <a:r>
              <a:rPr lang="tr-TR" sz="4300" dirty="0"/>
              <a:t>Yazarlar toplum gerçeklerini yansıtmaya, toplumsal sorunlara çözüm getirmeye çalışırlar. Gözlemlerini yansıtırlar.</a:t>
            </a:r>
          </a:p>
          <a:p>
            <a:pPr fontAlgn="base"/>
            <a:r>
              <a:rPr lang="tr-TR" sz="4300" dirty="0"/>
              <a:t>1930-1940 yılları arasında eser veren yazarlar; toplumsal gerçekleri, 2.Abdülhamit Döneminden başlayıp 1.Dünya Savaşı yıllarını konu olarak işlerler</a:t>
            </a:r>
            <a:r>
              <a:rPr lang="tr-TR" sz="4300" dirty="0" smtClean="0"/>
              <a:t>.</a:t>
            </a:r>
            <a:endParaRPr lang="tr-TR" sz="4300" dirty="0"/>
          </a:p>
        </p:txBody>
      </p:sp>
    </p:spTree>
    <p:extLst>
      <p:ext uri="{BB962C8B-B14F-4D97-AF65-F5344CB8AC3E}">
        <p14:creationId xmlns:p14="http://schemas.microsoft.com/office/powerpoint/2010/main" val="1183216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lnSpcReduction="10000"/>
          </a:bodyPr>
          <a:lstStyle/>
          <a:p>
            <a:pPr fontAlgn="base"/>
            <a:r>
              <a:rPr lang="tr-TR" sz="4000" dirty="0"/>
              <a:t>Anadolu coğrafyası, halkın sorunları, köy hayatı, köylülerin sorunları ele alınır.</a:t>
            </a:r>
          </a:p>
          <a:p>
            <a:pPr fontAlgn="base"/>
            <a:r>
              <a:rPr lang="tr-TR" sz="4000" dirty="0" smtClean="0"/>
              <a:t>Büyük </a:t>
            </a:r>
            <a:r>
              <a:rPr lang="tr-TR" sz="4000" dirty="0"/>
              <a:t>şehirlere göçün ortaya çıkardığı problemler ve sosyalizm üzerinde durulur.</a:t>
            </a:r>
          </a:p>
          <a:p>
            <a:pPr fontAlgn="base"/>
            <a:r>
              <a:rPr lang="tr-TR" sz="4000" dirty="0" smtClean="0"/>
              <a:t>Gündemdeki </a:t>
            </a:r>
            <a:r>
              <a:rPr lang="tr-TR" sz="4000" dirty="0"/>
              <a:t>sosyal olaylara ve toplumsal sorunlara </a:t>
            </a:r>
            <a:r>
              <a:rPr lang="tr-TR" sz="4000" dirty="0" err="1"/>
              <a:t>yoğunlaşılır</a:t>
            </a:r>
            <a:r>
              <a:rPr lang="tr-TR" sz="4000" dirty="0"/>
              <a:t>.</a:t>
            </a:r>
          </a:p>
          <a:p>
            <a:pPr fontAlgn="base"/>
            <a:r>
              <a:rPr lang="tr-TR" sz="4000" dirty="0" smtClean="0"/>
              <a:t>Konuşma </a:t>
            </a:r>
            <a:r>
              <a:rPr lang="tr-TR" sz="4000" dirty="0"/>
              <a:t>dili kullanılır, kahramanları bölgesel ağızlarına göre konuşturulur.</a:t>
            </a:r>
          </a:p>
          <a:p>
            <a:pPr fontAlgn="base"/>
            <a:r>
              <a:rPr lang="tr-TR" sz="4000" dirty="0" smtClean="0"/>
              <a:t>Kişiler </a:t>
            </a:r>
            <a:r>
              <a:rPr lang="tr-TR" sz="4000" dirty="0"/>
              <a:t>iç ve dış yönleriyle tasvir edilir.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305806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6237312"/>
          </a:xfrm>
        </p:spPr>
        <p:txBody>
          <a:bodyPr>
            <a:normAutofit fontScale="92500"/>
          </a:bodyPr>
          <a:lstStyle/>
          <a:p>
            <a:pPr fontAlgn="base"/>
            <a:r>
              <a:rPr lang="tr-TR" sz="4200" dirty="0"/>
              <a:t>Anlatımda yer yer aksaklık görülür.</a:t>
            </a:r>
          </a:p>
          <a:p>
            <a:pPr fontAlgn="base"/>
            <a:r>
              <a:rPr lang="tr-TR" sz="4200" dirty="0" smtClean="0"/>
              <a:t>Roman </a:t>
            </a:r>
            <a:r>
              <a:rPr lang="tr-TR" sz="4200" dirty="0"/>
              <a:t>ve hikayelerde sağlam bir kurgu görülmez.</a:t>
            </a:r>
          </a:p>
          <a:p>
            <a:pPr fontAlgn="base"/>
            <a:r>
              <a:rPr lang="tr-TR" sz="4200" dirty="0" smtClean="0"/>
              <a:t>Olaylar </a:t>
            </a:r>
            <a:r>
              <a:rPr lang="tr-TR" sz="4200" dirty="0"/>
              <a:t>ve kişiler bir düşünceyi doğrulamak veya haklı göstermek üzere düzenlenir.</a:t>
            </a:r>
          </a:p>
          <a:p>
            <a:pPr fontAlgn="base"/>
            <a:r>
              <a:rPr lang="tr-TR" sz="4200" dirty="0" smtClean="0"/>
              <a:t>Sanat </a:t>
            </a:r>
            <a:r>
              <a:rPr lang="tr-TR" sz="4200" dirty="0"/>
              <a:t>toplumdur içindir, anlayışı egemen olur.</a:t>
            </a:r>
          </a:p>
          <a:p>
            <a:pPr fontAlgn="base"/>
            <a:r>
              <a:rPr lang="tr-TR" sz="4200" dirty="0" smtClean="0"/>
              <a:t>Toplum </a:t>
            </a:r>
            <a:r>
              <a:rPr lang="tr-TR" sz="4200" dirty="0"/>
              <a:t>sorunlarına çözüm önerileri sunulur.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3116760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6237312"/>
          </a:xfrm>
        </p:spPr>
        <p:txBody>
          <a:bodyPr>
            <a:normAutofit/>
          </a:bodyPr>
          <a:lstStyle/>
          <a:p>
            <a:pPr marL="0" indent="0" fontAlgn="base">
              <a:buNone/>
            </a:pPr>
            <a:r>
              <a:rPr lang="tr-TR" sz="4000" b="1" dirty="0">
                <a:solidFill>
                  <a:schemeClr val="accent6">
                    <a:lumMod val="75000"/>
                  </a:schemeClr>
                </a:solidFill>
              </a:rPr>
              <a:t>Bireyin İç Dünyasını Esas Alan Eserler:</a:t>
            </a:r>
            <a:endParaRPr lang="tr-TR" sz="4000" dirty="0">
              <a:solidFill>
                <a:schemeClr val="accent6">
                  <a:lumMod val="75000"/>
                </a:schemeClr>
              </a:solidFill>
            </a:endParaRPr>
          </a:p>
          <a:p>
            <a:pPr marL="0" indent="0" fontAlgn="base">
              <a:buNone/>
            </a:pPr>
            <a:r>
              <a:rPr lang="tr-TR" sz="4500" dirty="0"/>
              <a:t>Olaylardan ve insanlardan hareketle bireyin iç dünyasını anlatmışlardır. Toplumda bireyin yabancılaşmasını anlatırken bunun </a:t>
            </a:r>
            <a:r>
              <a:rPr lang="tr-TR" sz="4500" dirty="0" smtClean="0"/>
              <a:t>sosyoekonomik </a:t>
            </a:r>
            <a:r>
              <a:rPr lang="tr-TR" sz="4500" dirty="0"/>
              <a:t>yönünden çok bireyin ruh durumunu analiz etmeye çalışmışlardır. </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3592700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6237312"/>
          </a:xfrm>
        </p:spPr>
        <p:txBody>
          <a:bodyPr>
            <a:normAutofit/>
          </a:bodyPr>
          <a:lstStyle/>
          <a:p>
            <a:pPr marL="0" indent="0" fontAlgn="base">
              <a:buNone/>
            </a:pPr>
            <a:r>
              <a:rPr lang="tr-TR" sz="4500" b="1" dirty="0">
                <a:solidFill>
                  <a:schemeClr val="accent6">
                    <a:lumMod val="75000"/>
                  </a:schemeClr>
                </a:solidFill>
              </a:rPr>
              <a:t>Bireyin İç Dünyasını Esas Alan Eserler:</a:t>
            </a:r>
            <a:endParaRPr lang="tr-TR" sz="4500" dirty="0">
              <a:solidFill>
                <a:schemeClr val="accent6">
                  <a:lumMod val="75000"/>
                </a:schemeClr>
              </a:solidFill>
            </a:endParaRPr>
          </a:p>
          <a:p>
            <a:pPr marL="0" indent="0" fontAlgn="base">
              <a:buNone/>
            </a:pPr>
            <a:r>
              <a:rPr lang="tr-TR" sz="4500" dirty="0" smtClean="0"/>
              <a:t>Psikolojik </a:t>
            </a:r>
            <a:r>
              <a:rPr lang="tr-TR" sz="4500" dirty="0"/>
              <a:t>roman ve öyküde yazarın dikkati, bireyin iç dönüşümlerine yönelmiştir. Bu yüzden olay örgüsüne bağlı merak unsuru ikinci planda kalmış bireyin ruh hali ve iç çatışmaları gerekçi psikolojik tasvirlerle verilmiştir. </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2537621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lnSpcReduction="10000"/>
          </a:bodyPr>
          <a:lstStyle/>
          <a:p>
            <a:pPr marL="0" indent="0">
              <a:buNone/>
            </a:pPr>
            <a:r>
              <a:rPr lang="tr-TR" sz="4400" dirty="0"/>
              <a:t>Bireyin iç dünyasını anlatan yazarlar eserlerinde özellikle iç konuşma, bilinç akışı gibi teknikleri kullanır. Bu eserlerde çağrışımlara, ruh tahlillerine önem verilir</a:t>
            </a:r>
            <a:r>
              <a:rPr lang="tr-TR" sz="4400" dirty="0" smtClean="0"/>
              <a:t>. </a:t>
            </a:r>
            <a:r>
              <a:rPr lang="tr-TR" sz="4400" dirty="0"/>
              <a:t>Bunalım, yabancılaşma, bireyin toplumla hesaplaşması, yalnızlık, sıkıntı, bilinçaltı, bireysel sorgulamalar, evrenin düzeni gibi konular ele alınır.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952627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fontAlgn="base"/>
            <a:r>
              <a:rPr lang="tr-TR" sz="4000" dirty="0"/>
              <a:t>Mekan, olay ve zaman bireyin iç dünyasını anlatan eserlerde birey üzerindeki etkisiyle verilir.</a:t>
            </a:r>
          </a:p>
          <a:p>
            <a:pPr fontAlgn="base"/>
            <a:r>
              <a:rPr lang="tr-TR" sz="4000" dirty="0"/>
              <a:t>Bireyin iç dünyasını esas alan yazarlar:</a:t>
            </a:r>
          </a:p>
          <a:p>
            <a:pPr fontAlgn="base"/>
            <a:r>
              <a:rPr lang="tr-TR" sz="4000" dirty="0"/>
              <a:t>Peyami Safa, Ahmet Hamdi Tanpınar, Tarık Buğra, </a:t>
            </a:r>
            <a:r>
              <a:rPr lang="tr-TR" sz="4000" dirty="0" err="1"/>
              <a:t>Samiha</a:t>
            </a:r>
            <a:r>
              <a:rPr lang="tr-TR" sz="4000" dirty="0"/>
              <a:t> Ayverdi, Mustafa Kutlu, Abdülhak Şinasi Hisar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815364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Autofit/>
          </a:bodyPr>
          <a:lstStyle/>
          <a:p>
            <a:pPr marL="0" indent="0" fontAlgn="base">
              <a:buNone/>
            </a:pPr>
            <a:r>
              <a:rPr lang="tr-TR" sz="4400" b="1" dirty="0"/>
              <a:t>Bireyin iç dünyasını esas alan eserlerin genel özellikleri:</a:t>
            </a:r>
            <a:endParaRPr lang="tr-TR" sz="4400" dirty="0"/>
          </a:p>
          <a:p>
            <a:pPr fontAlgn="base"/>
            <a:r>
              <a:rPr lang="tr-TR" sz="4400" dirty="0" smtClean="0"/>
              <a:t>İnsan </a:t>
            </a:r>
            <a:r>
              <a:rPr lang="tr-TR" sz="4400" dirty="0"/>
              <a:t>realitesinin psikolojik yönleri ele alınır.</a:t>
            </a:r>
          </a:p>
          <a:p>
            <a:pPr fontAlgn="base"/>
            <a:r>
              <a:rPr lang="tr-TR" sz="4400" dirty="0" smtClean="0"/>
              <a:t>Olay </a:t>
            </a:r>
            <a:r>
              <a:rPr lang="tr-TR" sz="4400" dirty="0"/>
              <a:t>örgüsü insanın iç dünyasını yansıtmak amacıyla kurulur.</a:t>
            </a:r>
          </a:p>
          <a:p>
            <a:pPr fontAlgn="base"/>
            <a:r>
              <a:rPr lang="tr-TR" sz="4400" dirty="0" smtClean="0"/>
              <a:t>Çehov </a:t>
            </a:r>
            <a:r>
              <a:rPr lang="tr-TR" sz="4400" dirty="0"/>
              <a:t>tarzı durum hikayeleri yazılmıştır</a:t>
            </a:r>
            <a:r>
              <a:rPr lang="tr-TR" sz="4400" dirty="0" smtClean="0"/>
              <a:t>.</a:t>
            </a:r>
            <a:endParaRPr lang="tr-TR" sz="44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518601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fontAlgn="base"/>
            <a:endParaRPr lang="tr-TR" sz="4500" dirty="0" smtClean="0"/>
          </a:p>
          <a:p>
            <a:pPr fontAlgn="base"/>
            <a:r>
              <a:rPr lang="tr-TR" sz="4500" dirty="0" smtClean="0"/>
              <a:t>Eserlerde </a:t>
            </a:r>
            <a:r>
              <a:rPr lang="tr-TR" sz="4500" dirty="0"/>
              <a:t>bireysel çözümlemeler önemli bir yer tutar.</a:t>
            </a:r>
          </a:p>
          <a:p>
            <a:pPr fontAlgn="base"/>
            <a:r>
              <a:rPr lang="tr-TR" sz="4500" dirty="0" smtClean="0"/>
              <a:t>Dil </a:t>
            </a:r>
            <a:r>
              <a:rPr lang="tr-TR" sz="4500" dirty="0"/>
              <a:t>ve anlatım bakımından seçkinci, mükemmeliyetçi bir anlayış hakimdir.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038432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fontAlgn="base"/>
            <a:r>
              <a:rPr lang="tr-TR" sz="4000" dirty="0"/>
              <a:t>Zaman, psikolojik problemler, hastalık, bireysel bunalım, Doğu-Batı problemi, kaçış, değer yargıları gibi konular ele alınır.</a:t>
            </a:r>
          </a:p>
          <a:p>
            <a:pPr fontAlgn="base"/>
            <a:r>
              <a:rPr lang="tr-TR" sz="4000" dirty="0" smtClean="0"/>
              <a:t>Özellikle </a:t>
            </a:r>
            <a:r>
              <a:rPr lang="tr-TR" sz="4000" dirty="0"/>
              <a:t>iç konuşma, bilinç akımı gibi teknikler kullanılır.</a:t>
            </a:r>
          </a:p>
          <a:p>
            <a:pPr fontAlgn="base"/>
            <a:r>
              <a:rPr lang="tr-TR" sz="4000" dirty="0" smtClean="0"/>
              <a:t>Yalın </a:t>
            </a:r>
            <a:r>
              <a:rPr lang="tr-TR" sz="4000" dirty="0"/>
              <a:t>bir dil kullanılır.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215609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548680"/>
            <a:ext cx="9143999" cy="6309320"/>
          </a:xfrm>
        </p:spPr>
        <p:txBody>
          <a:bodyPr>
            <a:normAutofit/>
          </a:bodyPr>
          <a:lstStyle/>
          <a:p>
            <a:pPr marL="0" indent="0" fontAlgn="base">
              <a:buNone/>
            </a:pPr>
            <a:r>
              <a:rPr lang="tr-TR" sz="4500" b="1" dirty="0" smtClean="0">
                <a:solidFill>
                  <a:schemeClr val="accent6">
                    <a:lumMod val="75000"/>
                  </a:schemeClr>
                </a:solidFill>
              </a:rPr>
              <a:t>   </a:t>
            </a:r>
            <a:r>
              <a:rPr lang="tr-TR" sz="4500" b="1" dirty="0" err="1" smtClean="0">
                <a:solidFill>
                  <a:schemeClr val="accent6">
                    <a:lumMod val="75000"/>
                  </a:schemeClr>
                </a:solidFill>
              </a:rPr>
              <a:t>Modernizmi</a:t>
            </a:r>
            <a:r>
              <a:rPr lang="tr-TR" sz="4500" b="1" dirty="0" smtClean="0">
                <a:solidFill>
                  <a:schemeClr val="accent6">
                    <a:lumMod val="75000"/>
                  </a:schemeClr>
                </a:solidFill>
              </a:rPr>
              <a:t> </a:t>
            </a:r>
            <a:r>
              <a:rPr lang="tr-TR" sz="4500" b="1" dirty="0">
                <a:solidFill>
                  <a:schemeClr val="accent6">
                    <a:lumMod val="75000"/>
                  </a:schemeClr>
                </a:solidFill>
              </a:rPr>
              <a:t>Esas Alan Eserler:</a:t>
            </a:r>
            <a:endParaRPr lang="tr-TR" sz="4500" dirty="0">
              <a:solidFill>
                <a:schemeClr val="accent6">
                  <a:lumMod val="75000"/>
                </a:schemeClr>
              </a:solidFill>
            </a:endParaRPr>
          </a:p>
          <a:p>
            <a:pPr fontAlgn="base"/>
            <a:r>
              <a:rPr lang="tr-TR" sz="4500" dirty="0" err="1"/>
              <a:t>Modernizmle</a:t>
            </a:r>
            <a:r>
              <a:rPr lang="tr-TR" sz="4500" dirty="0"/>
              <a:t> birlikte gerçeklerin göründüğü gibi olmadığı, yerleşik kurallara ve toplumun </a:t>
            </a:r>
            <a:r>
              <a:rPr lang="tr-TR" sz="4500" dirty="0" err="1"/>
              <a:t>bayalığına</a:t>
            </a:r>
            <a:r>
              <a:rPr lang="tr-TR" sz="4500" dirty="0"/>
              <a:t> isyan düşüncesi ağırlık kazanmıştır</a:t>
            </a:r>
            <a:r>
              <a:rPr lang="tr-TR" sz="4500" dirty="0" smtClean="0"/>
              <a:t>.</a:t>
            </a:r>
            <a:endParaRPr lang="tr-TR" sz="45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510137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76262"/>
            <a:ext cx="9133655" cy="5505475"/>
          </a:xfrm>
        </p:spPr>
        <p:txBody>
          <a:bodyPr>
            <a:normAutofit/>
          </a:bodyPr>
          <a:lstStyle/>
          <a:p>
            <a:endParaRPr lang="tr-TR" sz="4000" dirty="0" smtClean="0"/>
          </a:p>
          <a:p>
            <a:r>
              <a:rPr lang="tr-TR" sz="4000" dirty="0" smtClean="0"/>
              <a:t>1940’lı </a:t>
            </a:r>
            <a:r>
              <a:rPr lang="tr-TR" sz="4000" dirty="0"/>
              <a:t>yıllarda romanlarda 2. Dünya Savaşı yıllarında konularda toplumsal endişe ağırlık kazanır ve toplumu ilgilendiren konularda çeşitlilik görülür. Türk edebiyatında köy edebiyatı başlar, köy ve köylünün sorunları dile getirilir.</a:t>
            </a:r>
          </a:p>
        </p:txBody>
      </p:sp>
    </p:spTree>
    <p:extLst>
      <p:ext uri="{BB962C8B-B14F-4D97-AF65-F5344CB8AC3E}">
        <p14:creationId xmlns:p14="http://schemas.microsoft.com/office/powerpoint/2010/main" val="1379727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548680"/>
            <a:ext cx="9143999" cy="6309320"/>
          </a:xfrm>
        </p:spPr>
        <p:txBody>
          <a:bodyPr>
            <a:normAutofit/>
          </a:bodyPr>
          <a:lstStyle/>
          <a:p>
            <a:pPr marL="0" indent="0" fontAlgn="base">
              <a:buNone/>
            </a:pPr>
            <a:r>
              <a:rPr lang="tr-TR" sz="4500" dirty="0" smtClean="0"/>
              <a:t>Birinci </a:t>
            </a:r>
            <a:r>
              <a:rPr lang="tr-TR" sz="4500" dirty="0"/>
              <a:t>ve İkinci Dünya Savaşlarının insanlık üzerindeki yıkıcı etkileri </a:t>
            </a:r>
            <a:r>
              <a:rPr lang="tr-TR" sz="4500" dirty="0" err="1"/>
              <a:t>modernizmin</a:t>
            </a:r>
            <a:r>
              <a:rPr lang="tr-TR" sz="4500" dirty="0"/>
              <a:t> doğuşunda etkili olmuştur. İnsan, yaşadığı dünyada hep acılarıyla baş başa kalmış ve yalnızlıktan kurtulamamıştır. Öyleyse insanın bu durumunu anlatmak gerekir. </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903092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Autofit/>
          </a:bodyPr>
          <a:lstStyle/>
          <a:p>
            <a:r>
              <a:rPr lang="tr-TR" sz="4500" dirty="0" err="1" smtClean="0"/>
              <a:t>Modernizm</a:t>
            </a:r>
            <a:r>
              <a:rPr lang="tr-TR" sz="4500" dirty="0" smtClean="0"/>
              <a:t> </a:t>
            </a:r>
            <a:r>
              <a:rPr lang="tr-TR" sz="4500" dirty="0"/>
              <a:t>akımı bireyin özünü bulması gerektiğini, hür olmanın son derece önemli olduğunu, kişinin geleceğini kendisinin verdiği kararların oluşturduğunu ve bu yüzden bireyin kendini sorgulaması gerektiğini savunur. </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712214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Autofit/>
          </a:bodyPr>
          <a:lstStyle/>
          <a:p>
            <a:endParaRPr lang="tr-TR" sz="4500" dirty="0" smtClean="0"/>
          </a:p>
          <a:p>
            <a:r>
              <a:rPr lang="tr-TR" sz="4500" dirty="0" err="1" smtClean="0"/>
              <a:t>Modernist</a:t>
            </a:r>
            <a:r>
              <a:rPr lang="tr-TR" sz="4500" dirty="0" smtClean="0"/>
              <a:t> </a:t>
            </a:r>
            <a:r>
              <a:rPr lang="tr-TR" sz="4500" dirty="0"/>
              <a:t>yazar, gerçekten, düşten, bilinç ve bilinçaltından birer parça alarak hepsini beraberce yoğurur ve hikayesini biçimlendirir</a:t>
            </a:r>
            <a:r>
              <a:rPr lang="tr-TR" sz="4500" dirty="0" smtClean="0"/>
              <a:t>.</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783682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lnSpcReduction="10000"/>
          </a:bodyPr>
          <a:lstStyle/>
          <a:p>
            <a:r>
              <a:rPr lang="tr-TR" sz="4000" dirty="0"/>
              <a:t>Varoluşçuluk akımından etkilenmiştir. Franz Kafka, Albert Camus ve </a:t>
            </a:r>
            <a:r>
              <a:rPr lang="tr-TR" sz="4000" dirty="0" err="1"/>
              <a:t>J.P.Sartre’ın</a:t>
            </a:r>
            <a:r>
              <a:rPr lang="tr-TR" sz="4000" dirty="0"/>
              <a:t> varoluşçuluğundan etkilenmişlerdir. Burjuva toplumuna karşı isyancı yaklaşımı destekleyen varoluşçuluk, eserlerde özellikle küçük burjuva aydınının ruhsal bunalımlarının işlenmesine neden olmuştur. </a:t>
            </a:r>
            <a:r>
              <a:rPr lang="tr-TR" sz="4000" dirty="0" err="1"/>
              <a:t>Modernist</a:t>
            </a:r>
            <a:r>
              <a:rPr lang="tr-TR" sz="4000" dirty="0"/>
              <a:t> edebiyat bu yüzden bunalım edebiyatı olarak da isimlendirilmiştir.</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610952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endParaRPr lang="tr-TR" sz="4500" dirty="0" smtClean="0"/>
          </a:p>
          <a:p>
            <a:r>
              <a:rPr lang="tr-TR" sz="4500" dirty="0" err="1" smtClean="0"/>
              <a:t>Modernist</a:t>
            </a:r>
            <a:r>
              <a:rPr lang="tr-TR" sz="4500" dirty="0" smtClean="0"/>
              <a:t> </a:t>
            </a:r>
            <a:r>
              <a:rPr lang="tr-TR" sz="4500" dirty="0"/>
              <a:t>yazarlar, kişilerin iç dünyalarını romanlarına katmayı ve </a:t>
            </a:r>
            <a:r>
              <a:rPr lang="tr-TR" sz="4500" dirty="0" smtClean="0"/>
              <a:t>dün, bugün, yarından </a:t>
            </a:r>
            <a:r>
              <a:rPr lang="tr-TR" sz="4500" dirty="0"/>
              <a:t>oluşan zaman zincirini kırmayı hedeflerler. Artık yolculukları dışa değil içe yöneliktir. </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3243722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r>
              <a:rPr lang="tr-TR" sz="4500" dirty="0" err="1" smtClean="0"/>
              <a:t>Modernist</a:t>
            </a:r>
            <a:r>
              <a:rPr lang="tr-TR" sz="4500" dirty="0" smtClean="0"/>
              <a:t> yazarlar; karakterlerin </a:t>
            </a:r>
            <a:r>
              <a:rPr lang="tr-TR" sz="4500" dirty="0"/>
              <a:t>anılarını ve bilgilerini, kafalarından nelerin geçtiğini, dillerinden dökülmeyip kalplerine gömdüklerini okuyucuya aktarabilmek için bilinç akışı, iç konuşma ve iç diyalog gibi teknikler kullanırlar.</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978742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036495" cy="5985956"/>
          </a:xfrm>
        </p:spPr>
        <p:txBody>
          <a:bodyPr>
            <a:noAutofit/>
          </a:bodyPr>
          <a:lstStyle/>
          <a:p>
            <a:pPr fontAlgn="base"/>
            <a:r>
              <a:rPr lang="tr-TR" sz="4500" dirty="0" err="1" smtClean="0"/>
              <a:t>Modernist</a:t>
            </a:r>
            <a:r>
              <a:rPr lang="tr-TR" sz="4500" dirty="0" smtClean="0"/>
              <a:t> yazarlar, sinemadan </a:t>
            </a:r>
            <a:r>
              <a:rPr lang="tr-TR" sz="4500" dirty="0"/>
              <a:t>aldıkları geriye dönüş tekniğini kullanırlar. Bu teknikler sayesinde okuyucu, hem karakterler hakkında daha doğru bilgiler edinir hem de bugünün durup geçmişin araya girmesiyle iç içe geçmiş zaman ve olaylardan oluşan bir hikaye okur</a:t>
            </a:r>
            <a:r>
              <a:rPr lang="tr-TR" sz="4500" dirty="0" smtClean="0"/>
              <a:t>.</a:t>
            </a:r>
            <a:endParaRPr lang="tr-TR" sz="45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096750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036495" cy="5985956"/>
          </a:xfrm>
        </p:spPr>
        <p:txBody>
          <a:bodyPr>
            <a:noAutofit/>
          </a:bodyPr>
          <a:lstStyle/>
          <a:p>
            <a:pPr fontAlgn="base"/>
            <a:endParaRPr lang="tr-TR" sz="4600" dirty="0" smtClean="0"/>
          </a:p>
          <a:p>
            <a:pPr fontAlgn="base"/>
            <a:r>
              <a:rPr lang="tr-TR" sz="4600" dirty="0" err="1" smtClean="0"/>
              <a:t>Modernist</a:t>
            </a:r>
            <a:r>
              <a:rPr lang="tr-TR" sz="4600" dirty="0" smtClean="0"/>
              <a:t> </a:t>
            </a:r>
            <a:r>
              <a:rPr lang="tr-TR" sz="4600" dirty="0"/>
              <a:t>romanlarda neden-sonuç ilişkisi ortadan kalkmıştır. Roman, en baştan başlamak veya belirli bir sonla bitmek zorunda değildir</a:t>
            </a:r>
            <a:r>
              <a:rPr lang="tr-TR" sz="4600" dirty="0" smtClean="0"/>
              <a:t>.</a:t>
            </a:r>
            <a:endParaRPr lang="tr-TR" sz="46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140443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marL="0" indent="0" fontAlgn="base">
              <a:buNone/>
            </a:pPr>
            <a:r>
              <a:rPr lang="tr-TR" sz="4000" dirty="0" smtClean="0"/>
              <a:t>   </a:t>
            </a:r>
            <a:r>
              <a:rPr lang="tr-TR" sz="4000" dirty="0" err="1" smtClean="0"/>
              <a:t>Modernizmi</a:t>
            </a:r>
            <a:r>
              <a:rPr lang="tr-TR" sz="4000" dirty="0" smtClean="0"/>
              <a:t> </a:t>
            </a:r>
            <a:r>
              <a:rPr lang="tr-TR" sz="4000" dirty="0"/>
              <a:t>esas alan sanatçılar:</a:t>
            </a:r>
          </a:p>
          <a:p>
            <a:pPr fontAlgn="base"/>
            <a:r>
              <a:rPr lang="tr-TR" sz="4000" dirty="0"/>
              <a:t>Sait Faik Abasıyanık, Oğuz Atay, Orhan Pamuk, Haldun Taner, Yusuf Atılgan, Bilge Karasu, Nezihe Meriç, Attila İlhan, Adalet Ağaoğlu, Ferit </a:t>
            </a:r>
            <a:r>
              <a:rPr lang="tr-TR" sz="4000" dirty="0" err="1"/>
              <a:t>Edgü</a:t>
            </a:r>
            <a:r>
              <a:rPr lang="tr-TR" sz="4000" dirty="0"/>
              <a:t>, Rasim </a:t>
            </a:r>
            <a:r>
              <a:rPr lang="tr-TR" sz="4000" dirty="0" err="1"/>
              <a:t>Özdenören</a:t>
            </a:r>
            <a:r>
              <a:rPr lang="tr-TR" sz="4000" dirty="0"/>
              <a:t>, Füruzan, Vüsat O. Bener, Pınar Kür, Latife Tekin, İnci Aral, Mustafa </a:t>
            </a:r>
            <a:r>
              <a:rPr lang="tr-TR" sz="4000" dirty="0" err="1"/>
              <a:t>Miyasoğlu</a:t>
            </a:r>
            <a:r>
              <a:rPr lang="tr-TR" sz="4000" dirty="0"/>
              <a:t>, Hulki </a:t>
            </a:r>
            <a:r>
              <a:rPr lang="tr-TR" sz="4000" dirty="0" smtClean="0"/>
              <a:t>Aktunç</a:t>
            </a:r>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870324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marL="0" indent="0" fontAlgn="base">
              <a:buNone/>
            </a:pPr>
            <a:r>
              <a:rPr lang="tr-TR" sz="4500" b="1" dirty="0" err="1"/>
              <a:t>Modernizmi</a:t>
            </a:r>
            <a:r>
              <a:rPr lang="tr-TR" sz="4500" b="1" dirty="0"/>
              <a:t> Esas alan eserlerin genel özellikleri:</a:t>
            </a:r>
            <a:endParaRPr lang="tr-TR" sz="4500" dirty="0"/>
          </a:p>
          <a:p>
            <a:pPr fontAlgn="base"/>
            <a:r>
              <a:rPr lang="tr-TR" sz="4500" dirty="0" smtClean="0"/>
              <a:t>Geleneksel </a:t>
            </a:r>
            <a:r>
              <a:rPr lang="tr-TR" sz="4500" dirty="0"/>
              <a:t>olanı günün anlayışına uydurma, yerleşik ve alışılmış olanı yeni olana tabi kılma eğilimi vardır.</a:t>
            </a:r>
          </a:p>
          <a:p>
            <a:pPr fontAlgn="base"/>
            <a:r>
              <a:rPr lang="tr-TR" sz="4500" dirty="0" smtClean="0"/>
              <a:t>Geleneksel </a:t>
            </a:r>
            <a:r>
              <a:rPr lang="tr-TR" sz="4500" dirty="0"/>
              <a:t>anlatım ve yapı reddedilir</a:t>
            </a:r>
            <a:r>
              <a:rPr lang="tr-TR" sz="4500" dirty="0" smtClean="0"/>
              <a:t>.</a:t>
            </a:r>
            <a:endParaRPr lang="tr-TR" sz="45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77407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0" y="620688"/>
            <a:ext cx="9144000" cy="5505475"/>
          </a:xfrm>
        </p:spPr>
        <p:txBody>
          <a:bodyPr/>
          <a:lstStyle/>
          <a:p>
            <a:pPr fontAlgn="base"/>
            <a:r>
              <a:rPr lang="tr-TR" sz="4000" dirty="0"/>
              <a:t>1950’li yıllarda 2.Dünya Savaşı yıllarında yetişen köy çıkışlı, Köy enstitülü yazarlar köy ve kasaba romanlarını yayımlarlar.</a:t>
            </a:r>
          </a:p>
          <a:p>
            <a:pPr fontAlgn="base"/>
            <a:r>
              <a:rPr lang="tr-TR" sz="4000" dirty="0"/>
              <a:t>1960’lı yıllarda toplumcu yazarlar konuları çeşitlendirirler, geçirilen siyasi, toplumsal ve ekonomik değişmeler, bunların sonuçları ele alınır</a:t>
            </a:r>
            <a:r>
              <a:rPr lang="tr-TR" sz="4000" dirty="0" smtClean="0"/>
              <a:t>.</a:t>
            </a:r>
            <a:endParaRPr lang="tr-TR" sz="4000" dirty="0"/>
          </a:p>
        </p:txBody>
      </p:sp>
    </p:spTree>
    <p:extLst>
      <p:ext uri="{BB962C8B-B14F-4D97-AF65-F5344CB8AC3E}">
        <p14:creationId xmlns:p14="http://schemas.microsoft.com/office/powerpoint/2010/main" val="2234521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fontAlgn="base"/>
            <a:r>
              <a:rPr lang="tr-TR" sz="4600" dirty="0" err="1" smtClean="0"/>
              <a:t>Modernist</a:t>
            </a:r>
            <a:r>
              <a:rPr lang="tr-TR" sz="4600" dirty="0" smtClean="0"/>
              <a:t> eserlerde yerleşik </a:t>
            </a:r>
            <a:r>
              <a:rPr lang="tr-TR" sz="4600" dirty="0"/>
              <a:t>uzlaşımlara, modern toplumun </a:t>
            </a:r>
            <a:r>
              <a:rPr lang="tr-TR" sz="4600" dirty="0" err="1"/>
              <a:t>vasatilik</a:t>
            </a:r>
            <a:r>
              <a:rPr lang="tr-TR" sz="4600" dirty="0"/>
              <a:t> ve bayağılığına isyan vardır.</a:t>
            </a:r>
          </a:p>
          <a:p>
            <a:pPr fontAlgn="base"/>
            <a:r>
              <a:rPr lang="tr-TR" sz="4600" dirty="0" smtClean="0"/>
              <a:t>İnsanın </a:t>
            </a:r>
            <a:r>
              <a:rPr lang="tr-TR" sz="4600" dirty="0"/>
              <a:t>dışındaki toplumsal dünyayı yalın bir biçimde yansıtmaktan kaçınılır.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362237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fontAlgn="base"/>
            <a:r>
              <a:rPr lang="tr-TR" sz="4500" dirty="0" err="1" smtClean="0"/>
              <a:t>Modernist</a:t>
            </a:r>
            <a:r>
              <a:rPr lang="tr-TR" sz="4500" dirty="0" smtClean="0"/>
              <a:t> romanlarda bireyin </a:t>
            </a:r>
            <a:r>
              <a:rPr lang="tr-TR" sz="4500" dirty="0"/>
              <a:t>bunalımları ve toplumla olan çatışmaları anlatılır.</a:t>
            </a:r>
          </a:p>
          <a:p>
            <a:pPr fontAlgn="base"/>
            <a:r>
              <a:rPr lang="tr-TR" sz="4500" dirty="0" smtClean="0"/>
              <a:t>Çağrışıma </a:t>
            </a:r>
            <a:r>
              <a:rPr lang="tr-TR" sz="4500" dirty="0"/>
              <a:t>çok yer verilir.</a:t>
            </a:r>
          </a:p>
          <a:p>
            <a:pPr fontAlgn="base"/>
            <a:r>
              <a:rPr lang="tr-TR" sz="4500" dirty="0" smtClean="0"/>
              <a:t>Anlatımda </a:t>
            </a:r>
            <a:r>
              <a:rPr lang="tr-TR" sz="4500" dirty="0"/>
              <a:t>şiire has bir söyleyiş söz konusudur</a:t>
            </a:r>
            <a:r>
              <a:rPr lang="tr-TR" sz="4500" dirty="0" smtClean="0"/>
              <a:t>.</a:t>
            </a:r>
            <a:endParaRPr lang="tr-TR" sz="45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7054945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fontAlgn="base"/>
            <a:endParaRPr lang="tr-TR" sz="4000" dirty="0" smtClean="0"/>
          </a:p>
          <a:p>
            <a:pPr fontAlgn="base"/>
            <a:r>
              <a:rPr lang="tr-TR" sz="4000" dirty="0" err="1" smtClean="0"/>
              <a:t>Modernist</a:t>
            </a:r>
            <a:r>
              <a:rPr lang="tr-TR" sz="4000" dirty="0" smtClean="0"/>
              <a:t> romanlarda kişilerin </a:t>
            </a:r>
            <a:r>
              <a:rPr lang="tr-TR" sz="4000" dirty="0"/>
              <a:t>toplum içindeki yer ve değerinden çok psikolojik özellikleri öne çıkarılır.</a:t>
            </a:r>
          </a:p>
          <a:p>
            <a:pPr fontAlgn="base"/>
            <a:r>
              <a:rPr lang="tr-TR" sz="4000" dirty="0" smtClean="0"/>
              <a:t>Diyalog </a:t>
            </a:r>
            <a:r>
              <a:rPr lang="tr-TR" sz="4000" dirty="0"/>
              <a:t>ve hikaye etme yerine bilinç akışı tekniği kullanılır.</a:t>
            </a:r>
          </a:p>
          <a:p>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532083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rmAutofit/>
          </a:bodyPr>
          <a:lstStyle/>
          <a:p>
            <a:r>
              <a:rPr lang="tr-TR" sz="4000" dirty="0"/>
              <a:t>1970-1980 yılları arasında roman yazarları sayısında büyük bir artış görülüyor. Konu türlerinde artış olur, 27 Mayıs ve 12 Mart olayları ele alınır. Belgelere dayanarak yazılan tarihi romanlar ve Almanya’ya göç edenlerin dramlarını anlatan romanlar dikkati çeker.</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3846999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Autofit/>
          </a:bodyPr>
          <a:lstStyle/>
          <a:p>
            <a:pPr marL="0" indent="0">
              <a:buNone/>
            </a:pPr>
            <a:endParaRPr lang="tr-TR" sz="4200" dirty="0" smtClean="0"/>
          </a:p>
          <a:p>
            <a:pPr marL="0" indent="0">
              <a:buNone/>
            </a:pPr>
            <a:r>
              <a:rPr lang="tr-TR" sz="4200" dirty="0" smtClean="0"/>
              <a:t>1980-1990 </a:t>
            </a:r>
            <a:r>
              <a:rPr lang="tr-TR" sz="4200" dirty="0"/>
              <a:t>yılları arasında aileden hareket ederek, 1900’lerden başlayan geniş bir zaman dilimi içinde, Türkiye’nin toplumsal </a:t>
            </a:r>
            <a:r>
              <a:rPr lang="tr-TR" sz="4200" dirty="0" smtClean="0"/>
              <a:t>yaşamından </a:t>
            </a:r>
            <a:r>
              <a:rPr lang="tr-TR" sz="4200" dirty="0"/>
              <a:t>kesitler verilir. Biyografik romanlar yazılır. </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3208230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Autofit/>
          </a:bodyPr>
          <a:lstStyle/>
          <a:p>
            <a:pPr marL="0" indent="0">
              <a:buNone/>
            </a:pPr>
            <a:r>
              <a:rPr lang="tr-TR" sz="4200" dirty="0" smtClean="0"/>
              <a:t>İnsanların </a:t>
            </a:r>
            <a:r>
              <a:rPr lang="tr-TR" sz="4200" dirty="0"/>
              <a:t>alın yazılarına egemen olmak için </a:t>
            </a:r>
            <a:r>
              <a:rPr lang="tr-TR" sz="4200" dirty="0" smtClean="0"/>
              <a:t>gösterdikleri </a:t>
            </a:r>
            <a:r>
              <a:rPr lang="tr-TR" sz="4200" dirty="0"/>
              <a:t>çaba, köyden kente göç ile </a:t>
            </a:r>
            <a:r>
              <a:rPr lang="tr-TR" sz="4200" dirty="0" smtClean="0"/>
              <a:t>köylülerin </a:t>
            </a:r>
            <a:r>
              <a:rPr lang="tr-TR" sz="4200" dirty="0"/>
              <a:t>kentte içine düştükleri çıkmazlar, kadın </a:t>
            </a:r>
            <a:r>
              <a:rPr lang="tr-TR" sz="4200" dirty="0" smtClean="0"/>
              <a:t>sorunları </a:t>
            </a:r>
            <a:r>
              <a:rPr lang="tr-TR" sz="4200" dirty="0"/>
              <a:t>anlatılır. </a:t>
            </a:r>
            <a:r>
              <a:rPr lang="tr-TR" sz="4200" dirty="0" smtClean="0"/>
              <a:t/>
            </a:r>
            <a:br>
              <a:rPr lang="tr-TR" sz="4200" dirty="0" smtClean="0"/>
            </a:br>
            <a:r>
              <a:rPr lang="tr-TR" sz="4200" dirty="0" smtClean="0"/>
              <a:t>12 </a:t>
            </a:r>
            <a:r>
              <a:rPr lang="tr-TR" sz="4200" dirty="0"/>
              <a:t>Eylül 1980 öncesi </a:t>
            </a:r>
            <a:r>
              <a:rPr lang="tr-TR" sz="4200" dirty="0" smtClean="0"/>
              <a:t>olaylarından </a:t>
            </a:r>
            <a:r>
              <a:rPr lang="tr-TR" sz="4200" dirty="0"/>
              <a:t>kesitler verilir.  Roman klasik </a:t>
            </a:r>
            <a:r>
              <a:rPr lang="tr-TR" sz="4200" dirty="0" smtClean="0"/>
              <a:t>yapısından uzaklaştırılarak </a:t>
            </a:r>
            <a:r>
              <a:rPr lang="tr-TR" sz="4200" dirty="0"/>
              <a:t>romana yeni bir kurgu kazandırılır.</a:t>
            </a:r>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5236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801290"/>
          </a:xfrm>
        </p:spPr>
        <p:txBody>
          <a:bodyPr>
            <a:normAutofit/>
          </a:bodyPr>
          <a:lstStyle/>
          <a:p>
            <a:pPr fontAlgn="base"/>
            <a:r>
              <a:rPr lang="tr-TR" sz="4000" dirty="0" smtClean="0"/>
              <a:t>Bu dönemde Türkiye’nin </a:t>
            </a:r>
            <a:r>
              <a:rPr lang="tr-TR" sz="4000" dirty="0"/>
              <a:t>gerçeklerine eğilme söz konusudur.</a:t>
            </a:r>
          </a:p>
          <a:p>
            <a:r>
              <a:rPr lang="tr-TR" sz="4000" dirty="0"/>
              <a:t>Yurdun bütün bölgelerinde kentlerdeki, köylerdeki yaşam ve insan ilişkileri, </a:t>
            </a:r>
            <a:r>
              <a:rPr lang="tr-TR" sz="4000" dirty="0" smtClean="0"/>
              <a:t>yurt dışına </a:t>
            </a:r>
            <a:r>
              <a:rPr lang="tr-TR" sz="4000" dirty="0"/>
              <a:t>göçen işçiler ele alınır</a:t>
            </a:r>
            <a:r>
              <a:rPr lang="tr-TR" sz="4000" dirty="0" smtClean="0"/>
              <a:t>.</a:t>
            </a:r>
          </a:p>
          <a:p>
            <a:r>
              <a:rPr lang="tr-TR" sz="4000" dirty="0"/>
              <a:t>Her sınıftan, her yaşam biçiminden gelen kahramanlar canlandırılır.</a:t>
            </a:r>
            <a:br>
              <a:rPr lang="tr-TR" sz="4000" dirty="0"/>
            </a:br>
            <a:endParaRPr lang="tr-TR" sz="40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215963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C:\ZZZ\presentation-149438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2"/>
          <p:cNvSpPr>
            <a:spLocks noGrp="1"/>
          </p:cNvSpPr>
          <p:nvPr>
            <p:ph idx="1"/>
          </p:nvPr>
        </p:nvSpPr>
        <p:spPr>
          <a:xfrm>
            <a:off x="1" y="620688"/>
            <a:ext cx="9143999" cy="5616624"/>
          </a:xfrm>
        </p:spPr>
        <p:txBody>
          <a:bodyPr>
            <a:noAutofit/>
          </a:bodyPr>
          <a:lstStyle/>
          <a:p>
            <a:pPr fontAlgn="base"/>
            <a:r>
              <a:rPr lang="tr-TR" sz="4000" dirty="0"/>
              <a:t>Toplumsal bozuklukların giderilmesi için öneriler getirilir.</a:t>
            </a:r>
          </a:p>
          <a:p>
            <a:pPr fontAlgn="base"/>
            <a:r>
              <a:rPr lang="tr-TR" sz="4000" dirty="0" smtClean="0"/>
              <a:t>Dil </a:t>
            </a:r>
            <a:r>
              <a:rPr lang="tr-TR" sz="4000" dirty="0"/>
              <a:t>devrimi edebiyatı yakından etkiler.</a:t>
            </a:r>
          </a:p>
          <a:p>
            <a:pPr fontAlgn="base"/>
            <a:r>
              <a:rPr lang="tr-TR" sz="4000" dirty="0" smtClean="0"/>
              <a:t>Toplumdaki </a:t>
            </a:r>
            <a:r>
              <a:rPr lang="tr-TR" sz="4000" dirty="0"/>
              <a:t>değişmeleri, siyasal yaşamdaki çalkantıları, çatışmaları ele alan romanlar yazılır.</a:t>
            </a:r>
          </a:p>
          <a:p>
            <a:pPr fontAlgn="base"/>
            <a:r>
              <a:rPr lang="tr-TR" sz="3800" dirty="0" smtClean="0"/>
              <a:t>Kurtuluş </a:t>
            </a:r>
            <a:r>
              <a:rPr lang="tr-TR" sz="3800" dirty="0"/>
              <a:t>Savaşı’na katılan halk ve aydınlar, yeni döneme ayak uydurmaya çalışan çıkarcılar ve işbirlikçiler işlenir</a:t>
            </a:r>
            <a:r>
              <a:rPr lang="tr-TR" sz="3800" dirty="0" smtClean="0"/>
              <a:t>.</a:t>
            </a:r>
            <a:r>
              <a:rPr lang="tr-TR" sz="3800" dirty="0"/>
              <a:t/>
            </a:r>
            <a:br>
              <a:rPr lang="tr-TR" sz="3800" dirty="0"/>
            </a:br>
            <a:endParaRPr lang="tr-TR" sz="3800" dirty="0"/>
          </a:p>
        </p:txBody>
      </p:sp>
      <p:sp>
        <p:nvSpPr>
          <p:cNvPr id="3" name="Metin kutusu 2"/>
          <p:cNvSpPr txBox="1"/>
          <p:nvPr/>
        </p:nvSpPr>
        <p:spPr>
          <a:xfrm>
            <a:off x="6228184" y="6237312"/>
            <a:ext cx="2448272" cy="369332"/>
          </a:xfrm>
          <a:prstGeom prst="rect">
            <a:avLst/>
          </a:prstGeom>
          <a:noFill/>
        </p:spPr>
        <p:txBody>
          <a:bodyPr wrap="square" rtlCol="0">
            <a:spAutoFit/>
          </a:bodyPr>
          <a:lstStyle/>
          <a:p>
            <a:r>
              <a:rPr lang="tr-TR" dirty="0"/>
              <a:t>e</a:t>
            </a:r>
            <a:r>
              <a:rPr lang="tr-TR" dirty="0" smtClean="0"/>
              <a:t>debiyatsultani.com</a:t>
            </a:r>
            <a:endParaRPr lang="tr-TR" dirty="0"/>
          </a:p>
        </p:txBody>
      </p:sp>
    </p:spTree>
    <p:extLst>
      <p:ext uri="{BB962C8B-B14F-4D97-AF65-F5344CB8AC3E}">
        <p14:creationId xmlns:p14="http://schemas.microsoft.com/office/powerpoint/2010/main" val="159389379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1496</Words>
  <Application>Microsoft Office PowerPoint</Application>
  <PresentationFormat>Ekran Gösterisi (4:3)</PresentationFormat>
  <Paragraphs>142</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MURAT ŞAHİN</dc:creator>
  <cp:lastModifiedBy>Windows User</cp:lastModifiedBy>
  <cp:revision>9</cp:revision>
  <dcterms:created xsi:type="dcterms:W3CDTF">2024-02-03T08:58:03Z</dcterms:created>
  <dcterms:modified xsi:type="dcterms:W3CDTF">2024-02-03T10:55:00Z</dcterms:modified>
</cp:coreProperties>
</file>