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60" r:id="rId5"/>
    <p:sldId id="261" r:id="rId6"/>
    <p:sldId id="262" r:id="rId7"/>
    <p:sldId id="264" r:id="rId8"/>
    <p:sldId id="266" r:id="rId9"/>
    <p:sldId id="265" r:id="rId10"/>
    <p:sldId id="271" r:id="rId11"/>
    <p:sldId id="272" r:id="rId12"/>
    <p:sldId id="275" r:id="rId13"/>
    <p:sldId id="270" r:id="rId14"/>
    <p:sldId id="274" r:id="rId15"/>
    <p:sldId id="277" r:id="rId16"/>
    <p:sldId id="276" r:id="rId17"/>
    <p:sldId id="279" r:id="rId18"/>
    <p:sldId id="278" r:id="rId19"/>
    <p:sldId id="280" r:id="rId20"/>
    <p:sldId id="286" r:id="rId21"/>
    <p:sldId id="285" r:id="rId22"/>
    <p:sldId id="281" r:id="rId23"/>
    <p:sldId id="282" r:id="rId24"/>
    <p:sldId id="283" r:id="rId25"/>
    <p:sldId id="284" r:id="rId26"/>
    <p:sldId id="287"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165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5FC7B8-5E6A-4712-872B-107A5B308D5D}" type="datetimeFigureOut">
              <a:rPr lang="tr-TR" smtClean="0"/>
              <a:pPr/>
              <a:t>14.04.2024</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97F9CF-6A08-4F8B-A002-F80FF1D4AADA}"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997F9CF-6A08-4F8B-A002-F80FF1D4AADA}" type="slidenum">
              <a:rPr lang="tr-TR" smtClean="0"/>
              <a:pPr/>
              <a:t>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14.04.2024</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14.04.2024</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1142976" y="1643050"/>
            <a:ext cx="6715172" cy="3500462"/>
          </a:xfrm>
        </p:spPr>
        <p:style>
          <a:lnRef idx="2">
            <a:schemeClr val="accent1"/>
          </a:lnRef>
          <a:fillRef idx="1">
            <a:schemeClr val="lt1"/>
          </a:fillRef>
          <a:effectRef idx="0">
            <a:schemeClr val="accent1"/>
          </a:effectRef>
          <a:fontRef idx="minor">
            <a:schemeClr val="dk1"/>
          </a:fontRef>
        </p:style>
        <p:txBody>
          <a:bodyPr/>
          <a:lstStyle/>
          <a:p>
            <a:r>
              <a:rPr lang="tr-TR" sz="8000" dirty="0" smtClean="0"/>
              <a:t>MURABBA NEDİR?</a:t>
            </a:r>
            <a:br>
              <a:rPr lang="tr-TR" sz="8000" dirty="0" smtClean="0"/>
            </a:br>
            <a:r>
              <a:rPr lang="tr-TR" dirty="0" smtClean="0"/>
              <a:t>edebiyatsultani.com</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285728"/>
            <a:ext cx="8358246" cy="6286544"/>
          </a:xfrm>
        </p:spPr>
        <p:style>
          <a:lnRef idx="2">
            <a:schemeClr val="accent1"/>
          </a:lnRef>
          <a:fillRef idx="1">
            <a:schemeClr val="lt1"/>
          </a:fillRef>
          <a:effectRef idx="0">
            <a:schemeClr val="accent1"/>
          </a:effectRef>
          <a:fontRef idx="minor">
            <a:schemeClr val="dk1"/>
          </a:fontRef>
        </p:style>
        <p:txBody>
          <a:bodyPr>
            <a:noAutofit/>
          </a:bodyPr>
          <a:lstStyle/>
          <a:p>
            <a:pPr fontAlgn="base"/>
            <a:r>
              <a:rPr lang="tr-TR" sz="5000" dirty="0" smtClean="0"/>
              <a:t>Murabbalarda daha ziyade “</a:t>
            </a:r>
            <a:r>
              <a:rPr lang="tr-TR" sz="5000" dirty="0" err="1" smtClean="0"/>
              <a:t>fâilâtün</a:t>
            </a:r>
            <a:r>
              <a:rPr lang="tr-TR" sz="5000" dirty="0" smtClean="0"/>
              <a:t> </a:t>
            </a:r>
            <a:r>
              <a:rPr lang="tr-TR" sz="5000" dirty="0" err="1" smtClean="0"/>
              <a:t>fâilâtün</a:t>
            </a:r>
            <a:r>
              <a:rPr lang="tr-TR" sz="5000" dirty="0" smtClean="0"/>
              <a:t> </a:t>
            </a:r>
            <a:r>
              <a:rPr lang="tr-TR" sz="5000" dirty="0" err="1" smtClean="0"/>
              <a:t>fâilâtün</a:t>
            </a:r>
            <a:r>
              <a:rPr lang="tr-TR" sz="5000" dirty="0" smtClean="0"/>
              <a:t> </a:t>
            </a:r>
            <a:r>
              <a:rPr lang="tr-TR" sz="5000" dirty="0" err="1" smtClean="0"/>
              <a:t>fâilün</a:t>
            </a:r>
            <a:r>
              <a:rPr lang="tr-TR" sz="5000" dirty="0" smtClean="0"/>
              <a:t>” veya “</a:t>
            </a:r>
            <a:r>
              <a:rPr lang="tr-TR" sz="5000" dirty="0" err="1" smtClean="0"/>
              <a:t>feilâtün</a:t>
            </a:r>
            <a:r>
              <a:rPr lang="tr-TR" sz="5000" dirty="0" smtClean="0"/>
              <a:t> </a:t>
            </a:r>
            <a:r>
              <a:rPr lang="tr-TR" sz="5000" dirty="0" err="1" smtClean="0"/>
              <a:t>feilâtün</a:t>
            </a:r>
            <a:r>
              <a:rPr lang="tr-TR" sz="5000" dirty="0" smtClean="0"/>
              <a:t> </a:t>
            </a:r>
            <a:r>
              <a:rPr lang="tr-TR" sz="5000" dirty="0" err="1" smtClean="0"/>
              <a:t>feilâtün</a:t>
            </a:r>
            <a:r>
              <a:rPr lang="tr-TR" sz="5000" dirty="0" smtClean="0"/>
              <a:t> </a:t>
            </a:r>
            <a:r>
              <a:rPr lang="tr-TR" sz="5000" dirty="0" err="1" smtClean="0"/>
              <a:t>feilün</a:t>
            </a:r>
            <a:r>
              <a:rPr lang="tr-TR" sz="5000" dirty="0" smtClean="0"/>
              <a:t>” gibi hece vezninin 4 + 4 + 4 + 3 = 15’li kalıbına </a:t>
            </a:r>
            <a:r>
              <a:rPr lang="tr-TR" sz="5000" dirty="0" smtClean="0"/>
              <a:t>4 </a:t>
            </a:r>
            <a:r>
              <a:rPr lang="tr-TR" sz="5000" dirty="0" smtClean="0"/>
              <a:t>+ 4 + 3 = 11’li kalıbına (</a:t>
            </a:r>
            <a:r>
              <a:rPr lang="tr-TR" sz="5000" dirty="0" err="1" smtClean="0"/>
              <a:t>feilâtün</a:t>
            </a:r>
            <a:r>
              <a:rPr lang="tr-TR" sz="5000" dirty="0" smtClean="0"/>
              <a:t> </a:t>
            </a:r>
            <a:r>
              <a:rPr lang="tr-TR" sz="5000" dirty="0" err="1" smtClean="0"/>
              <a:t>feilâtün</a:t>
            </a:r>
            <a:r>
              <a:rPr lang="tr-TR" sz="5000" dirty="0" smtClean="0"/>
              <a:t> </a:t>
            </a:r>
            <a:r>
              <a:rPr lang="tr-TR" sz="5000" dirty="0" err="1" smtClean="0"/>
              <a:t>feilün</a:t>
            </a:r>
            <a:r>
              <a:rPr lang="tr-TR" sz="5000" dirty="0" smtClean="0"/>
              <a:t>) uyan işlek kalıplar tercih edilmiştir.</a:t>
            </a:r>
            <a:endParaRPr lang="tr-TR" sz="5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Bunun en önemli sebeplerinden biri, </a:t>
            </a:r>
            <a:r>
              <a:rPr lang="tr-TR" sz="6000" i="1" dirty="0" err="1" smtClean="0">
                <a:solidFill>
                  <a:srgbClr val="7030A0"/>
                </a:solidFill>
              </a:rPr>
              <a:t>murabbanın</a:t>
            </a:r>
            <a:r>
              <a:rPr lang="tr-TR" sz="6000" dirty="0" smtClean="0"/>
              <a:t> </a:t>
            </a:r>
            <a:r>
              <a:rPr lang="tr-TR" sz="6000" dirty="0" smtClean="0"/>
              <a:t>eski Türk şiirindeki koşukla bunun halk şiirindeki uzantısı olan türkü veya koşmaya çok benzemesidir.</a:t>
            </a:r>
            <a:endParaRPr lang="tr-TR" sz="6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Halk </a:t>
            </a:r>
            <a:r>
              <a:rPr lang="tr-TR" sz="6000" dirty="0" smtClean="0"/>
              <a:t>şairleri aruzla şiir söyleyecekleri zaman </a:t>
            </a:r>
            <a:r>
              <a:rPr lang="tr-TR" sz="6000" dirty="0" err="1" smtClean="0"/>
              <a:t>mütekerrir</a:t>
            </a:r>
            <a:r>
              <a:rPr lang="tr-TR" sz="6000" dirty="0" smtClean="0"/>
              <a:t> murabba tarzını kullanmışlardır. </a:t>
            </a:r>
            <a:endParaRPr lang="tr-TR" sz="6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Murabba aynı zamanda Türk </a:t>
            </a:r>
            <a:r>
              <a:rPr lang="tr-TR" sz="6000" dirty="0" err="1" smtClean="0"/>
              <a:t>mûsikisinde</a:t>
            </a:r>
            <a:r>
              <a:rPr lang="tr-TR" sz="6000" dirty="0" smtClean="0"/>
              <a:t> bir beste formunun adıdır. </a:t>
            </a:r>
            <a:endParaRPr lang="tr-TR" sz="6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Autofit/>
          </a:bodyPr>
          <a:lstStyle/>
          <a:p>
            <a:pPr fontAlgn="base"/>
            <a:r>
              <a:rPr lang="tr-TR" sz="4500" dirty="0" smtClean="0"/>
              <a:t>Şarkı </a:t>
            </a:r>
            <a:r>
              <a:rPr lang="tr-TR" sz="4500" dirty="0" smtClean="0"/>
              <a:t>nazım şekliyle benzerlik göstermesi, bestelenmeye uygun oluşu ve sırf bestelenmek üzere kaleme alınan </a:t>
            </a:r>
            <a:r>
              <a:rPr lang="tr-TR" sz="4500" i="1" dirty="0" smtClean="0">
                <a:solidFill>
                  <a:srgbClr val="7030A0"/>
                </a:solidFill>
              </a:rPr>
              <a:t>murabbaların</a:t>
            </a:r>
            <a:r>
              <a:rPr lang="tr-TR" sz="4500" dirty="0" smtClean="0"/>
              <a:t> bulunması kelimeye “beste” anlamını kazandırmış, “murabba bağlamak” da “şarkı bestelemek” </a:t>
            </a:r>
            <a:r>
              <a:rPr lang="tr-TR" sz="4500" dirty="0" err="1" smtClean="0"/>
              <a:t>mânasında</a:t>
            </a:r>
            <a:r>
              <a:rPr lang="tr-TR" sz="4500" dirty="0" smtClean="0"/>
              <a:t> kullanılmıştır.</a:t>
            </a:r>
            <a:endParaRPr lang="tr-TR" sz="45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Türk </a:t>
            </a:r>
            <a:r>
              <a:rPr lang="tr-TR" sz="6000" dirty="0" smtClean="0"/>
              <a:t>edebiyatında ilk murabba </a:t>
            </a:r>
            <a:r>
              <a:rPr lang="tr-TR" sz="6000" dirty="0" err="1" smtClean="0"/>
              <a:t>Nesîmî</a:t>
            </a:r>
            <a:r>
              <a:rPr lang="tr-TR" sz="6000" dirty="0" smtClean="0"/>
              <a:t> (</a:t>
            </a:r>
            <a:r>
              <a:rPr lang="tr-TR" sz="6000" dirty="0" smtClean="0"/>
              <a:t>ö.1417) </a:t>
            </a:r>
            <a:r>
              <a:rPr lang="tr-TR" sz="6000" dirty="0" smtClean="0"/>
              <a:t>tarafından yazılmış, </a:t>
            </a:r>
            <a:r>
              <a:rPr lang="tr-TR" sz="6000" dirty="0" smtClean="0"/>
              <a:t>16. </a:t>
            </a:r>
            <a:r>
              <a:rPr lang="tr-TR" sz="6000" dirty="0" smtClean="0"/>
              <a:t>yüzyılda Türk şairleri arasında murabba yazma moda haline </a:t>
            </a:r>
            <a:r>
              <a:rPr lang="tr-TR" sz="6000" dirty="0" smtClean="0"/>
              <a:t>gelmiştir.</a:t>
            </a:r>
            <a:endParaRPr lang="tr-TR" sz="6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71480"/>
            <a:ext cx="8358246" cy="5715040"/>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7200" dirty="0" smtClean="0"/>
              <a:t>Önemli murabba şairleri </a:t>
            </a:r>
            <a:br>
              <a:rPr lang="tr-TR" sz="7200" dirty="0" smtClean="0"/>
            </a:br>
            <a:r>
              <a:rPr lang="tr-TR" sz="7200" b="1" dirty="0" err="1" smtClean="0"/>
              <a:t>Aşki</a:t>
            </a:r>
            <a:r>
              <a:rPr lang="tr-TR" sz="7200" b="1" dirty="0" smtClean="0"/>
              <a:t>, Muhibbi, Hayreti, Esrar Dede, </a:t>
            </a:r>
            <a:r>
              <a:rPr lang="tr-TR" sz="7200" b="1" dirty="0" err="1" smtClean="0"/>
              <a:t>Taşlıcalı</a:t>
            </a:r>
            <a:r>
              <a:rPr lang="tr-TR" sz="7200" b="1" dirty="0" smtClean="0"/>
              <a:t> Yahya Bey, Fuzuli</a:t>
            </a:r>
            <a:r>
              <a:rPr lang="tr-TR" sz="7200" dirty="0" smtClean="0"/>
              <a:t>’dir.</a:t>
            </a:r>
            <a:endParaRPr lang="tr-TR" sz="6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 </a:t>
            </a:r>
            <a:r>
              <a:rPr lang="tr-TR" sz="6000" dirty="0" smtClean="0"/>
              <a:t>Murabba, divan </a:t>
            </a:r>
            <a:r>
              <a:rPr lang="tr-TR" sz="6000" dirty="0" smtClean="0"/>
              <a:t>edebiyatında 15. yüzyılda </a:t>
            </a:r>
            <a:r>
              <a:rPr lang="tr-TR" sz="6000" dirty="0" err="1" smtClean="0"/>
              <a:t>sultanü’ş</a:t>
            </a:r>
            <a:r>
              <a:rPr lang="tr-TR" sz="6000" dirty="0" smtClean="0"/>
              <a:t>-şuara (şairler sultanı) unvanlı </a:t>
            </a:r>
            <a:r>
              <a:rPr lang="tr-TR" sz="6000" dirty="0" err="1" smtClean="0"/>
              <a:t>Ahmed</a:t>
            </a:r>
            <a:r>
              <a:rPr lang="tr-TR" sz="6000" dirty="0" smtClean="0"/>
              <a:t> Paşa tarafından kullanılmıştır. </a:t>
            </a:r>
            <a:endParaRPr lang="tr-TR" sz="6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16.Yüzyılda </a:t>
            </a:r>
            <a:r>
              <a:rPr lang="tr-TR" sz="6000" dirty="0" err="1" smtClean="0"/>
              <a:t>nazîre</a:t>
            </a:r>
            <a:r>
              <a:rPr lang="tr-TR" sz="6000" dirty="0" smtClean="0"/>
              <a:t> </a:t>
            </a:r>
            <a:r>
              <a:rPr lang="tr-TR" sz="6000" dirty="0" smtClean="0"/>
              <a:t>murabbalar yazan şairler görülmüştür. </a:t>
            </a:r>
            <a:r>
              <a:rPr lang="tr-TR" sz="6000" dirty="0" err="1" smtClean="0"/>
              <a:t>Mesîhî’nin</a:t>
            </a:r>
            <a:r>
              <a:rPr lang="tr-TR" sz="6000" dirty="0" smtClean="0"/>
              <a:t> murabba </a:t>
            </a:r>
            <a:r>
              <a:rPr lang="tr-TR" sz="6000" dirty="0" smtClean="0"/>
              <a:t>şeklindeki </a:t>
            </a:r>
            <a:r>
              <a:rPr lang="tr-TR" sz="6000" dirty="0" err="1" smtClean="0"/>
              <a:t>bahâriyyesi</a:t>
            </a:r>
            <a:r>
              <a:rPr lang="tr-TR" sz="6000" dirty="0" smtClean="0"/>
              <a:t> </a:t>
            </a:r>
            <a:r>
              <a:rPr lang="tr-TR" sz="6000" dirty="0" smtClean="0"/>
              <a:t>türünün güzel örneklerinden olup Batı dillerine de çevrilmiştir. </a:t>
            </a:r>
            <a:endParaRPr lang="tr-TR" sz="6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 </a:t>
            </a:r>
            <a:r>
              <a:rPr lang="tr-TR" sz="6000" dirty="0" smtClean="0"/>
              <a:t>Türk edebiyatında en çok murabba yazan şair Edirneli </a:t>
            </a:r>
            <a:r>
              <a:rPr lang="tr-TR" sz="6000" dirty="0" err="1" smtClean="0"/>
              <a:t>Nazmî’dir</a:t>
            </a:r>
            <a:r>
              <a:rPr lang="tr-TR" sz="6000" dirty="0" smtClean="0"/>
              <a:t>. </a:t>
            </a:r>
            <a:endParaRPr lang="tr-TR"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3"/>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14348" y="1071546"/>
            <a:ext cx="7572428" cy="500066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700" dirty="0" smtClean="0"/>
              <a:t>Divan edebiyatı nazım biçimidir.</a:t>
            </a:r>
            <a:br>
              <a:rPr lang="tr-TR" sz="6700" dirty="0" smtClean="0"/>
            </a:br>
            <a:r>
              <a:rPr lang="tr-TR" sz="6700" dirty="0" smtClean="0"/>
              <a:t>Kelime anlamı "</a:t>
            </a:r>
            <a:r>
              <a:rPr lang="tr-TR" sz="6700" b="1" dirty="0" smtClean="0"/>
              <a:t>dörtlük</a:t>
            </a:r>
            <a:r>
              <a:rPr lang="tr-TR" sz="6700" dirty="0" smtClean="0"/>
              <a:t>" demektir.</a:t>
            </a:r>
            <a:br>
              <a:rPr lang="tr-TR" sz="6700" dirty="0" smtClean="0"/>
            </a:b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 </a:t>
            </a:r>
            <a:r>
              <a:rPr lang="tr-TR" sz="6000" dirty="0" smtClean="0"/>
              <a:t>Onu </a:t>
            </a:r>
            <a:r>
              <a:rPr lang="tr-TR" sz="6000" dirty="0" smtClean="0"/>
              <a:t>Enderunlu </a:t>
            </a:r>
            <a:r>
              <a:rPr lang="tr-TR" sz="6000" dirty="0" smtClean="0"/>
              <a:t>Vasıf, </a:t>
            </a:r>
            <a:r>
              <a:rPr lang="tr-TR" sz="6000" dirty="0" err="1" smtClean="0"/>
              <a:t>İlhâmî</a:t>
            </a:r>
            <a:r>
              <a:rPr lang="tr-TR" sz="6000" dirty="0" smtClean="0"/>
              <a:t> (III. Selim</a:t>
            </a:r>
            <a:r>
              <a:rPr lang="tr-TR" sz="6000" dirty="0" smtClean="0"/>
              <a:t>), </a:t>
            </a:r>
            <a:r>
              <a:rPr lang="tr-TR" sz="6000" dirty="0" smtClean="0"/>
              <a:t>Üsküdarlı </a:t>
            </a:r>
            <a:r>
              <a:rPr lang="tr-TR" sz="6000" dirty="0" err="1" smtClean="0"/>
              <a:t>Aşkî</a:t>
            </a:r>
            <a:r>
              <a:rPr lang="tr-TR" sz="6000" dirty="0" smtClean="0"/>
              <a:t>, </a:t>
            </a:r>
            <a:r>
              <a:rPr lang="tr-TR" sz="6000" dirty="0" err="1" smtClean="0"/>
              <a:t>Nâfiz</a:t>
            </a:r>
            <a:r>
              <a:rPr lang="tr-TR" sz="6000" dirty="0" smtClean="0"/>
              <a:t>, </a:t>
            </a:r>
            <a:r>
              <a:rPr lang="tr-TR" sz="6000" dirty="0" err="1" smtClean="0"/>
              <a:t>Nedîm</a:t>
            </a:r>
            <a:r>
              <a:rPr lang="tr-TR" sz="6000" dirty="0" smtClean="0"/>
              <a:t> ve Şeref </a:t>
            </a:r>
            <a:r>
              <a:rPr lang="tr-TR" sz="6000" dirty="0" smtClean="0"/>
              <a:t>Hanım, </a:t>
            </a:r>
            <a:r>
              <a:rPr lang="tr-TR" sz="6000" dirty="0" err="1" smtClean="0"/>
              <a:t>Muhibbî</a:t>
            </a:r>
            <a:r>
              <a:rPr lang="tr-TR" sz="6000" dirty="0" smtClean="0"/>
              <a:t>, </a:t>
            </a:r>
            <a:r>
              <a:rPr lang="tr-TR" sz="6000" dirty="0" err="1" smtClean="0"/>
              <a:t>Hayretî</a:t>
            </a:r>
            <a:r>
              <a:rPr lang="tr-TR" sz="6000" dirty="0" smtClean="0"/>
              <a:t> </a:t>
            </a:r>
            <a:r>
              <a:rPr lang="tr-TR" sz="6000" dirty="0" smtClean="0"/>
              <a:t>ve </a:t>
            </a:r>
            <a:r>
              <a:rPr lang="tr-TR" sz="6000" dirty="0" err="1" smtClean="0"/>
              <a:t>Taşlıcalı</a:t>
            </a:r>
            <a:r>
              <a:rPr lang="tr-TR" sz="6000" dirty="0" smtClean="0"/>
              <a:t> </a:t>
            </a:r>
            <a:r>
              <a:rPr lang="tr-TR" sz="6000" dirty="0" err="1" smtClean="0"/>
              <a:t>Yahyâ</a:t>
            </a:r>
            <a:r>
              <a:rPr lang="tr-TR" sz="6000" dirty="0" smtClean="0"/>
              <a:t> </a:t>
            </a:r>
            <a:r>
              <a:rPr lang="tr-TR" sz="6000" dirty="0" smtClean="0"/>
              <a:t>takip </a:t>
            </a:r>
            <a:r>
              <a:rPr lang="tr-TR" sz="6000" dirty="0" smtClean="0"/>
              <a:t>eder.</a:t>
            </a:r>
            <a:endParaRPr lang="tr-TR" sz="6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Tanzimat </a:t>
            </a:r>
            <a:r>
              <a:rPr lang="tr-TR" sz="6000" dirty="0" smtClean="0"/>
              <a:t>edebiyatında Namık </a:t>
            </a:r>
            <a:r>
              <a:rPr lang="tr-TR" sz="6000" dirty="0" smtClean="0"/>
              <a:t>Kemal </a:t>
            </a:r>
            <a:r>
              <a:rPr lang="tr-TR" sz="6000" dirty="0" smtClean="0"/>
              <a:t/>
            </a:r>
            <a:br>
              <a:rPr lang="tr-TR" sz="6000" dirty="0" smtClean="0"/>
            </a:br>
            <a:r>
              <a:rPr lang="tr-TR" sz="6000" dirty="0" err="1" smtClean="0"/>
              <a:t>murabbanın</a:t>
            </a:r>
            <a:r>
              <a:rPr lang="tr-TR" sz="6000" dirty="0" smtClean="0"/>
              <a:t> başarılı </a:t>
            </a:r>
            <a:r>
              <a:rPr lang="tr-TR" sz="6000" dirty="0" smtClean="0"/>
              <a:t>örneklerini vermiştir. </a:t>
            </a:r>
            <a:endParaRPr lang="tr-TR" sz="6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19. yüzyılın ikinci yarısından itibaren şarkı şeklinde bestelenen eserlerin büyük bir kısmı murabba tarzında yazılmıştır.</a:t>
            </a:r>
            <a:endParaRPr lang="tr-TR" sz="6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285720" y="500042"/>
            <a:ext cx="8501122" cy="6000792"/>
          </a:xfrm>
        </p:spPr>
        <p:style>
          <a:lnRef idx="2">
            <a:schemeClr val="accent1"/>
          </a:lnRef>
          <a:fillRef idx="1">
            <a:schemeClr val="lt1"/>
          </a:fillRef>
          <a:effectRef idx="0">
            <a:schemeClr val="accent1"/>
          </a:effectRef>
          <a:fontRef idx="minor">
            <a:schemeClr val="dk1"/>
          </a:fontRef>
        </p:style>
        <p:txBody>
          <a:bodyPr>
            <a:noAutofit/>
          </a:bodyPr>
          <a:lstStyle/>
          <a:p>
            <a:pPr algn="l" fontAlgn="base"/>
            <a:r>
              <a:rPr lang="tr-TR" sz="3500" dirty="0" smtClean="0">
                <a:solidFill>
                  <a:srgbClr val="C00000"/>
                </a:solidFill>
              </a:rPr>
              <a:t>Murabba örneği:</a:t>
            </a:r>
            <a:r>
              <a:rPr lang="tr-TR" sz="3500" dirty="0" smtClean="0"/>
              <a:t/>
            </a:r>
            <a:br>
              <a:rPr lang="tr-TR" sz="3500" dirty="0" smtClean="0"/>
            </a:br>
            <a:r>
              <a:rPr lang="tr-TR" sz="3500" dirty="0" smtClean="0"/>
              <a:t>Gül </a:t>
            </a:r>
            <a:r>
              <a:rPr lang="tr-TR" sz="3500" dirty="0" smtClean="0"/>
              <a:t>yüzünde göreli </a:t>
            </a:r>
            <a:r>
              <a:rPr lang="tr-TR" sz="3500" dirty="0" err="1" smtClean="0"/>
              <a:t>zülf</a:t>
            </a:r>
            <a:r>
              <a:rPr lang="tr-TR" sz="3500" dirty="0" smtClean="0"/>
              <a:t>-i </a:t>
            </a:r>
            <a:r>
              <a:rPr lang="tr-TR" sz="3500" dirty="0" err="1" smtClean="0"/>
              <a:t>semensây</a:t>
            </a:r>
            <a:r>
              <a:rPr lang="tr-TR" sz="3500" dirty="0" smtClean="0"/>
              <a:t> gönül</a:t>
            </a:r>
            <a:br>
              <a:rPr lang="tr-TR" sz="3500" dirty="0" smtClean="0"/>
            </a:br>
            <a:r>
              <a:rPr lang="tr-TR" sz="3500" dirty="0" smtClean="0"/>
              <a:t>Kuru </a:t>
            </a:r>
            <a:r>
              <a:rPr lang="tr-TR" sz="3500" dirty="0" err="1" smtClean="0"/>
              <a:t>seydâda</a:t>
            </a:r>
            <a:r>
              <a:rPr lang="tr-TR" sz="3500" dirty="0" smtClean="0"/>
              <a:t> </a:t>
            </a:r>
            <a:r>
              <a:rPr lang="tr-TR" sz="3500" dirty="0" err="1" smtClean="0"/>
              <a:t>yiler</a:t>
            </a:r>
            <a:r>
              <a:rPr lang="tr-TR" sz="3500" dirty="0" smtClean="0"/>
              <a:t> </a:t>
            </a:r>
            <a:r>
              <a:rPr lang="tr-TR" sz="3500" dirty="0" err="1" smtClean="0"/>
              <a:t>bîser</a:t>
            </a:r>
            <a:r>
              <a:rPr lang="tr-TR" sz="3500" dirty="0" smtClean="0"/>
              <a:t> ü </a:t>
            </a:r>
            <a:r>
              <a:rPr lang="tr-TR" sz="3500" dirty="0" err="1" smtClean="0"/>
              <a:t>bîpay</a:t>
            </a:r>
            <a:r>
              <a:rPr lang="tr-TR" sz="3500" dirty="0" smtClean="0"/>
              <a:t> gönül</a:t>
            </a:r>
            <a:br>
              <a:rPr lang="tr-TR" sz="3500" dirty="0" smtClean="0"/>
            </a:br>
            <a:r>
              <a:rPr lang="tr-TR" sz="3500" dirty="0" smtClean="0"/>
              <a:t>Demedim ben sana dolaşma ana </a:t>
            </a:r>
            <a:r>
              <a:rPr lang="tr-TR" sz="3500" dirty="0" err="1" smtClean="0"/>
              <a:t>hây</a:t>
            </a:r>
            <a:r>
              <a:rPr lang="tr-TR" sz="3500" dirty="0" smtClean="0"/>
              <a:t> gönül</a:t>
            </a:r>
            <a:br>
              <a:rPr lang="tr-TR" sz="3500" dirty="0" smtClean="0"/>
            </a:br>
            <a:r>
              <a:rPr lang="tr-TR" sz="3500" dirty="0" smtClean="0"/>
              <a:t>Vay gönül vay bu gönül vay gönül ey </a:t>
            </a:r>
            <a:r>
              <a:rPr lang="tr-TR" sz="3500" dirty="0" err="1" smtClean="0"/>
              <a:t>vây</a:t>
            </a:r>
            <a:r>
              <a:rPr lang="tr-TR" sz="3500" dirty="0" smtClean="0"/>
              <a:t> </a:t>
            </a:r>
            <a:r>
              <a:rPr lang="tr-TR" sz="3500" dirty="0" smtClean="0"/>
              <a:t>gönül</a:t>
            </a:r>
            <a:br>
              <a:rPr lang="tr-TR" sz="3500" dirty="0" smtClean="0"/>
            </a:br>
            <a:r>
              <a:rPr lang="tr-TR" sz="3500" dirty="0" smtClean="0"/>
              <a:t/>
            </a:r>
            <a:br>
              <a:rPr lang="tr-TR" sz="3500" dirty="0" smtClean="0"/>
            </a:br>
            <a:r>
              <a:rPr lang="tr-TR" sz="3500" dirty="0" smtClean="0"/>
              <a:t> Bizi hâk </a:t>
            </a:r>
            <a:r>
              <a:rPr lang="tr-TR" sz="3500" dirty="0" err="1" smtClean="0"/>
              <a:t>etdi</a:t>
            </a:r>
            <a:r>
              <a:rPr lang="tr-TR" sz="3500" dirty="0" smtClean="0"/>
              <a:t> </a:t>
            </a:r>
            <a:r>
              <a:rPr lang="tr-TR" sz="3500" dirty="0" err="1" smtClean="0"/>
              <a:t>hevâ</a:t>
            </a:r>
            <a:r>
              <a:rPr lang="tr-TR" sz="3500" dirty="0" smtClean="0"/>
              <a:t> yoluna </a:t>
            </a:r>
            <a:r>
              <a:rPr lang="tr-TR" sz="3500" dirty="0" err="1" smtClean="0"/>
              <a:t>sevdâ</a:t>
            </a:r>
            <a:r>
              <a:rPr lang="tr-TR" sz="3500" dirty="0" smtClean="0"/>
              <a:t> </a:t>
            </a:r>
            <a:r>
              <a:rPr lang="tr-TR" sz="3500" dirty="0" err="1" smtClean="0"/>
              <a:t>n’idelim</a:t>
            </a:r>
            <a:r>
              <a:rPr lang="tr-TR" sz="3500" dirty="0" smtClean="0"/>
              <a:t/>
            </a:r>
            <a:br>
              <a:rPr lang="tr-TR" sz="3500" dirty="0" smtClean="0"/>
            </a:br>
            <a:r>
              <a:rPr lang="tr-TR" sz="3500" dirty="0" err="1" smtClean="0"/>
              <a:t>Pâymâl</a:t>
            </a:r>
            <a:r>
              <a:rPr lang="tr-TR" sz="3500" dirty="0" smtClean="0"/>
              <a:t> eyledi bu </a:t>
            </a:r>
            <a:r>
              <a:rPr lang="tr-TR" sz="3500" dirty="0" err="1" smtClean="0"/>
              <a:t>zülf</a:t>
            </a:r>
            <a:r>
              <a:rPr lang="tr-TR" sz="3500" dirty="0" smtClean="0"/>
              <a:t>-i </a:t>
            </a:r>
            <a:r>
              <a:rPr lang="tr-TR" sz="3500" dirty="0" err="1" smtClean="0"/>
              <a:t>semensâ</a:t>
            </a:r>
            <a:r>
              <a:rPr lang="tr-TR" sz="3500" dirty="0" smtClean="0"/>
              <a:t> </a:t>
            </a:r>
            <a:r>
              <a:rPr lang="tr-TR" sz="3500" dirty="0" err="1" smtClean="0"/>
              <a:t>n’idelim</a:t>
            </a:r>
            <a:r>
              <a:rPr lang="tr-TR" sz="3500" dirty="0" smtClean="0"/>
              <a:t/>
            </a:r>
            <a:br>
              <a:rPr lang="tr-TR" sz="3500" dirty="0" smtClean="0"/>
            </a:br>
            <a:r>
              <a:rPr lang="tr-TR" sz="3500" dirty="0" smtClean="0"/>
              <a:t>Kul edinmezdi güzeller bizi illâ </a:t>
            </a:r>
            <a:r>
              <a:rPr lang="tr-TR" sz="3500" dirty="0" err="1" smtClean="0"/>
              <a:t>n’idelim</a:t>
            </a:r>
            <a:r>
              <a:rPr lang="tr-TR" sz="3500" dirty="0" smtClean="0"/>
              <a:t/>
            </a:r>
            <a:br>
              <a:rPr lang="tr-TR" sz="3500" dirty="0" smtClean="0"/>
            </a:br>
            <a:r>
              <a:rPr lang="tr-TR" sz="3500" dirty="0" smtClean="0"/>
              <a:t>Vay gönül vay bu gönül vay gönül ey </a:t>
            </a:r>
            <a:r>
              <a:rPr lang="tr-TR" sz="3500" dirty="0" err="1" smtClean="0"/>
              <a:t>vây</a:t>
            </a:r>
            <a:r>
              <a:rPr lang="tr-TR" sz="3500" dirty="0" smtClean="0"/>
              <a:t> gönül</a:t>
            </a:r>
            <a:endParaRPr lang="tr-TR" sz="35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501122" cy="5715040"/>
          </a:xfrm>
        </p:spPr>
        <p:style>
          <a:lnRef idx="2">
            <a:schemeClr val="accent1"/>
          </a:lnRef>
          <a:fillRef idx="1">
            <a:schemeClr val="lt1"/>
          </a:fillRef>
          <a:effectRef idx="0">
            <a:schemeClr val="accent1"/>
          </a:effectRef>
          <a:fontRef idx="minor">
            <a:schemeClr val="dk1"/>
          </a:fontRef>
        </p:style>
        <p:txBody>
          <a:bodyPr>
            <a:noAutofit/>
          </a:bodyPr>
          <a:lstStyle/>
          <a:p>
            <a:pPr algn="l"/>
            <a:r>
              <a:rPr lang="tr-TR" sz="3500" dirty="0" smtClean="0"/>
              <a:t>Ben demezdim ki </a:t>
            </a:r>
            <a:r>
              <a:rPr lang="tr-TR" sz="3500" dirty="0" err="1" smtClean="0"/>
              <a:t>hevâ</a:t>
            </a:r>
            <a:r>
              <a:rPr lang="tr-TR" sz="3500" dirty="0" smtClean="0"/>
              <a:t> yoluna </a:t>
            </a:r>
            <a:r>
              <a:rPr lang="tr-TR" sz="3500" dirty="0" err="1" smtClean="0"/>
              <a:t>serbâz</a:t>
            </a:r>
            <a:r>
              <a:rPr lang="tr-TR" sz="3500" dirty="0" smtClean="0"/>
              <a:t> gelem</a:t>
            </a:r>
            <a:br>
              <a:rPr lang="tr-TR" sz="3500" dirty="0" smtClean="0"/>
            </a:br>
            <a:r>
              <a:rPr lang="tr-TR" sz="3500" dirty="0" smtClean="0"/>
              <a:t>Ney-i aşkınla gamın çengine </a:t>
            </a:r>
            <a:r>
              <a:rPr lang="tr-TR" sz="3500" dirty="0" err="1" smtClean="0"/>
              <a:t>demsâz</a:t>
            </a:r>
            <a:r>
              <a:rPr lang="tr-TR" sz="3500" dirty="0" smtClean="0"/>
              <a:t> gelem</a:t>
            </a:r>
            <a:br>
              <a:rPr lang="tr-TR" sz="3500" dirty="0" smtClean="0"/>
            </a:br>
            <a:r>
              <a:rPr lang="tr-TR" sz="3500" dirty="0" smtClean="0"/>
              <a:t>Der idim aşk kopuzun </a:t>
            </a:r>
            <a:r>
              <a:rPr lang="tr-TR" sz="3500" dirty="0" err="1" smtClean="0"/>
              <a:t>uşadam</a:t>
            </a:r>
            <a:r>
              <a:rPr lang="tr-TR" sz="3500" dirty="0" smtClean="0"/>
              <a:t> </a:t>
            </a:r>
            <a:r>
              <a:rPr lang="tr-TR" sz="3500" dirty="0" err="1" smtClean="0"/>
              <a:t>vâz</a:t>
            </a:r>
            <a:r>
              <a:rPr lang="tr-TR" sz="3500" dirty="0" smtClean="0"/>
              <a:t> gelem</a:t>
            </a:r>
            <a:br>
              <a:rPr lang="tr-TR" sz="3500" dirty="0" smtClean="0"/>
            </a:br>
            <a:r>
              <a:rPr lang="tr-TR" sz="3500" dirty="0" smtClean="0"/>
              <a:t>Vay gönül vay bu gönül vay gönül ey </a:t>
            </a:r>
            <a:r>
              <a:rPr lang="tr-TR" sz="3500" dirty="0" err="1" smtClean="0"/>
              <a:t>vây</a:t>
            </a:r>
            <a:r>
              <a:rPr lang="tr-TR" sz="3500" dirty="0" smtClean="0"/>
              <a:t> gönül</a:t>
            </a:r>
            <a:br>
              <a:rPr lang="tr-TR" sz="3500" dirty="0" smtClean="0"/>
            </a:br>
            <a:r>
              <a:rPr lang="tr-TR" sz="3500" dirty="0" smtClean="0"/>
              <a:t/>
            </a:r>
            <a:br>
              <a:rPr lang="tr-TR" sz="3500" dirty="0" smtClean="0"/>
            </a:br>
            <a:r>
              <a:rPr lang="tr-TR" sz="3500" dirty="0" smtClean="0"/>
              <a:t>Dil </a:t>
            </a:r>
            <a:r>
              <a:rPr lang="tr-TR" sz="3500" dirty="0" smtClean="0"/>
              <a:t>dilerken yüzünün </a:t>
            </a:r>
            <a:r>
              <a:rPr lang="tr-TR" sz="3500" dirty="0" err="1" smtClean="0"/>
              <a:t>vaslını</a:t>
            </a:r>
            <a:r>
              <a:rPr lang="tr-TR" sz="3500" dirty="0" smtClean="0"/>
              <a:t> </a:t>
            </a:r>
            <a:r>
              <a:rPr lang="tr-TR" sz="3500" dirty="0" err="1" smtClean="0"/>
              <a:t>cândan</a:t>
            </a:r>
            <a:r>
              <a:rPr lang="tr-TR" sz="3500" dirty="0" smtClean="0"/>
              <a:t> dahi yeğ</a:t>
            </a:r>
            <a:br>
              <a:rPr lang="tr-TR" sz="3500" dirty="0" smtClean="0"/>
            </a:br>
            <a:r>
              <a:rPr lang="tr-TR" sz="3500" dirty="0" smtClean="0"/>
              <a:t>Bir demin görür iken iki </a:t>
            </a:r>
            <a:r>
              <a:rPr lang="tr-TR" sz="3500" dirty="0" err="1" smtClean="0"/>
              <a:t>cihândan</a:t>
            </a:r>
            <a:r>
              <a:rPr lang="tr-TR" sz="3500" dirty="0" smtClean="0"/>
              <a:t> dahi yeğ</a:t>
            </a:r>
            <a:br>
              <a:rPr lang="tr-TR" sz="3500" dirty="0" smtClean="0"/>
            </a:br>
            <a:r>
              <a:rPr lang="tr-TR" sz="3500" dirty="0" err="1" smtClean="0"/>
              <a:t>Akdı</a:t>
            </a:r>
            <a:r>
              <a:rPr lang="tr-TR" sz="3500" dirty="0" smtClean="0"/>
              <a:t> bir </a:t>
            </a:r>
            <a:r>
              <a:rPr lang="tr-TR" sz="3500" dirty="0" err="1" smtClean="0"/>
              <a:t>serve</a:t>
            </a:r>
            <a:r>
              <a:rPr lang="tr-TR" sz="3500" dirty="0" smtClean="0"/>
              <a:t> dahi </a:t>
            </a:r>
            <a:r>
              <a:rPr lang="tr-TR" sz="3500" dirty="0" err="1" smtClean="0"/>
              <a:t>âb</a:t>
            </a:r>
            <a:r>
              <a:rPr lang="tr-TR" sz="3500" dirty="0" smtClean="0"/>
              <a:t>-ı </a:t>
            </a:r>
            <a:r>
              <a:rPr lang="tr-TR" sz="3500" dirty="0" err="1" smtClean="0"/>
              <a:t>revândan</a:t>
            </a:r>
            <a:r>
              <a:rPr lang="tr-TR" sz="3500" dirty="0" smtClean="0"/>
              <a:t> dahi yeğ</a:t>
            </a:r>
            <a:br>
              <a:rPr lang="tr-TR" sz="3500" dirty="0" smtClean="0"/>
            </a:br>
            <a:r>
              <a:rPr lang="tr-TR" sz="3500" dirty="0" smtClean="0"/>
              <a:t>Vay gönül vay bu gönül vay gönül ey </a:t>
            </a:r>
            <a:r>
              <a:rPr lang="tr-TR" sz="3500" dirty="0" err="1" smtClean="0"/>
              <a:t>vây</a:t>
            </a:r>
            <a:r>
              <a:rPr lang="tr-TR" sz="3500" dirty="0" smtClean="0"/>
              <a:t> gönül</a:t>
            </a:r>
            <a:endParaRPr lang="tr-TR" sz="35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501122" cy="5715040"/>
          </a:xfrm>
        </p:spPr>
        <p:style>
          <a:lnRef idx="2">
            <a:schemeClr val="accent1"/>
          </a:lnRef>
          <a:fillRef idx="1">
            <a:schemeClr val="lt1"/>
          </a:fillRef>
          <a:effectRef idx="0">
            <a:schemeClr val="accent1"/>
          </a:effectRef>
          <a:fontRef idx="minor">
            <a:schemeClr val="dk1"/>
          </a:fontRef>
        </p:style>
        <p:txBody>
          <a:bodyPr>
            <a:normAutofit/>
          </a:bodyPr>
          <a:lstStyle/>
          <a:p>
            <a:pPr algn="l"/>
            <a:r>
              <a:rPr lang="tr-TR" sz="3500" dirty="0" err="1" smtClean="0"/>
              <a:t>Ahmed’em</a:t>
            </a:r>
            <a:r>
              <a:rPr lang="tr-TR" sz="3500" dirty="0" smtClean="0"/>
              <a:t> kim okunur </a:t>
            </a:r>
            <a:r>
              <a:rPr lang="tr-TR" sz="3500" dirty="0" err="1" smtClean="0"/>
              <a:t>nâmım</a:t>
            </a:r>
            <a:r>
              <a:rPr lang="tr-TR" sz="3500" dirty="0" smtClean="0"/>
              <a:t> ile </a:t>
            </a:r>
            <a:r>
              <a:rPr lang="tr-TR" sz="3500" dirty="0" err="1" smtClean="0"/>
              <a:t>nâme</a:t>
            </a:r>
            <a:r>
              <a:rPr lang="tr-TR" sz="3500" dirty="0" smtClean="0"/>
              <a:t>-i aşk</a:t>
            </a:r>
            <a:br>
              <a:rPr lang="tr-TR" sz="3500" dirty="0" smtClean="0"/>
            </a:br>
            <a:r>
              <a:rPr lang="tr-TR" sz="3500" dirty="0" err="1" smtClean="0"/>
              <a:t>Germdir</a:t>
            </a:r>
            <a:r>
              <a:rPr lang="tr-TR" sz="3500" dirty="0" smtClean="0"/>
              <a:t> sözlerimin </a:t>
            </a:r>
            <a:r>
              <a:rPr lang="tr-TR" sz="3500" dirty="0" err="1" smtClean="0"/>
              <a:t>sûzile</a:t>
            </a:r>
            <a:r>
              <a:rPr lang="tr-TR" sz="3500" dirty="0" smtClean="0"/>
              <a:t> hengâme-i aşk</a:t>
            </a:r>
            <a:br>
              <a:rPr lang="tr-TR" sz="3500" dirty="0" smtClean="0"/>
            </a:br>
            <a:r>
              <a:rPr lang="tr-TR" sz="3500" dirty="0" smtClean="0"/>
              <a:t>Dil elinden </a:t>
            </a:r>
            <a:r>
              <a:rPr lang="tr-TR" sz="3500" dirty="0" err="1" smtClean="0"/>
              <a:t>biçilipdir</a:t>
            </a:r>
            <a:r>
              <a:rPr lang="tr-TR" sz="3500" dirty="0" smtClean="0"/>
              <a:t> boyuma </a:t>
            </a:r>
            <a:r>
              <a:rPr lang="tr-TR" sz="3500" dirty="0" err="1" smtClean="0"/>
              <a:t>câme</a:t>
            </a:r>
            <a:r>
              <a:rPr lang="tr-TR" sz="3500" dirty="0" smtClean="0"/>
              <a:t>-i aşk</a:t>
            </a:r>
            <a:br>
              <a:rPr lang="tr-TR" sz="3500" dirty="0" smtClean="0"/>
            </a:br>
            <a:r>
              <a:rPr lang="tr-TR" sz="3500" dirty="0" smtClean="0"/>
              <a:t>Vay gönül vay bu gönül vay gönül ey </a:t>
            </a:r>
            <a:r>
              <a:rPr lang="tr-TR" sz="3500" dirty="0" err="1" smtClean="0"/>
              <a:t>vây</a:t>
            </a:r>
            <a:r>
              <a:rPr lang="tr-TR" sz="3500" dirty="0" smtClean="0"/>
              <a:t> gönül</a:t>
            </a:r>
            <a:br>
              <a:rPr lang="tr-TR" sz="3500" dirty="0" smtClean="0"/>
            </a:br>
            <a:r>
              <a:rPr lang="tr-TR" sz="3500" dirty="0" smtClean="0"/>
              <a:t/>
            </a:r>
            <a:br>
              <a:rPr lang="tr-TR" sz="3500" dirty="0" smtClean="0"/>
            </a:br>
            <a:r>
              <a:rPr lang="tr-TR" sz="3500" dirty="0" err="1" smtClean="0"/>
              <a:t>Ahmed</a:t>
            </a:r>
            <a:r>
              <a:rPr lang="tr-TR" sz="3500" dirty="0" smtClean="0"/>
              <a:t> </a:t>
            </a:r>
            <a:r>
              <a:rPr lang="tr-TR" sz="3500" dirty="0" smtClean="0"/>
              <a:t>Paşa</a:t>
            </a:r>
            <a:endParaRPr lang="tr-TR" sz="35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00042"/>
            <a:ext cx="8358246" cy="5715040"/>
          </a:xfrm>
        </p:spPr>
        <p:style>
          <a:lnRef idx="2">
            <a:schemeClr val="accent1"/>
          </a:lnRef>
          <a:fillRef idx="1">
            <a:schemeClr val="lt1"/>
          </a:fillRef>
          <a:effectRef idx="0">
            <a:schemeClr val="accent1"/>
          </a:effectRef>
          <a:fontRef idx="minor">
            <a:schemeClr val="dk1"/>
          </a:fontRef>
        </p:style>
        <p:txBody>
          <a:bodyPr>
            <a:normAutofit/>
          </a:bodyPr>
          <a:lstStyle/>
          <a:p>
            <a:r>
              <a:rPr lang="tr-TR" sz="6000" dirty="0" smtClean="0"/>
              <a:t>TÜRK DİLİ VE EDEBİYATI KAYNAK SİTESİ</a:t>
            </a:r>
            <a:br>
              <a:rPr lang="tr-TR" sz="6000" dirty="0" smtClean="0"/>
            </a:br>
            <a:r>
              <a:rPr lang="tr-TR" sz="6000" dirty="0" smtClean="0">
                <a:solidFill>
                  <a:srgbClr val="C00000"/>
                </a:solidFill>
              </a:rPr>
              <a:t>edebiyatsultani.com</a:t>
            </a:r>
            <a:r>
              <a:rPr lang="tr-TR" sz="6000" dirty="0" smtClean="0"/>
              <a:t> </a:t>
            </a:r>
            <a:br>
              <a:rPr lang="tr-TR" sz="6000" dirty="0" smtClean="0"/>
            </a:br>
            <a:r>
              <a:rPr lang="tr-TR" sz="6000" dirty="0" smtClean="0"/>
              <a:t>sundu</a:t>
            </a:r>
            <a:endParaRPr lang="tr-TR"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85786" y="857232"/>
            <a:ext cx="7429552" cy="5429288"/>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Murabba, bent adı verilen </a:t>
            </a:r>
            <a:r>
              <a:rPr lang="tr-TR" sz="6000" b="1" dirty="0" smtClean="0"/>
              <a:t>dört dizelik </a:t>
            </a:r>
            <a:r>
              <a:rPr lang="tr-TR" sz="6000" b="1" dirty="0" err="1" smtClean="0"/>
              <a:t>kıt'alardan</a:t>
            </a:r>
            <a:r>
              <a:rPr lang="tr-TR" sz="6000" dirty="0" smtClean="0"/>
              <a:t> oluşan nazım şeklidir.</a:t>
            </a:r>
            <a:br>
              <a:rPr lang="tr-TR" sz="6000" dirty="0" smtClean="0"/>
            </a:br>
            <a:r>
              <a:rPr lang="tr-TR" sz="6000" dirty="0" smtClean="0"/>
              <a:t>Aynı ölçüde dörder dizelik bentlerden oluşur.</a:t>
            </a:r>
            <a:endParaRPr lang="tr-TR" sz="6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85786" y="857232"/>
            <a:ext cx="7429552" cy="5429288"/>
          </a:xfrm>
        </p:spPr>
        <p:style>
          <a:lnRef idx="2">
            <a:schemeClr val="accent1"/>
          </a:lnRef>
          <a:fillRef idx="1">
            <a:schemeClr val="lt1"/>
          </a:fillRef>
          <a:effectRef idx="0">
            <a:schemeClr val="accent1"/>
          </a:effectRef>
          <a:fontRef idx="minor">
            <a:schemeClr val="dk1"/>
          </a:fontRef>
        </p:style>
        <p:txBody>
          <a:bodyPr>
            <a:normAutofit/>
          </a:bodyPr>
          <a:lstStyle/>
          <a:p>
            <a:pPr fontAlgn="base"/>
            <a:r>
              <a:rPr lang="tr-TR" sz="6000" dirty="0" smtClean="0"/>
              <a:t>Her konuda  (Felsefi konular, aşk, dini ve didaktik konular) murabba yazılabilir. </a:t>
            </a:r>
            <a:br>
              <a:rPr lang="tr-TR" sz="6000" dirty="0" smtClean="0"/>
            </a:br>
            <a:endParaRPr lang="tr-TR"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85786" y="857232"/>
            <a:ext cx="7429552" cy="5429288"/>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Övgü, yergi, manzum mektup, mersiye yazılırken </a:t>
            </a:r>
            <a:r>
              <a:rPr lang="tr-TR" sz="6000" i="1" dirty="0" smtClean="0">
                <a:solidFill>
                  <a:srgbClr val="C00000"/>
                </a:solidFill>
              </a:rPr>
              <a:t>murabba</a:t>
            </a:r>
            <a:r>
              <a:rPr lang="tr-TR" sz="6000" dirty="0" smtClean="0"/>
              <a:t> nazım şekli daha çok kullanılmıştır.</a:t>
            </a:r>
            <a:br>
              <a:rPr lang="tr-TR" sz="6000" dirty="0" smtClean="0"/>
            </a:br>
            <a:endParaRPr lang="tr-TR" sz="6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85786" y="642918"/>
            <a:ext cx="7429552" cy="5643602"/>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
            </a:r>
            <a:br>
              <a:rPr lang="tr-TR" sz="6000" dirty="0" smtClean="0"/>
            </a:br>
            <a:r>
              <a:rPr lang="tr-TR" sz="6000" dirty="0" smtClean="0"/>
              <a:t>Murabbada ilk dörtlük kendi arasında kafiyelidir. Diğer dörtlükler ise 4. dize, 1. dörtlük ile kafiyelidir.</a:t>
            </a:r>
            <a:br>
              <a:rPr lang="tr-TR" sz="6000" dirty="0" smtClean="0"/>
            </a:br>
            <a:r>
              <a:rPr lang="tr-TR" sz="6000" dirty="0" smtClean="0"/>
              <a:t>(</a:t>
            </a:r>
            <a:r>
              <a:rPr lang="tr-TR" sz="6000" b="1" dirty="0" err="1" smtClean="0"/>
              <a:t>aaaa</a:t>
            </a:r>
            <a:r>
              <a:rPr lang="tr-TR" sz="6000" b="1" dirty="0" smtClean="0"/>
              <a:t>, </a:t>
            </a:r>
            <a:r>
              <a:rPr lang="tr-TR" sz="6000" b="1" dirty="0" err="1" smtClean="0"/>
              <a:t>bbba</a:t>
            </a:r>
            <a:r>
              <a:rPr lang="tr-TR" sz="6000" b="1" dirty="0" smtClean="0"/>
              <a:t>, </a:t>
            </a:r>
            <a:r>
              <a:rPr lang="tr-TR" sz="6000" b="1" dirty="0" err="1" smtClean="0"/>
              <a:t>ccca</a:t>
            </a:r>
            <a:r>
              <a:rPr lang="tr-TR" sz="6000" dirty="0" smtClean="0"/>
              <a:t>)</a:t>
            </a:r>
            <a:br>
              <a:rPr lang="tr-TR" sz="6000" dirty="0" smtClean="0"/>
            </a:br>
            <a:endParaRPr lang="tr-TR" sz="6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785786" y="857232"/>
            <a:ext cx="7429552" cy="5429288"/>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
            </a:r>
            <a:br>
              <a:rPr lang="tr-TR" sz="6000" dirty="0" smtClean="0"/>
            </a:br>
            <a:r>
              <a:rPr lang="tr-TR" sz="6700" dirty="0" smtClean="0"/>
              <a:t>İlk bendi kafiyeli olmayan ya da sonraki bentlerde kafiyesi tekrarlanmayan murabbalar da vardır.</a:t>
            </a:r>
            <a:br>
              <a:rPr lang="tr-TR" sz="6700" dirty="0" smtClean="0"/>
            </a:br>
            <a:endParaRPr lang="tr-TR" sz="6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428596" y="571480"/>
            <a:ext cx="8358246" cy="5715040"/>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
            </a:r>
            <a:br>
              <a:rPr lang="tr-TR" sz="6000" dirty="0" smtClean="0"/>
            </a:br>
            <a:r>
              <a:rPr lang="tr-TR" sz="6700" dirty="0" smtClean="0"/>
              <a:t>Dördüncü mısralar tekrarlanıyorsa</a:t>
            </a:r>
            <a:br>
              <a:rPr lang="tr-TR" sz="6700" dirty="0" smtClean="0"/>
            </a:br>
            <a:r>
              <a:rPr lang="tr-TR" sz="6700" b="1" dirty="0" err="1" smtClean="0"/>
              <a:t>mütekerrir</a:t>
            </a:r>
            <a:r>
              <a:rPr lang="tr-TR" sz="6700" dirty="0" smtClean="0"/>
              <a:t> </a:t>
            </a:r>
            <a:r>
              <a:rPr lang="tr-TR" sz="6700" b="1" dirty="0" smtClean="0"/>
              <a:t>murabba</a:t>
            </a:r>
            <a:r>
              <a:rPr lang="tr-TR" sz="6700" dirty="0" smtClean="0"/>
              <a:t> </a:t>
            </a:r>
            <a:br>
              <a:rPr lang="tr-TR" sz="6700" dirty="0" smtClean="0"/>
            </a:br>
            <a:r>
              <a:rPr lang="tr-TR" sz="6700" dirty="0" smtClean="0"/>
              <a:t>tekrarlanmıyorsa</a:t>
            </a:r>
            <a:r>
              <a:rPr lang="tr-TR" sz="6700" b="1" dirty="0" smtClean="0"/>
              <a:t> </a:t>
            </a:r>
            <a:br>
              <a:rPr lang="tr-TR" sz="6700" b="1" dirty="0" smtClean="0"/>
            </a:br>
            <a:r>
              <a:rPr lang="tr-TR" sz="6700" b="1" dirty="0" err="1" smtClean="0"/>
              <a:t>müzdeviç</a:t>
            </a:r>
            <a:r>
              <a:rPr lang="tr-TR" sz="6700" dirty="0" smtClean="0"/>
              <a:t> </a:t>
            </a:r>
            <a:r>
              <a:rPr lang="tr-TR" sz="6700" b="1" dirty="0" smtClean="0"/>
              <a:t>murabba</a:t>
            </a:r>
            <a:r>
              <a:rPr lang="tr-TR" sz="6700" dirty="0" smtClean="0"/>
              <a:t> denir.</a:t>
            </a:r>
            <a:r>
              <a:rPr lang="tr-TR" sz="6000" dirty="0" smtClean="0"/>
              <a:t/>
            </a:r>
            <a:br>
              <a:rPr lang="tr-TR" sz="6000" dirty="0" smtClean="0"/>
            </a:br>
            <a:endParaRPr lang="tr-TR" sz="6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es\Downloads\pexels-moose-photos-1037993 (1).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2" name="1 Başlık"/>
          <p:cNvSpPr>
            <a:spLocks noGrp="1"/>
          </p:cNvSpPr>
          <p:nvPr>
            <p:ph type="ctrTitle"/>
          </p:nvPr>
        </p:nvSpPr>
        <p:spPr>
          <a:xfrm>
            <a:off x="571472" y="857232"/>
            <a:ext cx="7929618" cy="5429288"/>
          </a:xfrm>
        </p:spPr>
        <p:style>
          <a:lnRef idx="2">
            <a:schemeClr val="accent1"/>
          </a:lnRef>
          <a:fillRef idx="1">
            <a:schemeClr val="lt1"/>
          </a:fillRef>
          <a:effectRef idx="0">
            <a:schemeClr val="accent1"/>
          </a:effectRef>
          <a:fontRef idx="minor">
            <a:schemeClr val="dk1"/>
          </a:fontRef>
        </p:style>
        <p:txBody>
          <a:bodyPr>
            <a:normAutofit fontScale="90000"/>
          </a:bodyPr>
          <a:lstStyle/>
          <a:p>
            <a:pPr fontAlgn="base"/>
            <a:r>
              <a:rPr lang="tr-TR" sz="6000" dirty="0" smtClean="0"/>
              <a:t/>
            </a:r>
            <a:br>
              <a:rPr lang="tr-TR" sz="6000" dirty="0" smtClean="0"/>
            </a:br>
            <a:r>
              <a:rPr lang="tr-TR" sz="6100" dirty="0" smtClean="0"/>
              <a:t>Genellikle </a:t>
            </a:r>
            <a:r>
              <a:rPr lang="tr-TR" sz="6100" b="1" dirty="0" smtClean="0"/>
              <a:t>3 ile 7 dörtlük</a:t>
            </a:r>
            <a:r>
              <a:rPr lang="tr-TR" sz="6100" dirty="0" smtClean="0"/>
              <a:t>ten oluşur.</a:t>
            </a:r>
            <a:br>
              <a:rPr lang="tr-TR" sz="6100" dirty="0" smtClean="0"/>
            </a:br>
            <a:r>
              <a:rPr lang="tr-TR" sz="6100" dirty="0" smtClean="0"/>
              <a:t/>
            </a:r>
            <a:br>
              <a:rPr lang="tr-TR" sz="6100" dirty="0" smtClean="0"/>
            </a:br>
            <a:r>
              <a:rPr lang="tr-TR" sz="6100" b="1" dirty="0" smtClean="0"/>
              <a:t>İran edebiyatından</a:t>
            </a:r>
            <a:r>
              <a:rPr lang="tr-TR" sz="6100" dirty="0" smtClean="0"/>
              <a:t> </a:t>
            </a:r>
            <a:br>
              <a:rPr lang="tr-TR" sz="6100" dirty="0" smtClean="0"/>
            </a:br>
            <a:r>
              <a:rPr lang="tr-TR" sz="6100" dirty="0" smtClean="0"/>
              <a:t>edebiyatımıza geçmiştir.</a:t>
            </a:r>
            <a:r>
              <a:rPr lang="tr-TR" sz="5400" dirty="0" smtClean="0"/>
              <a:t/>
            </a:r>
            <a:br>
              <a:rPr lang="tr-TR" sz="5400" dirty="0" smtClean="0"/>
            </a:br>
            <a:r>
              <a:rPr lang="tr-TR" sz="6000" dirty="0" smtClean="0"/>
              <a:t/>
            </a:r>
            <a:br>
              <a:rPr lang="tr-TR" sz="6000" dirty="0" smtClean="0"/>
            </a:br>
            <a:endParaRPr lang="tr-TR" sz="60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238</Words>
  <PresentationFormat>Ekran Gösterisi (4:3)</PresentationFormat>
  <Paragraphs>27</Paragraphs>
  <Slides>26</Slides>
  <Notes>1</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Ofis Teması</vt:lpstr>
      <vt:lpstr>MURABBA NEDİR? edebiyatsultani.com</vt:lpstr>
      <vt:lpstr>Divan edebiyatı nazım biçimidir. Kelime anlamı "dörtlük" demektir. </vt:lpstr>
      <vt:lpstr>Murabba, bent adı verilen dört dizelik kıt'alardan oluşan nazım şeklidir. Aynı ölçüde dörder dizelik bentlerden oluşur.</vt:lpstr>
      <vt:lpstr>Her konuda  (Felsefi konular, aşk, dini ve didaktik konular) murabba yazılabilir.  </vt:lpstr>
      <vt:lpstr>Övgü, yergi, manzum mektup, mersiye yazılırken murabba nazım şekli daha çok kullanılmıştır. </vt:lpstr>
      <vt:lpstr> Murabbada ilk dörtlük kendi arasında kafiyelidir. Diğer dörtlükler ise 4. dize, 1. dörtlük ile kafiyelidir. (aaaa, bbba, ccca) </vt:lpstr>
      <vt:lpstr> İlk bendi kafiyeli olmayan ya da sonraki bentlerde kafiyesi tekrarlanmayan murabbalar da vardır. </vt:lpstr>
      <vt:lpstr> Dördüncü mısralar tekrarlanıyorsa mütekerrir murabba  tekrarlanmıyorsa  müzdeviç murabba denir. </vt:lpstr>
      <vt:lpstr> Genellikle 3 ile 7 dörtlükten oluşur.  İran edebiyatından  edebiyatımıza geçmiştir.  </vt:lpstr>
      <vt:lpstr>Murabbalarda daha ziyade “fâilâtün fâilâtün fâilâtün fâilün” veya “feilâtün feilâtün feilâtün feilün” gibi hece vezninin 4 + 4 + 4 + 3 = 15’li kalıbına 4 + 4 + 3 = 11’li kalıbına (feilâtün feilâtün feilün) uyan işlek kalıplar tercih edilmiştir.</vt:lpstr>
      <vt:lpstr>Bunun en önemli sebeplerinden biri, murabbanın eski Türk şiirindeki koşukla bunun halk şiirindeki uzantısı olan türkü veya koşmaya çok benzemesidir.</vt:lpstr>
      <vt:lpstr>Halk şairleri aruzla şiir söyleyecekleri zaman mütekerrir murabba tarzını kullanmışlardır. </vt:lpstr>
      <vt:lpstr>Murabba aynı zamanda Türk mûsikisinde bir beste formunun adıdır. </vt:lpstr>
      <vt:lpstr>Şarkı nazım şekliyle benzerlik göstermesi, bestelenmeye uygun oluşu ve sırf bestelenmek üzere kaleme alınan murabbaların bulunması kelimeye “beste” anlamını kazandırmış, “murabba bağlamak” da “şarkı bestelemek” mânasında kullanılmıştır.</vt:lpstr>
      <vt:lpstr>Türk edebiyatında ilk murabba Nesîmî (ö.1417) tarafından yazılmış, 16. yüzyılda Türk şairleri arasında murabba yazma moda haline gelmiştir.</vt:lpstr>
      <vt:lpstr>Önemli murabba şairleri  Aşki, Muhibbi, Hayreti, Esrar Dede, Taşlıcalı Yahya Bey, Fuzuli’dir.</vt:lpstr>
      <vt:lpstr> Murabba, divan edebiyatında 15. yüzyılda sultanü’ş-şuara (şairler sultanı) unvanlı Ahmed Paşa tarafından kullanılmıştır. </vt:lpstr>
      <vt:lpstr>16.Yüzyılda nazîre murabbalar yazan şairler görülmüştür. Mesîhî’nin murabba şeklindeki bahâriyyesi türünün güzel örneklerinden olup Batı dillerine de çevrilmiştir. </vt:lpstr>
      <vt:lpstr> Türk edebiyatında en çok murabba yazan şair Edirneli Nazmî’dir. </vt:lpstr>
      <vt:lpstr> Onu Enderunlu Vasıf, İlhâmî (III. Selim), Üsküdarlı Aşkî, Nâfiz, Nedîm ve Şeref Hanım, Muhibbî, Hayretî ve Taşlıcalı Yahyâ takip eder.</vt:lpstr>
      <vt:lpstr>Tanzimat edebiyatında Namık Kemal  murabbanın başarılı örneklerini vermiştir. </vt:lpstr>
      <vt:lpstr>19. yüzyılın ikinci yarısından itibaren şarkı şeklinde bestelenen eserlerin büyük bir kısmı murabba tarzında yazılmıştır.</vt:lpstr>
      <vt:lpstr>Murabba örneği: Gül yüzünde göreli zülf-i semensây gönül Kuru seydâda yiler bîser ü bîpay gönül Demedim ben sana dolaşma ana hây gönül Vay gönül vay bu gönül vay gönül ey vây gönül   Bizi hâk etdi hevâ yoluna sevdâ n’idelim Pâymâl eyledi bu zülf-i semensâ n’idelim Kul edinmezdi güzeller bizi illâ n’idelim Vay gönül vay bu gönül vay gönül ey vây gönül</vt:lpstr>
      <vt:lpstr>Ben demezdim ki hevâ yoluna serbâz gelem Ney-i aşkınla gamın çengine demsâz gelem Der idim aşk kopuzun uşadam vâz gelem Vay gönül vay bu gönül vay gönül ey vây gönül  Dil dilerken yüzünün vaslını cândan dahi yeğ Bir demin görür iken iki cihândan dahi yeğ Akdı bir serve dahi âb-ı revândan dahi yeğ Vay gönül vay bu gönül vay gönül ey vây gönül</vt:lpstr>
      <vt:lpstr>Ahmed’em kim okunur nâmım ile nâme-i aşk Germdir sözlerimin sûzile hengâme-i aşk Dil elinden biçilipdir boyuma câme-i aşk Vay gönül vay bu gönül vay gönül ey vây gönül  Ahmed Paşa</vt:lpstr>
      <vt:lpstr>TÜRK DİLİ VE EDEBİYATI KAYNAK SİTESİ edebiyatsultani.com  sundu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MURABBA NEDİR? edebiyatsultani.com</dc:title>
  <dc:creator>yes</dc:creator>
  <cp:lastModifiedBy>yes</cp:lastModifiedBy>
  <cp:revision>8</cp:revision>
  <dcterms:created xsi:type="dcterms:W3CDTF">2024-04-12T15:40:28Z</dcterms:created>
  <dcterms:modified xsi:type="dcterms:W3CDTF">2024-04-14T03:41:55Z</dcterms:modified>
</cp:coreProperties>
</file>