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4"/>
  </p:notesMasterIdLst>
  <p:handoutMasterIdLst>
    <p:handoutMasterId r:id="rId125"/>
  </p:handoutMasterIdLst>
  <p:sldIdLst>
    <p:sldId id="264" r:id="rId5"/>
    <p:sldId id="399" r:id="rId6"/>
    <p:sldId id="268" r:id="rId7"/>
    <p:sldId id="283" r:id="rId8"/>
    <p:sldId id="292" r:id="rId9"/>
    <p:sldId id="286" r:id="rId10"/>
    <p:sldId id="287" r:id="rId11"/>
    <p:sldId id="290" r:id="rId12"/>
    <p:sldId id="293" r:id="rId13"/>
    <p:sldId id="288" r:id="rId14"/>
    <p:sldId id="300" r:id="rId15"/>
    <p:sldId id="301" r:id="rId16"/>
    <p:sldId id="302" r:id="rId17"/>
    <p:sldId id="296" r:id="rId18"/>
    <p:sldId id="297" r:id="rId19"/>
    <p:sldId id="298" r:id="rId20"/>
    <p:sldId id="299" r:id="rId21"/>
    <p:sldId id="295" r:id="rId22"/>
    <p:sldId id="276"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5" r:id="rId72"/>
    <p:sldId id="356" r:id="rId73"/>
    <p:sldId id="357" r:id="rId74"/>
    <p:sldId id="358" r:id="rId75"/>
    <p:sldId id="359" r:id="rId76"/>
    <p:sldId id="360" r:id="rId77"/>
    <p:sldId id="361" r:id="rId78"/>
    <p:sldId id="362" r:id="rId79"/>
    <p:sldId id="363" r:id="rId80"/>
    <p:sldId id="364" r:id="rId81"/>
    <p:sldId id="365" r:id="rId82"/>
    <p:sldId id="375" r:id="rId83"/>
    <p:sldId id="367" r:id="rId84"/>
    <p:sldId id="368" r:id="rId85"/>
    <p:sldId id="369" r:id="rId86"/>
    <p:sldId id="370" r:id="rId87"/>
    <p:sldId id="371" r:id="rId88"/>
    <p:sldId id="372" r:id="rId89"/>
    <p:sldId id="373" r:id="rId90"/>
    <p:sldId id="374" r:id="rId91"/>
    <p:sldId id="376" r:id="rId92"/>
    <p:sldId id="377" r:id="rId93"/>
    <p:sldId id="378" r:id="rId94"/>
    <p:sldId id="380" r:id="rId95"/>
    <p:sldId id="381" r:id="rId96"/>
    <p:sldId id="382" r:id="rId97"/>
    <p:sldId id="383" r:id="rId98"/>
    <p:sldId id="384" r:id="rId99"/>
    <p:sldId id="385" r:id="rId100"/>
    <p:sldId id="386" r:id="rId101"/>
    <p:sldId id="387" r:id="rId102"/>
    <p:sldId id="388" r:id="rId103"/>
    <p:sldId id="389" r:id="rId104"/>
    <p:sldId id="390" r:id="rId105"/>
    <p:sldId id="391" r:id="rId106"/>
    <p:sldId id="392" r:id="rId107"/>
    <p:sldId id="393" r:id="rId108"/>
    <p:sldId id="394" r:id="rId109"/>
    <p:sldId id="395" r:id="rId110"/>
    <p:sldId id="397" r:id="rId111"/>
    <p:sldId id="396" r:id="rId112"/>
    <p:sldId id="398" r:id="rId113"/>
    <p:sldId id="400" r:id="rId114"/>
    <p:sldId id="401" r:id="rId115"/>
    <p:sldId id="410" r:id="rId116"/>
    <p:sldId id="403" r:id="rId117"/>
    <p:sldId id="279" r:id="rId118"/>
    <p:sldId id="407" r:id="rId119"/>
    <p:sldId id="405" r:id="rId120"/>
    <p:sldId id="406" r:id="rId121"/>
    <p:sldId id="408" r:id="rId122"/>
    <p:sldId id="409" r:id="rId123"/>
  </p:sldIdLst>
  <p:sldSz cx="12188825" cy="6858000"/>
  <p:notesSz cx="6858000" cy="9144000"/>
  <p:defaultTextStyle>
    <a:defPPr rtl="0">
      <a:defRPr lang="tr-T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6A94"/>
    <a:srgbClr val="4E5798"/>
    <a:srgbClr val="E3EEF6"/>
    <a:srgbClr val="E8F0F7"/>
    <a:srgbClr val="E7EFF6"/>
    <a:srgbClr val="F0F6FB"/>
    <a:srgbClr val="EBF3F9"/>
    <a:srgbClr val="E7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howGuides="1">
      <p:cViewPr varScale="1">
        <p:scale>
          <a:sx n="63" d="100"/>
          <a:sy n="63" d="100"/>
        </p:scale>
        <p:origin x="764" y="56"/>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F632B-4C44-4E28-AD4A-F3FF960551B4}" type="doc">
      <dgm:prSet loTypeId="urn:microsoft.com/office/officeart/2005/8/layout/cycle8" loCatId="cycle" qsTypeId="urn:microsoft.com/office/officeart/2005/8/quickstyle/3d3" qsCatId="3D" csTypeId="urn:microsoft.com/office/officeart/2005/8/colors/colorful1" csCatId="colorful" phldr="1"/>
      <dgm:spPr/>
    </dgm:pt>
    <dgm:pt modelId="{6F7D4F90-ECEE-42F3-91C3-735F59644A75}">
      <dgm:prSet custT="1"/>
      <dgm:spPr/>
      <dgm:t>
        <a:bodyPr/>
        <a:lstStyle/>
        <a:p>
          <a:r>
            <a:rPr lang="tr-TR" sz="2800" b="1" dirty="0">
              <a:latin typeface="Calibri" panose="020F0502020204030204" pitchFamily="34" charset="0"/>
              <a:ea typeface="Calibri" panose="020F0502020204030204" pitchFamily="34" charset="0"/>
              <a:cs typeface="Calibri" panose="020F0502020204030204" pitchFamily="34" charset="0"/>
            </a:rPr>
            <a:t>Sorgula.</a:t>
          </a:r>
        </a:p>
      </dgm:t>
    </dgm:pt>
    <dgm:pt modelId="{21526AB1-9B1D-4E64-85CA-EA1D378E4FD7}" type="parTrans" cxnId="{4F4082AF-5553-4374-BDA2-8B2B88ADD7D7}">
      <dgm:prSet/>
      <dgm:spPr/>
      <dgm:t>
        <a:bodyPr/>
        <a:lstStyle/>
        <a:p>
          <a:endParaRPr lang="tr-TR" sz="2800">
            <a:latin typeface="Calibri" panose="020F0502020204030204" pitchFamily="34" charset="0"/>
            <a:ea typeface="Calibri" panose="020F0502020204030204" pitchFamily="34" charset="0"/>
            <a:cs typeface="Calibri" panose="020F0502020204030204" pitchFamily="34" charset="0"/>
          </a:endParaRPr>
        </a:p>
      </dgm:t>
    </dgm:pt>
    <dgm:pt modelId="{C9A65FFF-26C8-496A-82C2-C86E6EEF3F1F}" type="sibTrans" cxnId="{4F4082AF-5553-4374-BDA2-8B2B88ADD7D7}">
      <dgm:prSet/>
      <dgm:spPr/>
      <dgm:t>
        <a:bodyPr/>
        <a:lstStyle/>
        <a:p>
          <a:endParaRPr lang="tr-TR" sz="2800">
            <a:latin typeface="Calibri" panose="020F0502020204030204" pitchFamily="34" charset="0"/>
            <a:ea typeface="Calibri" panose="020F0502020204030204" pitchFamily="34" charset="0"/>
            <a:cs typeface="Calibri" panose="020F0502020204030204" pitchFamily="34" charset="0"/>
          </a:endParaRPr>
        </a:p>
      </dgm:t>
    </dgm:pt>
    <dgm:pt modelId="{413EBD4D-5D06-4C02-9112-6982D74D11F8}">
      <dgm:prSet custT="1"/>
      <dgm:spPr/>
      <dgm:t>
        <a:bodyPr/>
        <a:lstStyle/>
        <a:p>
          <a:r>
            <a:rPr lang="tr-TR" sz="2800" b="1" dirty="0">
              <a:latin typeface="Calibri" panose="020F0502020204030204" pitchFamily="34" charset="0"/>
              <a:ea typeface="Calibri" panose="020F0502020204030204" pitchFamily="34" charset="0"/>
              <a:cs typeface="Calibri" panose="020F0502020204030204" pitchFamily="34" charset="0"/>
            </a:rPr>
            <a:t>Analiz</a:t>
          </a:r>
          <a:r>
            <a:rPr lang="tr-TR" sz="2800" b="1" baseline="0" dirty="0">
              <a:latin typeface="Calibri" panose="020F0502020204030204" pitchFamily="34" charset="0"/>
              <a:ea typeface="Calibri" panose="020F0502020204030204" pitchFamily="34" charset="0"/>
              <a:cs typeface="Calibri" panose="020F0502020204030204" pitchFamily="34" charset="0"/>
            </a:rPr>
            <a:t> et.</a:t>
          </a:r>
          <a:endParaRPr lang="tr-TR" sz="2800" b="1" dirty="0">
            <a:latin typeface="Calibri" panose="020F0502020204030204" pitchFamily="34" charset="0"/>
            <a:ea typeface="Calibri" panose="020F0502020204030204" pitchFamily="34" charset="0"/>
            <a:cs typeface="Calibri" panose="020F0502020204030204" pitchFamily="34" charset="0"/>
          </a:endParaRPr>
        </a:p>
      </dgm:t>
    </dgm:pt>
    <dgm:pt modelId="{E60A27FD-933E-4233-B0D9-22990F14420A}" type="parTrans" cxnId="{94FC3F11-5D0E-464A-A651-C8E5D5F20FF3}">
      <dgm:prSet/>
      <dgm:spPr/>
      <dgm:t>
        <a:bodyPr/>
        <a:lstStyle/>
        <a:p>
          <a:endParaRPr lang="tr-TR" sz="2800">
            <a:latin typeface="Calibri" panose="020F0502020204030204" pitchFamily="34" charset="0"/>
            <a:ea typeface="Calibri" panose="020F0502020204030204" pitchFamily="34" charset="0"/>
            <a:cs typeface="Calibri" panose="020F0502020204030204" pitchFamily="34" charset="0"/>
          </a:endParaRPr>
        </a:p>
      </dgm:t>
    </dgm:pt>
    <dgm:pt modelId="{5A8383A9-706C-4DD2-9F33-2402AFCB2AC7}" type="sibTrans" cxnId="{94FC3F11-5D0E-464A-A651-C8E5D5F20FF3}">
      <dgm:prSet/>
      <dgm:spPr/>
      <dgm:t>
        <a:bodyPr/>
        <a:lstStyle/>
        <a:p>
          <a:endParaRPr lang="tr-TR" sz="2800">
            <a:latin typeface="Calibri" panose="020F0502020204030204" pitchFamily="34" charset="0"/>
            <a:ea typeface="Calibri" panose="020F0502020204030204" pitchFamily="34" charset="0"/>
            <a:cs typeface="Calibri" panose="020F0502020204030204" pitchFamily="34" charset="0"/>
          </a:endParaRPr>
        </a:p>
      </dgm:t>
    </dgm:pt>
    <dgm:pt modelId="{F64135F8-B626-4EC7-8E07-2F97D6B1FBA5}">
      <dgm:prSet custT="1"/>
      <dgm:spPr/>
      <dgm:t>
        <a:bodyPr/>
        <a:lstStyle/>
        <a:p>
          <a:r>
            <a:rPr lang="tr-TR" sz="2800" b="1" dirty="0">
              <a:latin typeface="Calibri" panose="020F0502020204030204" pitchFamily="34" charset="0"/>
              <a:ea typeface="Calibri" panose="020F0502020204030204" pitchFamily="34" charset="0"/>
              <a:cs typeface="Calibri" panose="020F0502020204030204" pitchFamily="34" charset="0"/>
            </a:rPr>
            <a:t>Değerlendir.</a:t>
          </a:r>
        </a:p>
      </dgm:t>
    </dgm:pt>
    <dgm:pt modelId="{D5AA589D-1D46-4841-A0F0-18E0C52FD1D3}" type="sibTrans" cxnId="{585E7A69-38D2-46C2-ABB6-78887D933A36}">
      <dgm:prSet/>
      <dgm:spPr/>
      <dgm:t>
        <a:bodyPr/>
        <a:lstStyle/>
        <a:p>
          <a:endParaRPr lang="tr-TR" sz="2800">
            <a:latin typeface="Calibri" panose="020F0502020204030204" pitchFamily="34" charset="0"/>
            <a:ea typeface="Calibri" panose="020F0502020204030204" pitchFamily="34" charset="0"/>
            <a:cs typeface="Calibri" panose="020F0502020204030204" pitchFamily="34" charset="0"/>
          </a:endParaRPr>
        </a:p>
      </dgm:t>
    </dgm:pt>
    <dgm:pt modelId="{1C9FF64B-A5B2-4552-8187-62208D00B838}" type="parTrans" cxnId="{585E7A69-38D2-46C2-ABB6-78887D933A36}">
      <dgm:prSet/>
      <dgm:spPr/>
      <dgm:t>
        <a:bodyPr/>
        <a:lstStyle/>
        <a:p>
          <a:endParaRPr lang="tr-TR" sz="2800">
            <a:latin typeface="Calibri" panose="020F0502020204030204" pitchFamily="34" charset="0"/>
            <a:ea typeface="Calibri" panose="020F0502020204030204" pitchFamily="34" charset="0"/>
            <a:cs typeface="Calibri" panose="020F0502020204030204" pitchFamily="34" charset="0"/>
          </a:endParaRPr>
        </a:p>
      </dgm:t>
    </dgm:pt>
    <dgm:pt modelId="{66C05F82-2E39-4766-A4E6-0D4A93E58018}" type="pres">
      <dgm:prSet presAssocID="{973F632B-4C44-4E28-AD4A-F3FF960551B4}" presName="compositeShape" presStyleCnt="0">
        <dgm:presLayoutVars>
          <dgm:chMax val="7"/>
          <dgm:dir/>
          <dgm:resizeHandles val="exact"/>
        </dgm:presLayoutVars>
      </dgm:prSet>
      <dgm:spPr/>
    </dgm:pt>
    <dgm:pt modelId="{0EF4C90F-A83D-4DBA-9C0D-24EA0DFAB7C2}" type="pres">
      <dgm:prSet presAssocID="{973F632B-4C44-4E28-AD4A-F3FF960551B4}" presName="wedge1" presStyleLbl="node1" presStyleIdx="0" presStyleCnt="3"/>
      <dgm:spPr/>
    </dgm:pt>
    <dgm:pt modelId="{21127AAC-C0D2-4D0D-8D36-AD0D4CA77211}" type="pres">
      <dgm:prSet presAssocID="{973F632B-4C44-4E28-AD4A-F3FF960551B4}" presName="dummy1a" presStyleCnt="0"/>
      <dgm:spPr/>
    </dgm:pt>
    <dgm:pt modelId="{E8213C14-1620-49CF-A673-B332CACDC7F1}" type="pres">
      <dgm:prSet presAssocID="{973F632B-4C44-4E28-AD4A-F3FF960551B4}" presName="dummy1b" presStyleCnt="0"/>
      <dgm:spPr/>
    </dgm:pt>
    <dgm:pt modelId="{8E02742E-DC01-4207-933C-8E84ECD5031D}" type="pres">
      <dgm:prSet presAssocID="{973F632B-4C44-4E28-AD4A-F3FF960551B4}" presName="wedge1Tx" presStyleLbl="node1" presStyleIdx="0" presStyleCnt="3">
        <dgm:presLayoutVars>
          <dgm:chMax val="0"/>
          <dgm:chPref val="0"/>
          <dgm:bulletEnabled val="1"/>
        </dgm:presLayoutVars>
      </dgm:prSet>
      <dgm:spPr/>
    </dgm:pt>
    <dgm:pt modelId="{4D72E688-14FE-4A70-95BC-D150733515F9}" type="pres">
      <dgm:prSet presAssocID="{973F632B-4C44-4E28-AD4A-F3FF960551B4}" presName="wedge2" presStyleLbl="node1" presStyleIdx="1" presStyleCnt="3"/>
      <dgm:spPr/>
    </dgm:pt>
    <dgm:pt modelId="{4D187FAF-69AF-4BFC-A729-CFE92F087AB2}" type="pres">
      <dgm:prSet presAssocID="{973F632B-4C44-4E28-AD4A-F3FF960551B4}" presName="dummy2a" presStyleCnt="0"/>
      <dgm:spPr/>
    </dgm:pt>
    <dgm:pt modelId="{FF59B981-F4C3-4697-9F71-4EBEF0D26AF6}" type="pres">
      <dgm:prSet presAssocID="{973F632B-4C44-4E28-AD4A-F3FF960551B4}" presName="dummy2b" presStyleCnt="0"/>
      <dgm:spPr/>
    </dgm:pt>
    <dgm:pt modelId="{32F5C5D8-95CB-4C79-B5F5-587101B9DC93}" type="pres">
      <dgm:prSet presAssocID="{973F632B-4C44-4E28-AD4A-F3FF960551B4}" presName="wedge2Tx" presStyleLbl="node1" presStyleIdx="1" presStyleCnt="3">
        <dgm:presLayoutVars>
          <dgm:chMax val="0"/>
          <dgm:chPref val="0"/>
          <dgm:bulletEnabled val="1"/>
        </dgm:presLayoutVars>
      </dgm:prSet>
      <dgm:spPr/>
    </dgm:pt>
    <dgm:pt modelId="{06C77598-9F01-4BBB-8D94-04096844C0B7}" type="pres">
      <dgm:prSet presAssocID="{973F632B-4C44-4E28-AD4A-F3FF960551B4}" presName="wedge3" presStyleLbl="node1" presStyleIdx="2" presStyleCnt="3"/>
      <dgm:spPr/>
    </dgm:pt>
    <dgm:pt modelId="{A827AF24-4F98-46E7-9679-9704847A72C0}" type="pres">
      <dgm:prSet presAssocID="{973F632B-4C44-4E28-AD4A-F3FF960551B4}" presName="dummy3a" presStyleCnt="0"/>
      <dgm:spPr/>
    </dgm:pt>
    <dgm:pt modelId="{96E4330E-CEFE-4A1D-950F-AD69D5A7E47F}" type="pres">
      <dgm:prSet presAssocID="{973F632B-4C44-4E28-AD4A-F3FF960551B4}" presName="dummy3b" presStyleCnt="0"/>
      <dgm:spPr/>
    </dgm:pt>
    <dgm:pt modelId="{D71EF5D4-01EF-4037-B16F-1DA4B25711AB}" type="pres">
      <dgm:prSet presAssocID="{973F632B-4C44-4E28-AD4A-F3FF960551B4}" presName="wedge3Tx" presStyleLbl="node1" presStyleIdx="2" presStyleCnt="3">
        <dgm:presLayoutVars>
          <dgm:chMax val="0"/>
          <dgm:chPref val="0"/>
          <dgm:bulletEnabled val="1"/>
        </dgm:presLayoutVars>
      </dgm:prSet>
      <dgm:spPr/>
    </dgm:pt>
    <dgm:pt modelId="{8A5ECB6D-367F-4EAC-AB09-EF4DD736DEF2}" type="pres">
      <dgm:prSet presAssocID="{C9A65FFF-26C8-496A-82C2-C86E6EEF3F1F}" presName="arrowWedge1" presStyleLbl="fgSibTrans2D1" presStyleIdx="0" presStyleCnt="3"/>
      <dgm:spPr/>
    </dgm:pt>
    <dgm:pt modelId="{372E31B1-DA14-44E2-A93E-DE6C8427CC0D}" type="pres">
      <dgm:prSet presAssocID="{5A8383A9-706C-4DD2-9F33-2402AFCB2AC7}" presName="arrowWedge2" presStyleLbl="fgSibTrans2D1" presStyleIdx="1" presStyleCnt="3"/>
      <dgm:spPr/>
    </dgm:pt>
    <dgm:pt modelId="{DE12D843-4CE2-402B-B7A7-33C6D1ED1F17}" type="pres">
      <dgm:prSet presAssocID="{D5AA589D-1D46-4841-A0F0-18E0C52FD1D3}" presName="arrowWedge3" presStyleLbl="fgSibTrans2D1" presStyleIdx="2" presStyleCnt="3"/>
      <dgm:spPr/>
    </dgm:pt>
  </dgm:ptLst>
  <dgm:cxnLst>
    <dgm:cxn modelId="{7A50BF08-F372-48F6-BEAB-EBC60B4C59A1}" type="presOf" srcId="{6F7D4F90-ECEE-42F3-91C3-735F59644A75}" destId="{8E02742E-DC01-4207-933C-8E84ECD5031D}" srcOrd="1" destOrd="0" presId="urn:microsoft.com/office/officeart/2005/8/layout/cycle8"/>
    <dgm:cxn modelId="{94FC3F11-5D0E-464A-A651-C8E5D5F20FF3}" srcId="{973F632B-4C44-4E28-AD4A-F3FF960551B4}" destId="{413EBD4D-5D06-4C02-9112-6982D74D11F8}" srcOrd="1" destOrd="0" parTransId="{E60A27FD-933E-4233-B0D9-22990F14420A}" sibTransId="{5A8383A9-706C-4DD2-9F33-2402AFCB2AC7}"/>
    <dgm:cxn modelId="{9FDE403C-45E6-448C-9297-A9CFD6880F4A}" type="presOf" srcId="{413EBD4D-5D06-4C02-9112-6982D74D11F8}" destId="{4D72E688-14FE-4A70-95BC-D150733515F9}" srcOrd="0" destOrd="0" presId="urn:microsoft.com/office/officeart/2005/8/layout/cycle8"/>
    <dgm:cxn modelId="{585E7A69-38D2-46C2-ABB6-78887D933A36}" srcId="{973F632B-4C44-4E28-AD4A-F3FF960551B4}" destId="{F64135F8-B626-4EC7-8E07-2F97D6B1FBA5}" srcOrd="2" destOrd="0" parTransId="{1C9FF64B-A5B2-4552-8187-62208D00B838}" sibTransId="{D5AA589D-1D46-4841-A0F0-18E0C52FD1D3}"/>
    <dgm:cxn modelId="{95496693-6664-4640-B6B9-0891E5A3053D}" type="presOf" srcId="{413EBD4D-5D06-4C02-9112-6982D74D11F8}" destId="{32F5C5D8-95CB-4C79-B5F5-587101B9DC93}" srcOrd="1" destOrd="0" presId="urn:microsoft.com/office/officeart/2005/8/layout/cycle8"/>
    <dgm:cxn modelId="{9C51489A-1C97-498B-8A00-240F83981220}" type="presOf" srcId="{F64135F8-B626-4EC7-8E07-2F97D6B1FBA5}" destId="{06C77598-9F01-4BBB-8D94-04096844C0B7}" srcOrd="0" destOrd="0" presId="urn:microsoft.com/office/officeart/2005/8/layout/cycle8"/>
    <dgm:cxn modelId="{4F4082AF-5553-4374-BDA2-8B2B88ADD7D7}" srcId="{973F632B-4C44-4E28-AD4A-F3FF960551B4}" destId="{6F7D4F90-ECEE-42F3-91C3-735F59644A75}" srcOrd="0" destOrd="0" parTransId="{21526AB1-9B1D-4E64-85CA-EA1D378E4FD7}" sibTransId="{C9A65FFF-26C8-496A-82C2-C86E6EEF3F1F}"/>
    <dgm:cxn modelId="{FAE489B1-52E5-4E97-95FB-301CC77ADAEF}" type="presOf" srcId="{6F7D4F90-ECEE-42F3-91C3-735F59644A75}" destId="{0EF4C90F-A83D-4DBA-9C0D-24EA0DFAB7C2}" srcOrd="0" destOrd="0" presId="urn:microsoft.com/office/officeart/2005/8/layout/cycle8"/>
    <dgm:cxn modelId="{813BFABB-51EA-43B2-9DAB-5F14D65086E6}" type="presOf" srcId="{F64135F8-B626-4EC7-8E07-2F97D6B1FBA5}" destId="{D71EF5D4-01EF-4037-B16F-1DA4B25711AB}" srcOrd="1" destOrd="0" presId="urn:microsoft.com/office/officeart/2005/8/layout/cycle8"/>
    <dgm:cxn modelId="{D69E87E2-94D1-4742-B1C4-9130E7198EAD}" type="presOf" srcId="{973F632B-4C44-4E28-AD4A-F3FF960551B4}" destId="{66C05F82-2E39-4766-A4E6-0D4A93E58018}" srcOrd="0" destOrd="0" presId="urn:microsoft.com/office/officeart/2005/8/layout/cycle8"/>
    <dgm:cxn modelId="{C29E5EF2-0ACB-43F1-8BC3-6484AE974F6D}" type="presParOf" srcId="{66C05F82-2E39-4766-A4E6-0D4A93E58018}" destId="{0EF4C90F-A83D-4DBA-9C0D-24EA0DFAB7C2}" srcOrd="0" destOrd="0" presId="urn:microsoft.com/office/officeart/2005/8/layout/cycle8"/>
    <dgm:cxn modelId="{A5D82217-8725-4E08-9908-9575C4404874}" type="presParOf" srcId="{66C05F82-2E39-4766-A4E6-0D4A93E58018}" destId="{21127AAC-C0D2-4D0D-8D36-AD0D4CA77211}" srcOrd="1" destOrd="0" presId="urn:microsoft.com/office/officeart/2005/8/layout/cycle8"/>
    <dgm:cxn modelId="{A896B21A-F188-43C5-9C63-660BF2F3DC2B}" type="presParOf" srcId="{66C05F82-2E39-4766-A4E6-0D4A93E58018}" destId="{E8213C14-1620-49CF-A673-B332CACDC7F1}" srcOrd="2" destOrd="0" presId="urn:microsoft.com/office/officeart/2005/8/layout/cycle8"/>
    <dgm:cxn modelId="{8F937600-149D-48C7-BED6-48C04165688E}" type="presParOf" srcId="{66C05F82-2E39-4766-A4E6-0D4A93E58018}" destId="{8E02742E-DC01-4207-933C-8E84ECD5031D}" srcOrd="3" destOrd="0" presId="urn:microsoft.com/office/officeart/2005/8/layout/cycle8"/>
    <dgm:cxn modelId="{01A9F06D-96C9-4E21-B807-5FF9EA797377}" type="presParOf" srcId="{66C05F82-2E39-4766-A4E6-0D4A93E58018}" destId="{4D72E688-14FE-4A70-95BC-D150733515F9}" srcOrd="4" destOrd="0" presId="urn:microsoft.com/office/officeart/2005/8/layout/cycle8"/>
    <dgm:cxn modelId="{5FA6A319-A3F1-4BD0-98EA-C1B292DC5F9A}" type="presParOf" srcId="{66C05F82-2E39-4766-A4E6-0D4A93E58018}" destId="{4D187FAF-69AF-4BFC-A729-CFE92F087AB2}" srcOrd="5" destOrd="0" presId="urn:microsoft.com/office/officeart/2005/8/layout/cycle8"/>
    <dgm:cxn modelId="{2211623E-98D3-4F5E-A979-0E1621E096DC}" type="presParOf" srcId="{66C05F82-2E39-4766-A4E6-0D4A93E58018}" destId="{FF59B981-F4C3-4697-9F71-4EBEF0D26AF6}" srcOrd="6" destOrd="0" presId="urn:microsoft.com/office/officeart/2005/8/layout/cycle8"/>
    <dgm:cxn modelId="{AD631E0E-7B76-41B2-A875-46C16886F8D4}" type="presParOf" srcId="{66C05F82-2E39-4766-A4E6-0D4A93E58018}" destId="{32F5C5D8-95CB-4C79-B5F5-587101B9DC93}" srcOrd="7" destOrd="0" presId="urn:microsoft.com/office/officeart/2005/8/layout/cycle8"/>
    <dgm:cxn modelId="{808BF218-7C8D-4A31-B1F8-60356C2292CF}" type="presParOf" srcId="{66C05F82-2E39-4766-A4E6-0D4A93E58018}" destId="{06C77598-9F01-4BBB-8D94-04096844C0B7}" srcOrd="8" destOrd="0" presId="urn:microsoft.com/office/officeart/2005/8/layout/cycle8"/>
    <dgm:cxn modelId="{903EA1B4-5EBF-427D-946A-D0D3F90BA178}" type="presParOf" srcId="{66C05F82-2E39-4766-A4E6-0D4A93E58018}" destId="{A827AF24-4F98-46E7-9679-9704847A72C0}" srcOrd="9" destOrd="0" presId="urn:microsoft.com/office/officeart/2005/8/layout/cycle8"/>
    <dgm:cxn modelId="{DC531564-EAAD-443A-A898-A08BB0EFA5F0}" type="presParOf" srcId="{66C05F82-2E39-4766-A4E6-0D4A93E58018}" destId="{96E4330E-CEFE-4A1D-950F-AD69D5A7E47F}" srcOrd="10" destOrd="0" presId="urn:microsoft.com/office/officeart/2005/8/layout/cycle8"/>
    <dgm:cxn modelId="{160B7477-518E-42DF-AE2D-49CB427A0048}" type="presParOf" srcId="{66C05F82-2E39-4766-A4E6-0D4A93E58018}" destId="{D71EF5D4-01EF-4037-B16F-1DA4B25711AB}" srcOrd="11" destOrd="0" presId="urn:microsoft.com/office/officeart/2005/8/layout/cycle8"/>
    <dgm:cxn modelId="{123F4E44-0792-465C-94F6-15620FB8990F}" type="presParOf" srcId="{66C05F82-2E39-4766-A4E6-0D4A93E58018}" destId="{8A5ECB6D-367F-4EAC-AB09-EF4DD736DEF2}" srcOrd="12" destOrd="0" presId="urn:microsoft.com/office/officeart/2005/8/layout/cycle8"/>
    <dgm:cxn modelId="{44E11AFD-38BE-46A2-AE18-66CE4DF758A0}" type="presParOf" srcId="{66C05F82-2E39-4766-A4E6-0D4A93E58018}" destId="{372E31B1-DA14-44E2-A93E-DE6C8427CC0D}" srcOrd="13" destOrd="0" presId="urn:microsoft.com/office/officeart/2005/8/layout/cycle8"/>
    <dgm:cxn modelId="{6D9A8388-52BF-4D68-947D-F44EA5B25D34}" type="presParOf" srcId="{66C05F82-2E39-4766-A4E6-0D4A93E58018}" destId="{DE12D843-4CE2-402B-B7A7-33C6D1ED1F17}"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471E38-F902-49DA-B57D-DCB642320C4B}" type="doc">
      <dgm:prSet loTypeId="urn:microsoft.com/office/officeart/2005/8/layout/chevron1" loCatId="process" qsTypeId="urn:microsoft.com/office/officeart/2005/8/quickstyle/3d4" qsCatId="3D" csTypeId="urn:microsoft.com/office/officeart/2005/8/colors/colorful5" csCatId="colorful" phldr="1"/>
      <dgm:spPr/>
    </dgm:pt>
    <dgm:pt modelId="{3A9C3E9F-5DAE-4DF9-A172-57EB102F5B87}">
      <dgm:prSet phldrT="[Metin]" custT="1"/>
      <dgm:spPr/>
      <dgm:t>
        <a:bodyPr/>
        <a:lstStyle/>
        <a:p>
          <a:r>
            <a:rPr lang="tr-TR" sz="4400" b="1" dirty="0">
              <a:ln>
                <a:noFill/>
              </a:ln>
              <a:latin typeface="Calibri" panose="020F0502020204030204" pitchFamily="34" charset="0"/>
              <a:ea typeface="Calibri" panose="020F0502020204030204" pitchFamily="34" charset="0"/>
              <a:cs typeface="Calibri" panose="020F0502020204030204" pitchFamily="34" charset="0"/>
            </a:rPr>
            <a:t>Okuma Öncesi</a:t>
          </a:r>
        </a:p>
      </dgm:t>
    </dgm:pt>
    <dgm:pt modelId="{B20DD3E3-5508-4276-9EB2-0B8FE5E4FA95}" type="parTrans" cxnId="{ABA693AE-3A57-4CBF-A94F-2663279B26CE}">
      <dgm:prSet/>
      <dgm:spPr/>
      <dgm:t>
        <a:bodyPr/>
        <a:lstStyle/>
        <a:p>
          <a:endParaRPr lang="tr-TR" sz="4400" b="1">
            <a:ln>
              <a:noFill/>
            </a:ln>
            <a:latin typeface="Calibri" panose="020F0502020204030204" pitchFamily="34" charset="0"/>
            <a:ea typeface="Calibri" panose="020F0502020204030204" pitchFamily="34" charset="0"/>
            <a:cs typeface="Calibri" panose="020F0502020204030204" pitchFamily="34" charset="0"/>
          </a:endParaRPr>
        </a:p>
      </dgm:t>
    </dgm:pt>
    <dgm:pt modelId="{B9305DE5-7618-4E71-983E-AFB5414A5941}" type="sibTrans" cxnId="{ABA693AE-3A57-4CBF-A94F-2663279B26CE}">
      <dgm:prSet/>
      <dgm:spPr/>
      <dgm:t>
        <a:bodyPr/>
        <a:lstStyle/>
        <a:p>
          <a:endParaRPr lang="tr-TR" sz="4400" b="1">
            <a:ln>
              <a:noFill/>
            </a:ln>
            <a:latin typeface="Calibri" panose="020F0502020204030204" pitchFamily="34" charset="0"/>
            <a:ea typeface="Calibri" panose="020F0502020204030204" pitchFamily="34" charset="0"/>
            <a:cs typeface="Calibri" panose="020F0502020204030204" pitchFamily="34" charset="0"/>
          </a:endParaRPr>
        </a:p>
      </dgm:t>
    </dgm:pt>
    <dgm:pt modelId="{25B84B00-05B9-4E63-87DB-BE382B4791BA}">
      <dgm:prSet phldrT="[Metin]" custT="1"/>
      <dgm:spPr/>
      <dgm:t>
        <a:bodyPr/>
        <a:lstStyle/>
        <a:p>
          <a:r>
            <a:rPr lang="tr-TR" sz="4400" b="1" dirty="0">
              <a:ln>
                <a:noFill/>
              </a:ln>
              <a:latin typeface="Calibri" panose="020F0502020204030204" pitchFamily="34" charset="0"/>
              <a:ea typeface="Calibri" panose="020F0502020204030204" pitchFamily="34" charset="0"/>
              <a:cs typeface="Calibri" panose="020F0502020204030204" pitchFamily="34" charset="0"/>
            </a:rPr>
            <a:t>Okuma Esnası</a:t>
          </a:r>
        </a:p>
      </dgm:t>
    </dgm:pt>
    <dgm:pt modelId="{46B07F7B-0E25-4078-A8AF-E2875FDAB8D9}" type="parTrans" cxnId="{35BF17ED-5A88-49DF-82BD-D1064073A347}">
      <dgm:prSet/>
      <dgm:spPr/>
      <dgm:t>
        <a:bodyPr/>
        <a:lstStyle/>
        <a:p>
          <a:endParaRPr lang="tr-TR" sz="4400" b="1">
            <a:ln>
              <a:noFill/>
            </a:ln>
            <a:latin typeface="Calibri" panose="020F0502020204030204" pitchFamily="34" charset="0"/>
            <a:ea typeface="Calibri" panose="020F0502020204030204" pitchFamily="34" charset="0"/>
            <a:cs typeface="Calibri" panose="020F0502020204030204" pitchFamily="34" charset="0"/>
          </a:endParaRPr>
        </a:p>
      </dgm:t>
    </dgm:pt>
    <dgm:pt modelId="{5669708E-39EA-4A33-857B-4DB35D3E0978}" type="sibTrans" cxnId="{35BF17ED-5A88-49DF-82BD-D1064073A347}">
      <dgm:prSet/>
      <dgm:spPr/>
      <dgm:t>
        <a:bodyPr/>
        <a:lstStyle/>
        <a:p>
          <a:endParaRPr lang="tr-TR" sz="4400" b="1">
            <a:ln>
              <a:noFill/>
            </a:ln>
            <a:latin typeface="Calibri" panose="020F0502020204030204" pitchFamily="34" charset="0"/>
            <a:ea typeface="Calibri" panose="020F0502020204030204" pitchFamily="34" charset="0"/>
            <a:cs typeface="Calibri" panose="020F0502020204030204" pitchFamily="34" charset="0"/>
          </a:endParaRPr>
        </a:p>
      </dgm:t>
    </dgm:pt>
    <dgm:pt modelId="{DB3BB12B-A711-439C-925C-F82C8644376E}">
      <dgm:prSet phldrT="[Metin]" custT="1"/>
      <dgm:spPr/>
      <dgm:t>
        <a:bodyPr/>
        <a:lstStyle/>
        <a:p>
          <a:r>
            <a:rPr lang="tr-TR" sz="4400" b="1" dirty="0">
              <a:ln>
                <a:noFill/>
              </a:ln>
              <a:latin typeface="Calibri" panose="020F0502020204030204" pitchFamily="34" charset="0"/>
              <a:ea typeface="Calibri" panose="020F0502020204030204" pitchFamily="34" charset="0"/>
              <a:cs typeface="Calibri" panose="020F0502020204030204" pitchFamily="34" charset="0"/>
            </a:rPr>
            <a:t>Okuma Sonrası</a:t>
          </a:r>
        </a:p>
      </dgm:t>
    </dgm:pt>
    <dgm:pt modelId="{30BBC31F-7B1A-4AEE-8A96-94B685B65FAB}" type="parTrans" cxnId="{69AC8220-0FA7-48E5-BB61-3FE975757671}">
      <dgm:prSet/>
      <dgm:spPr/>
      <dgm:t>
        <a:bodyPr/>
        <a:lstStyle/>
        <a:p>
          <a:endParaRPr lang="tr-TR" sz="4400" b="1">
            <a:ln>
              <a:noFill/>
            </a:ln>
            <a:latin typeface="Calibri" panose="020F0502020204030204" pitchFamily="34" charset="0"/>
            <a:ea typeface="Calibri" panose="020F0502020204030204" pitchFamily="34" charset="0"/>
            <a:cs typeface="Calibri" panose="020F0502020204030204" pitchFamily="34" charset="0"/>
          </a:endParaRPr>
        </a:p>
      </dgm:t>
    </dgm:pt>
    <dgm:pt modelId="{1A796982-3E30-45EC-8CAD-DC45A232012F}" type="sibTrans" cxnId="{69AC8220-0FA7-48E5-BB61-3FE975757671}">
      <dgm:prSet/>
      <dgm:spPr/>
      <dgm:t>
        <a:bodyPr/>
        <a:lstStyle/>
        <a:p>
          <a:endParaRPr lang="tr-TR" sz="4400" b="1">
            <a:ln>
              <a:noFill/>
            </a:ln>
            <a:latin typeface="Calibri" panose="020F0502020204030204" pitchFamily="34" charset="0"/>
            <a:ea typeface="Calibri" panose="020F0502020204030204" pitchFamily="34" charset="0"/>
            <a:cs typeface="Calibri" panose="020F0502020204030204" pitchFamily="34" charset="0"/>
          </a:endParaRPr>
        </a:p>
      </dgm:t>
    </dgm:pt>
    <dgm:pt modelId="{F412B037-7D3F-4E10-907A-57004C6BF6AA}" type="pres">
      <dgm:prSet presAssocID="{BD471E38-F902-49DA-B57D-DCB642320C4B}" presName="Name0" presStyleCnt="0">
        <dgm:presLayoutVars>
          <dgm:dir/>
          <dgm:animLvl val="lvl"/>
          <dgm:resizeHandles val="exact"/>
        </dgm:presLayoutVars>
      </dgm:prSet>
      <dgm:spPr/>
    </dgm:pt>
    <dgm:pt modelId="{A1211F1D-EE63-4759-B6FC-77A8061F1012}" type="pres">
      <dgm:prSet presAssocID="{3A9C3E9F-5DAE-4DF9-A172-57EB102F5B87}" presName="parTxOnly" presStyleLbl="node1" presStyleIdx="0" presStyleCnt="3">
        <dgm:presLayoutVars>
          <dgm:chMax val="0"/>
          <dgm:chPref val="0"/>
          <dgm:bulletEnabled val="1"/>
        </dgm:presLayoutVars>
      </dgm:prSet>
      <dgm:spPr/>
    </dgm:pt>
    <dgm:pt modelId="{6140621F-C428-4A82-B230-D9645B5F3C29}" type="pres">
      <dgm:prSet presAssocID="{B9305DE5-7618-4E71-983E-AFB5414A5941}" presName="parTxOnlySpace" presStyleCnt="0"/>
      <dgm:spPr/>
    </dgm:pt>
    <dgm:pt modelId="{91E65C28-E7BE-42C6-8D80-27F17BF1C951}" type="pres">
      <dgm:prSet presAssocID="{25B84B00-05B9-4E63-87DB-BE382B4791BA}" presName="parTxOnly" presStyleLbl="node1" presStyleIdx="1" presStyleCnt="3">
        <dgm:presLayoutVars>
          <dgm:chMax val="0"/>
          <dgm:chPref val="0"/>
          <dgm:bulletEnabled val="1"/>
        </dgm:presLayoutVars>
      </dgm:prSet>
      <dgm:spPr/>
    </dgm:pt>
    <dgm:pt modelId="{180C1E8F-03C7-47F8-906E-054354FD0405}" type="pres">
      <dgm:prSet presAssocID="{5669708E-39EA-4A33-857B-4DB35D3E0978}" presName="parTxOnlySpace" presStyleCnt="0"/>
      <dgm:spPr/>
    </dgm:pt>
    <dgm:pt modelId="{92DDECD5-ABCE-49B9-91E9-F6EB334E5835}" type="pres">
      <dgm:prSet presAssocID="{DB3BB12B-A711-439C-925C-F82C8644376E}" presName="parTxOnly" presStyleLbl="node1" presStyleIdx="2" presStyleCnt="3">
        <dgm:presLayoutVars>
          <dgm:chMax val="0"/>
          <dgm:chPref val="0"/>
          <dgm:bulletEnabled val="1"/>
        </dgm:presLayoutVars>
      </dgm:prSet>
      <dgm:spPr/>
    </dgm:pt>
  </dgm:ptLst>
  <dgm:cxnLst>
    <dgm:cxn modelId="{FBF4621C-2326-446F-BF95-78679C18AFBB}" type="presOf" srcId="{25B84B00-05B9-4E63-87DB-BE382B4791BA}" destId="{91E65C28-E7BE-42C6-8D80-27F17BF1C951}" srcOrd="0" destOrd="0" presId="urn:microsoft.com/office/officeart/2005/8/layout/chevron1"/>
    <dgm:cxn modelId="{69AC8220-0FA7-48E5-BB61-3FE975757671}" srcId="{BD471E38-F902-49DA-B57D-DCB642320C4B}" destId="{DB3BB12B-A711-439C-925C-F82C8644376E}" srcOrd="2" destOrd="0" parTransId="{30BBC31F-7B1A-4AEE-8A96-94B685B65FAB}" sibTransId="{1A796982-3E30-45EC-8CAD-DC45A232012F}"/>
    <dgm:cxn modelId="{2015713F-D606-4BB0-82BD-0D5022F6EEB2}" type="presOf" srcId="{3A9C3E9F-5DAE-4DF9-A172-57EB102F5B87}" destId="{A1211F1D-EE63-4759-B6FC-77A8061F1012}" srcOrd="0" destOrd="0" presId="urn:microsoft.com/office/officeart/2005/8/layout/chevron1"/>
    <dgm:cxn modelId="{FAC0527F-00FE-44BE-A268-2F2594A6024F}" type="presOf" srcId="{DB3BB12B-A711-439C-925C-F82C8644376E}" destId="{92DDECD5-ABCE-49B9-91E9-F6EB334E5835}" srcOrd="0" destOrd="0" presId="urn:microsoft.com/office/officeart/2005/8/layout/chevron1"/>
    <dgm:cxn modelId="{C0EBFFA6-9BDC-49BD-ABA0-7332BC6C0493}" type="presOf" srcId="{BD471E38-F902-49DA-B57D-DCB642320C4B}" destId="{F412B037-7D3F-4E10-907A-57004C6BF6AA}" srcOrd="0" destOrd="0" presId="urn:microsoft.com/office/officeart/2005/8/layout/chevron1"/>
    <dgm:cxn modelId="{ABA693AE-3A57-4CBF-A94F-2663279B26CE}" srcId="{BD471E38-F902-49DA-B57D-DCB642320C4B}" destId="{3A9C3E9F-5DAE-4DF9-A172-57EB102F5B87}" srcOrd="0" destOrd="0" parTransId="{B20DD3E3-5508-4276-9EB2-0B8FE5E4FA95}" sibTransId="{B9305DE5-7618-4E71-983E-AFB5414A5941}"/>
    <dgm:cxn modelId="{35BF17ED-5A88-49DF-82BD-D1064073A347}" srcId="{BD471E38-F902-49DA-B57D-DCB642320C4B}" destId="{25B84B00-05B9-4E63-87DB-BE382B4791BA}" srcOrd="1" destOrd="0" parTransId="{46B07F7B-0E25-4078-A8AF-E2875FDAB8D9}" sibTransId="{5669708E-39EA-4A33-857B-4DB35D3E0978}"/>
    <dgm:cxn modelId="{D4486782-4C8C-438F-885D-C9DFF1844991}" type="presParOf" srcId="{F412B037-7D3F-4E10-907A-57004C6BF6AA}" destId="{A1211F1D-EE63-4759-B6FC-77A8061F1012}" srcOrd="0" destOrd="0" presId="urn:microsoft.com/office/officeart/2005/8/layout/chevron1"/>
    <dgm:cxn modelId="{A7516D88-D99A-4DF3-AF15-EA220DD03333}" type="presParOf" srcId="{F412B037-7D3F-4E10-907A-57004C6BF6AA}" destId="{6140621F-C428-4A82-B230-D9645B5F3C29}" srcOrd="1" destOrd="0" presId="urn:microsoft.com/office/officeart/2005/8/layout/chevron1"/>
    <dgm:cxn modelId="{A8D8D76F-CEDB-4551-9E71-F4165911D74A}" type="presParOf" srcId="{F412B037-7D3F-4E10-907A-57004C6BF6AA}" destId="{91E65C28-E7BE-42C6-8D80-27F17BF1C951}" srcOrd="2" destOrd="0" presId="urn:microsoft.com/office/officeart/2005/8/layout/chevron1"/>
    <dgm:cxn modelId="{131DA657-8BA4-4641-9C61-F93E901DD770}" type="presParOf" srcId="{F412B037-7D3F-4E10-907A-57004C6BF6AA}" destId="{180C1E8F-03C7-47F8-906E-054354FD0405}" srcOrd="3" destOrd="0" presId="urn:microsoft.com/office/officeart/2005/8/layout/chevron1"/>
    <dgm:cxn modelId="{BC097322-5CEC-45AC-A8AB-376518D95325}" type="presParOf" srcId="{F412B037-7D3F-4E10-907A-57004C6BF6AA}" destId="{92DDECD5-ABCE-49B9-91E9-F6EB334E5835}" srcOrd="4" destOrd="0" presId="urn:microsoft.com/office/officeart/2005/8/layout/chevron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4C90F-A83D-4DBA-9C0D-24EA0DFAB7C2}">
      <dsp:nvSpPr>
        <dsp:cNvPr id="0" name=""/>
        <dsp:cNvSpPr/>
      </dsp:nvSpPr>
      <dsp:spPr>
        <a:xfrm>
          <a:off x="1077606" y="407205"/>
          <a:ext cx="5262344" cy="5262344"/>
        </a:xfrm>
        <a:prstGeom prst="pie">
          <a:avLst>
            <a:gd name="adj1" fmla="val 16200000"/>
            <a:gd name="adj2" fmla="val 180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Calibri" panose="020F0502020204030204" pitchFamily="34" charset="0"/>
              <a:ea typeface="Calibri" panose="020F0502020204030204" pitchFamily="34" charset="0"/>
              <a:cs typeface="Calibri" panose="020F0502020204030204" pitchFamily="34" charset="0"/>
            </a:rPr>
            <a:t>Sorgula.</a:t>
          </a:r>
        </a:p>
      </dsp:txBody>
      <dsp:txXfrm>
        <a:off x="3850987" y="1522321"/>
        <a:ext cx="1879408" cy="1566173"/>
      </dsp:txXfrm>
    </dsp:sp>
    <dsp:sp modelId="{4D72E688-14FE-4A70-95BC-D150733515F9}">
      <dsp:nvSpPr>
        <dsp:cNvPr id="0" name=""/>
        <dsp:cNvSpPr/>
      </dsp:nvSpPr>
      <dsp:spPr>
        <a:xfrm>
          <a:off x="969227" y="595146"/>
          <a:ext cx="5262344" cy="5262344"/>
        </a:xfrm>
        <a:prstGeom prst="pie">
          <a:avLst>
            <a:gd name="adj1" fmla="val 1800000"/>
            <a:gd name="adj2" fmla="val 900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Calibri" panose="020F0502020204030204" pitchFamily="34" charset="0"/>
              <a:ea typeface="Calibri" panose="020F0502020204030204" pitchFamily="34" charset="0"/>
              <a:cs typeface="Calibri" panose="020F0502020204030204" pitchFamily="34" charset="0"/>
            </a:rPr>
            <a:t>Analiz</a:t>
          </a:r>
          <a:r>
            <a:rPr lang="tr-TR" sz="2800" b="1" kern="1200" baseline="0" dirty="0">
              <a:latin typeface="Calibri" panose="020F0502020204030204" pitchFamily="34" charset="0"/>
              <a:ea typeface="Calibri" panose="020F0502020204030204" pitchFamily="34" charset="0"/>
              <a:cs typeface="Calibri" panose="020F0502020204030204" pitchFamily="34" charset="0"/>
            </a:rPr>
            <a:t> et.</a:t>
          </a:r>
          <a:endParaRPr lang="tr-TR" sz="2800" b="1" kern="1200" dirty="0">
            <a:latin typeface="Calibri" panose="020F0502020204030204" pitchFamily="34" charset="0"/>
            <a:ea typeface="Calibri" panose="020F0502020204030204" pitchFamily="34" charset="0"/>
            <a:cs typeface="Calibri" panose="020F0502020204030204" pitchFamily="34" charset="0"/>
          </a:endParaRPr>
        </a:p>
      </dsp:txBody>
      <dsp:txXfrm>
        <a:off x="2222166" y="4009405"/>
        <a:ext cx="2819113" cy="1378233"/>
      </dsp:txXfrm>
    </dsp:sp>
    <dsp:sp modelId="{06C77598-9F01-4BBB-8D94-04096844C0B7}">
      <dsp:nvSpPr>
        <dsp:cNvPr id="0" name=""/>
        <dsp:cNvSpPr/>
      </dsp:nvSpPr>
      <dsp:spPr>
        <a:xfrm>
          <a:off x="860848" y="407205"/>
          <a:ext cx="5262344" cy="5262344"/>
        </a:xfrm>
        <a:prstGeom prst="pie">
          <a:avLst>
            <a:gd name="adj1" fmla="val 90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b="1" kern="1200" dirty="0">
              <a:latin typeface="Calibri" panose="020F0502020204030204" pitchFamily="34" charset="0"/>
              <a:ea typeface="Calibri" panose="020F0502020204030204" pitchFamily="34" charset="0"/>
              <a:cs typeface="Calibri" panose="020F0502020204030204" pitchFamily="34" charset="0"/>
            </a:rPr>
            <a:t>Değerlendir.</a:t>
          </a:r>
        </a:p>
      </dsp:txBody>
      <dsp:txXfrm>
        <a:off x="1470403" y="1522321"/>
        <a:ext cx="1879408" cy="1566173"/>
      </dsp:txXfrm>
    </dsp:sp>
    <dsp:sp modelId="{8A5ECB6D-367F-4EAC-AB09-EF4DD736DEF2}">
      <dsp:nvSpPr>
        <dsp:cNvPr id="0" name=""/>
        <dsp:cNvSpPr/>
      </dsp:nvSpPr>
      <dsp:spPr>
        <a:xfrm>
          <a:off x="752277" y="81441"/>
          <a:ext cx="5913873" cy="591387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72E31B1-DA14-44E2-A93E-DE6C8427CC0D}">
      <dsp:nvSpPr>
        <dsp:cNvPr id="0" name=""/>
        <dsp:cNvSpPr/>
      </dsp:nvSpPr>
      <dsp:spPr>
        <a:xfrm>
          <a:off x="643463" y="269049"/>
          <a:ext cx="5913873" cy="591387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E12D843-4CE2-402B-B7A7-33C6D1ED1F17}">
      <dsp:nvSpPr>
        <dsp:cNvPr id="0" name=""/>
        <dsp:cNvSpPr/>
      </dsp:nvSpPr>
      <dsp:spPr>
        <a:xfrm>
          <a:off x="534649" y="81441"/>
          <a:ext cx="5913873" cy="591387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11F1D-EE63-4759-B6FC-77A8061F1012}">
      <dsp:nvSpPr>
        <dsp:cNvPr id="0" name=""/>
        <dsp:cNvSpPr/>
      </dsp:nvSpPr>
      <dsp:spPr>
        <a:xfrm>
          <a:off x="3286" y="81161"/>
          <a:ext cx="4003514" cy="1601405"/>
        </a:xfrm>
        <a:prstGeom prst="chevron">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tr-TR" sz="4400" b="1" kern="1200" dirty="0">
              <a:ln>
                <a:noFill/>
              </a:ln>
              <a:latin typeface="Calibri" panose="020F0502020204030204" pitchFamily="34" charset="0"/>
              <a:ea typeface="Calibri" panose="020F0502020204030204" pitchFamily="34" charset="0"/>
              <a:cs typeface="Calibri" panose="020F0502020204030204" pitchFamily="34" charset="0"/>
            </a:rPr>
            <a:t>Okuma Öncesi</a:t>
          </a:r>
        </a:p>
      </dsp:txBody>
      <dsp:txXfrm>
        <a:off x="803989" y="81161"/>
        <a:ext cx="2402109" cy="1601405"/>
      </dsp:txXfrm>
    </dsp:sp>
    <dsp:sp modelId="{91E65C28-E7BE-42C6-8D80-27F17BF1C951}">
      <dsp:nvSpPr>
        <dsp:cNvPr id="0" name=""/>
        <dsp:cNvSpPr/>
      </dsp:nvSpPr>
      <dsp:spPr>
        <a:xfrm>
          <a:off x="3606449" y="81161"/>
          <a:ext cx="4003514" cy="1601405"/>
        </a:xfrm>
        <a:prstGeom prst="chevron">
          <a:avLst/>
        </a:prstGeom>
        <a:solidFill>
          <a:schemeClr val="accent5">
            <a:hueOff val="-6981104"/>
            <a:satOff val="-8288"/>
            <a:lumOff val="-117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tr-TR" sz="4400" b="1" kern="1200" dirty="0">
              <a:ln>
                <a:noFill/>
              </a:ln>
              <a:latin typeface="Calibri" panose="020F0502020204030204" pitchFamily="34" charset="0"/>
              <a:ea typeface="Calibri" panose="020F0502020204030204" pitchFamily="34" charset="0"/>
              <a:cs typeface="Calibri" panose="020F0502020204030204" pitchFamily="34" charset="0"/>
            </a:rPr>
            <a:t>Okuma Esnası</a:t>
          </a:r>
        </a:p>
      </dsp:txBody>
      <dsp:txXfrm>
        <a:off x="4407152" y="81161"/>
        <a:ext cx="2402109" cy="1601405"/>
      </dsp:txXfrm>
    </dsp:sp>
    <dsp:sp modelId="{92DDECD5-ABCE-49B9-91E9-F6EB334E5835}">
      <dsp:nvSpPr>
        <dsp:cNvPr id="0" name=""/>
        <dsp:cNvSpPr/>
      </dsp:nvSpPr>
      <dsp:spPr>
        <a:xfrm>
          <a:off x="7209612" y="81161"/>
          <a:ext cx="4003514" cy="1601405"/>
        </a:xfrm>
        <a:prstGeom prst="chevron">
          <a:avLst/>
        </a:prstGeom>
        <a:solidFill>
          <a:schemeClr val="accent5">
            <a:hueOff val="-13962209"/>
            <a:satOff val="-16576"/>
            <a:lumOff val="-235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tr-TR" sz="4400" b="1" kern="1200" dirty="0">
              <a:ln>
                <a:noFill/>
              </a:ln>
              <a:latin typeface="Calibri" panose="020F0502020204030204" pitchFamily="34" charset="0"/>
              <a:ea typeface="Calibri" panose="020F0502020204030204" pitchFamily="34" charset="0"/>
              <a:cs typeface="Calibri" panose="020F0502020204030204" pitchFamily="34" charset="0"/>
            </a:rPr>
            <a:t>Okuma Sonrası</a:t>
          </a:r>
        </a:p>
      </dsp:txBody>
      <dsp:txXfrm>
        <a:off x="8010315" y="81161"/>
        <a:ext cx="2402109" cy="160140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tr-TR" dirty="0">
              <a:solidFill>
                <a:schemeClr val="tx2"/>
              </a:solidFill>
            </a:endParaRPr>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6766E61-8483-4E85-A7AA-B03676934E74}" type="datetime1">
              <a:rPr lang="tr-TR" smtClean="0">
                <a:solidFill>
                  <a:schemeClr val="tx2"/>
                </a:solidFill>
              </a:rPr>
              <a:pPr algn="r" rtl="0"/>
              <a:t>26.03.2024</a:t>
            </a:fld>
            <a:endParaRPr lang="tr-TR" dirty="0">
              <a:solidFill>
                <a:schemeClr val="tx2"/>
              </a:solidFill>
            </a:endParaRPr>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tr-TR" dirty="0">
              <a:solidFill>
                <a:schemeClr val="tx2"/>
              </a:solidFill>
            </a:endParaRP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tr-TR" smtClean="0">
                <a:solidFill>
                  <a:schemeClr val="tx2"/>
                </a:solidFill>
              </a:rPr>
              <a:pPr algn="r" rtl="0"/>
              <a:t>‹#›</a:t>
            </a:fld>
            <a:endParaRPr lang="tr-T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tr-TR" noProof="0"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D4890AD5-4316-40C1-84C6-5DB9875CE083}" type="datetime1">
              <a:rPr lang="tr-TR" smtClean="0"/>
              <a:pPr/>
              <a:t>26.03.2024</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tr-TR" smtClean="0"/>
              <a:pPr/>
              <a:t>‹#›</a:t>
            </a:fld>
            <a:endParaRPr lang="tr-T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tr-TR" noProof="0"/>
              <a:t>Asıl başlık stilini düzenlemek için tıklayın</a:t>
            </a:r>
            <a:endParaRPr lang="tr-TR" noProof="0" dirty="0"/>
          </a:p>
        </p:txBody>
      </p:sp>
      <p:sp>
        <p:nvSpPr>
          <p:cNvPr id="3" name="Alt Başlık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tr-TR" noProof="0"/>
              <a:t>Asıl alt başlık stilini düzenlemek için tıklayın</a:t>
            </a:r>
            <a:endParaRPr lang="tr-T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2393C2F-276E-45A2-A26D-280D43F4DEC0}" type="datetime1">
              <a:rPr lang="tr-TR" smtClean="0"/>
              <a:pPr/>
              <a:t>26.03.2024</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852633" y="274638"/>
            <a:ext cx="1422030" cy="5897561"/>
          </a:xfrm>
        </p:spPr>
        <p:txBody>
          <a:bodyPr vert="eaVert" rtlCol="0"/>
          <a:lstStyle>
            <a:lvl1pPr rtl="0">
              <a:defRPr/>
            </a:lvl1pPr>
          </a:lstStyle>
          <a:p>
            <a:pPr rtl="0"/>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1117309" y="274638"/>
            <a:ext cx="8532178" cy="5897561"/>
          </a:xfrm>
        </p:spPr>
        <p:txBody>
          <a:bodyPr vert="eaVert" rtlCol="0"/>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6EE73423-0FCB-43D8-A89E-348919C940EF}" type="datetime1">
              <a:rPr lang="tr-TR" smtClean="0"/>
              <a:pPr/>
              <a:t>26.03.2024</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591C5AD9-787D-40FA-8A4D-16A055B9AF81}" type="slidenum">
              <a:rPr lang="tr-TR" noProof="0" smtClean="0"/>
              <a:t>‹#›</a:t>
            </a:fld>
            <a:endParaRPr lang="tr-T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Tarih Yer Tutucusu 3"/>
          <p:cNvSpPr>
            <a:spLocks noGrp="1"/>
          </p:cNvSpPr>
          <p:nvPr>
            <p:ph type="dt" sz="half" idx="10"/>
          </p:nvPr>
        </p:nvSpPr>
        <p:spPr/>
        <p:txBody>
          <a:bodyPr rtlCol="0"/>
          <a:lstStyle>
            <a:lvl1pPr>
              <a:defRPr/>
            </a:lvl1pPr>
          </a:lstStyle>
          <a:p>
            <a:fld id="{D9CD94FF-AF33-4AFA-A6D6-D15D6E4AF075}" type="datetime1">
              <a:rPr lang="tr-TR" smtClean="0"/>
              <a:pPr/>
              <a:t>26.03.2024</a:t>
            </a:fld>
            <a:endParaRPr lang="tr-TR" dirty="0"/>
          </a:p>
        </p:txBody>
      </p:sp>
      <p:sp>
        <p:nvSpPr>
          <p:cNvPr id="5" name="Alt Bilgi Yer Tutucusu 4"/>
          <p:cNvSpPr>
            <a:spLocks noGrp="1"/>
          </p:cNvSpPr>
          <p:nvPr>
            <p:ph type="ftr" sz="quarter" idx="11"/>
          </p:nvPr>
        </p:nvSpPr>
        <p:spPr/>
        <p:txBody>
          <a:bodyPr rtlCol="0"/>
          <a:lstStyle/>
          <a:p>
            <a:pPr rtl="0"/>
            <a:endParaRPr lang="tr-TR" noProof="0" dirty="0"/>
          </a:p>
        </p:txBody>
      </p:sp>
      <p:sp>
        <p:nvSpPr>
          <p:cNvPr id="6" name="Slayt Numarası Yer Tutucusu 5"/>
          <p:cNvSpPr>
            <a:spLocks noGrp="1"/>
          </p:cNvSpPr>
          <p:nvPr>
            <p:ph type="sldNum" sz="quarter" idx="12"/>
          </p:nvPr>
        </p:nvSpPr>
        <p:spPr/>
        <p:txBody>
          <a:bodyPr rtlCol="0"/>
          <a:lstStyle/>
          <a:p>
            <a:pPr rtl="0"/>
            <a:fld id="{DA60BA0E-20D0-4E7C-B286-26C960A6788F}" type="slidenum">
              <a:rPr lang="tr-TR" noProof="0" smtClean="0"/>
              <a:t>‹#›</a:t>
            </a:fld>
            <a:endParaRPr lang="tr-T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tr-TR" noProof="0"/>
              <a:t>Asıl metin stillerini düzenlemek için tıklayın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İçerik Yer Tutucus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İçerik Yer Tutucus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Tarih Yer Tutucusu 4"/>
          <p:cNvSpPr>
            <a:spLocks noGrp="1"/>
          </p:cNvSpPr>
          <p:nvPr>
            <p:ph type="dt" sz="half" idx="10"/>
          </p:nvPr>
        </p:nvSpPr>
        <p:spPr/>
        <p:txBody>
          <a:bodyPr rtlCol="0"/>
          <a:lstStyle>
            <a:lvl1pPr>
              <a:defRPr/>
            </a:lvl1pPr>
          </a:lstStyle>
          <a:p>
            <a:fld id="{4260B1F9-9B61-4E5E-BE20-BD0526E05453}" type="datetime1">
              <a:rPr lang="tr-TR" smtClean="0"/>
              <a:pPr/>
              <a:t>26.03.2024</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algn="l" rtl="0">
              <a:defRPr/>
            </a:lvl1pPr>
          </a:lstStyle>
          <a:p>
            <a:pPr rtl="0"/>
            <a:r>
              <a:rPr lang="tr-TR" noProof="0"/>
              <a:t>Asıl başlık stilini düzenlemek için tıklayın</a:t>
            </a:r>
            <a:endParaRPr lang="tr-TR" noProof="0" dirty="0"/>
          </a:p>
        </p:txBody>
      </p:sp>
      <p:sp>
        <p:nvSpPr>
          <p:cNvPr id="3" name="Metin Yer Tutucusu 2"/>
          <p:cNvSpPr>
            <a:spLocks noGrp="1"/>
          </p:cNvSpPr>
          <p:nvPr>
            <p:ph type="body" idx="1"/>
          </p:nvPr>
        </p:nvSpPr>
        <p:spPr>
          <a:xfrm>
            <a:off x="1121372" y="1608835"/>
            <a:ext cx="4973041" cy="753363"/>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düzenlemek için tıklayın</a:t>
            </a:r>
          </a:p>
        </p:txBody>
      </p:sp>
      <p:sp>
        <p:nvSpPr>
          <p:cNvPr id="4" name="İçerik Yer Tutucusu 3"/>
          <p:cNvSpPr>
            <a:spLocks noGrp="1"/>
          </p:cNvSpPr>
          <p:nvPr>
            <p:ph sz="half" idx="2"/>
          </p:nvPr>
        </p:nvSpPr>
        <p:spPr>
          <a:xfrm>
            <a:off x="111730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5" name="Metin Yer Tutucusu 4"/>
          <p:cNvSpPr>
            <a:spLocks noGrp="1"/>
          </p:cNvSpPr>
          <p:nvPr>
            <p:ph type="body" sz="quarter" idx="3"/>
          </p:nvPr>
        </p:nvSpPr>
        <p:spPr>
          <a:xfrm>
            <a:off x="6301622" y="1608836"/>
            <a:ext cx="4973041" cy="753362"/>
          </a:xfrm>
        </p:spPr>
        <p:txBody>
          <a:bodyPr rtlCol="0" anchor="b">
            <a:noAutofit/>
          </a:bodyPr>
          <a:lstStyle>
            <a:lvl1pPr marL="0" indent="0" algn="l" rtl="0">
              <a:spcBef>
                <a:spcPts val="0"/>
              </a:spcBef>
              <a:buNone/>
              <a:defRPr sz="20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tr-TR" noProof="0"/>
              <a:t>Asıl metin stillerini düzenlemek için tıklayın</a:t>
            </a:r>
          </a:p>
        </p:txBody>
      </p:sp>
      <p:sp>
        <p:nvSpPr>
          <p:cNvPr id="6" name="İçerik Yer Tutucusu 5"/>
          <p:cNvSpPr>
            <a:spLocks noGrp="1"/>
          </p:cNvSpPr>
          <p:nvPr>
            <p:ph sz="quarter" idx="4"/>
          </p:nvPr>
        </p:nvSpPr>
        <p:spPr>
          <a:xfrm>
            <a:off x="6297559" y="2590800"/>
            <a:ext cx="4977104" cy="3581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7" name="Tarih Yer Tutucusu 6"/>
          <p:cNvSpPr>
            <a:spLocks noGrp="1"/>
          </p:cNvSpPr>
          <p:nvPr>
            <p:ph type="dt" sz="half" idx="10"/>
          </p:nvPr>
        </p:nvSpPr>
        <p:spPr/>
        <p:txBody>
          <a:bodyPr rtlCol="0"/>
          <a:lstStyle>
            <a:lvl1pPr>
              <a:defRPr/>
            </a:lvl1pPr>
          </a:lstStyle>
          <a:p>
            <a:fld id="{874B9DD9-F15D-4B9F-93EF-364AA77EACFA}" type="datetime1">
              <a:rPr lang="tr-TR" smtClean="0"/>
              <a:pPr/>
              <a:t>26.03.2024</a:t>
            </a:fld>
            <a:endParaRPr lang="tr-TR" dirty="0"/>
          </a:p>
        </p:txBody>
      </p:sp>
      <p:sp>
        <p:nvSpPr>
          <p:cNvPr id="8" name="Alt Bilgi Yer Tutucusu 7"/>
          <p:cNvSpPr>
            <a:spLocks noGrp="1"/>
          </p:cNvSpPr>
          <p:nvPr>
            <p:ph type="ftr" sz="quarter" idx="11"/>
          </p:nvPr>
        </p:nvSpPr>
        <p:spPr/>
        <p:txBody>
          <a:bodyPr rtlCol="0"/>
          <a:lstStyle/>
          <a:p>
            <a:pPr rtl="0"/>
            <a:endParaRPr lang="tr-TR" noProof="0" dirty="0"/>
          </a:p>
        </p:txBody>
      </p:sp>
      <p:sp>
        <p:nvSpPr>
          <p:cNvPr id="9" name="Slayt Numarası Yer Tutucusu 8"/>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noProof="0"/>
              <a:t>Asıl başlık stilini düzenlemek için tıklayın</a:t>
            </a:r>
            <a:endParaRPr lang="tr-TR" noProof="0" dirty="0"/>
          </a:p>
        </p:txBody>
      </p:sp>
      <p:sp>
        <p:nvSpPr>
          <p:cNvPr id="3" name="Tarih Yer Tutucusu 2"/>
          <p:cNvSpPr>
            <a:spLocks noGrp="1"/>
          </p:cNvSpPr>
          <p:nvPr>
            <p:ph type="dt" sz="half" idx="10"/>
          </p:nvPr>
        </p:nvSpPr>
        <p:spPr/>
        <p:txBody>
          <a:bodyPr rtlCol="0"/>
          <a:lstStyle>
            <a:lvl1pPr>
              <a:defRPr/>
            </a:lvl1pPr>
          </a:lstStyle>
          <a:p>
            <a:fld id="{79802B63-CB18-4428-940D-76000F7D0D7F}" type="datetime1">
              <a:rPr lang="tr-TR" smtClean="0"/>
              <a:pPr/>
              <a:t>26.03.2024</a:t>
            </a:fld>
            <a:endParaRPr lang="tr-TR" dirty="0"/>
          </a:p>
        </p:txBody>
      </p:sp>
      <p:sp>
        <p:nvSpPr>
          <p:cNvPr id="4" name="Alt Bilgi Yer Tutucusu 3"/>
          <p:cNvSpPr>
            <a:spLocks noGrp="1"/>
          </p:cNvSpPr>
          <p:nvPr>
            <p:ph type="ftr" sz="quarter" idx="11"/>
          </p:nvPr>
        </p:nvSpPr>
        <p:spPr/>
        <p:txBody>
          <a:bodyPr rtlCol="0"/>
          <a:lstStyle/>
          <a:p>
            <a:pPr rtl="0"/>
            <a:endParaRPr lang="tr-TR" noProof="0" dirty="0"/>
          </a:p>
        </p:txBody>
      </p:sp>
      <p:sp>
        <p:nvSpPr>
          <p:cNvPr id="5" name="Slayt Numarası Yer Tutucusu 4"/>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lvl1pPr>
              <a:defRPr/>
            </a:lvl1pPr>
          </a:lstStyle>
          <a:p>
            <a:fld id="{4A3D9A3A-F2D1-49D2-9940-81A32FD4BC1B}" type="datetime1">
              <a:rPr lang="tr-TR" smtClean="0"/>
              <a:pPr/>
              <a:t>26.03.2024</a:t>
            </a:fld>
            <a:endParaRPr lang="tr-TR" dirty="0"/>
          </a:p>
        </p:txBody>
      </p:sp>
      <p:sp>
        <p:nvSpPr>
          <p:cNvPr id="3" name="Alt Bilgi Yer Tutucusu 2"/>
          <p:cNvSpPr>
            <a:spLocks noGrp="1"/>
          </p:cNvSpPr>
          <p:nvPr>
            <p:ph type="ftr" sz="quarter" idx="11"/>
          </p:nvPr>
        </p:nvSpPr>
        <p:spPr/>
        <p:txBody>
          <a:bodyPr rtlCol="0"/>
          <a:lstStyle/>
          <a:p>
            <a:pPr rtl="0"/>
            <a:endParaRPr lang="tr-TR" noProof="0" dirty="0"/>
          </a:p>
        </p:txBody>
      </p:sp>
      <p:sp>
        <p:nvSpPr>
          <p:cNvPr id="4" name="Slayt Numarası Yer Tutucusu 3"/>
          <p:cNvSpPr>
            <a:spLocks noGrp="1"/>
          </p:cNvSpPr>
          <p:nvPr>
            <p:ph type="sldNum" sz="quarter" idx="12"/>
          </p:nvPr>
        </p:nvSpPr>
        <p:spPr/>
        <p:txBody>
          <a:bodyPr rtlCol="0"/>
          <a:lstStyle/>
          <a:p>
            <a:pPr rtl="0"/>
            <a:fld id="{EB37DED6-D4C7-42EE-AB49-D2E39E64FDE4}" type="slidenum">
              <a:rPr lang="tr-TR" noProof="0" smtClean="0"/>
              <a:t>‹#›</a:t>
            </a:fld>
            <a:endParaRPr lang="tr-T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Resim Yazılı İçerik">
    <p:spTree>
      <p:nvGrpSpPr>
        <p:cNvPr id="1" name=""/>
        <p:cNvGrpSpPr/>
        <p:nvPr/>
      </p:nvGrpSpPr>
      <p:grpSpPr>
        <a:xfrm>
          <a:off x="0" y="0"/>
          <a:ext cx="0" cy="0"/>
          <a:chOff x="0" y="0"/>
          <a:chExt cx="0" cy="0"/>
        </a:xfrm>
      </p:grpSpPr>
      <p:sp>
        <p:nvSpPr>
          <p:cNvPr id="8" name="Dikdörtgen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İçerik Yer Tutucus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tr-TR" noProof="0"/>
              <a:t>Asıl metin stillerini düzenlemek için tıklayın</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endParaRPr lang="tr-TR" noProof="0" dirty="0"/>
          </a:p>
        </p:txBody>
      </p:sp>
      <p:sp>
        <p:nvSpPr>
          <p:cNvPr id="4" name="Metin Yer Tutucusu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lvl1pPr>
              <a:defRPr/>
            </a:lvl1pPr>
          </a:lstStyle>
          <a:p>
            <a:fld id="{9A7729AD-F7C7-473C-BE4B-248522DE8F48}" type="datetime1">
              <a:rPr lang="tr-TR" smtClean="0"/>
              <a:pPr/>
              <a:t>26.03.2024</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Resim Yazılı Resim">
    <p:spTree>
      <p:nvGrpSpPr>
        <p:cNvPr id="1" name=""/>
        <p:cNvGrpSpPr/>
        <p:nvPr/>
      </p:nvGrpSpPr>
      <p:grpSpPr>
        <a:xfrm>
          <a:off x="0" y="0"/>
          <a:ext cx="0" cy="0"/>
          <a:chOff x="0" y="0"/>
          <a:chExt cx="0" cy="0"/>
        </a:xfrm>
      </p:grpSpPr>
      <p:sp>
        <p:nvSpPr>
          <p:cNvPr id="8" name="Dikdörtgen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tr-TR" noProof="0"/>
              <a:t>Asıl başlık stilini düzenlemek için tıklayın</a:t>
            </a:r>
            <a:endParaRPr lang="tr-TR" noProof="0" dirty="0"/>
          </a:p>
        </p:txBody>
      </p:sp>
      <p:sp>
        <p:nvSpPr>
          <p:cNvPr id="3" name="Resim Yer Tutucusu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tr-TR" noProof="0"/>
              <a:t>Resim eklemek için simgeye tıklayın</a:t>
            </a:r>
            <a:endParaRPr lang="tr-TR" noProof="0" dirty="0"/>
          </a:p>
        </p:txBody>
      </p:sp>
      <p:sp>
        <p:nvSpPr>
          <p:cNvPr id="4" name="Metin Yer Tutucusu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tr-TR" noProof="0"/>
              <a:t>Asıl metin stillerini düzenlemek için tıklayın</a:t>
            </a:r>
          </a:p>
        </p:txBody>
      </p:sp>
      <p:sp>
        <p:nvSpPr>
          <p:cNvPr id="5" name="Tarih Yer Tutucusu 4"/>
          <p:cNvSpPr>
            <a:spLocks noGrp="1"/>
          </p:cNvSpPr>
          <p:nvPr>
            <p:ph type="dt" sz="half" idx="10"/>
          </p:nvPr>
        </p:nvSpPr>
        <p:spPr/>
        <p:txBody>
          <a:bodyPr rtlCol="0"/>
          <a:lstStyle>
            <a:lvl1pPr>
              <a:defRPr/>
            </a:lvl1pPr>
          </a:lstStyle>
          <a:p>
            <a:fld id="{FCFCCC71-70BB-43D3-97CB-6EEE61369627}" type="datetime1">
              <a:rPr lang="tr-TR" smtClean="0"/>
              <a:pPr/>
              <a:t>26.03.2024</a:t>
            </a:fld>
            <a:endParaRPr lang="tr-TR" dirty="0"/>
          </a:p>
        </p:txBody>
      </p:sp>
      <p:sp>
        <p:nvSpPr>
          <p:cNvPr id="6" name="Alt Bilgi Yer Tutucusu 5"/>
          <p:cNvSpPr>
            <a:spLocks noGrp="1"/>
          </p:cNvSpPr>
          <p:nvPr>
            <p:ph type="ftr" sz="quarter" idx="11"/>
          </p:nvPr>
        </p:nvSpPr>
        <p:spPr/>
        <p:txBody>
          <a:bodyPr rtlCol="0"/>
          <a:lstStyle/>
          <a:p>
            <a:pPr rtl="0"/>
            <a:endParaRPr lang="tr-TR" noProof="0" dirty="0"/>
          </a:p>
        </p:txBody>
      </p:sp>
      <p:sp>
        <p:nvSpPr>
          <p:cNvPr id="7" name="Slayt Numarası Yer Tutucusu 6"/>
          <p:cNvSpPr>
            <a:spLocks noGrp="1"/>
          </p:cNvSpPr>
          <p:nvPr>
            <p:ph type="sldNum" sz="quarter" idx="12"/>
          </p:nvPr>
        </p:nvSpPr>
        <p:spPr/>
        <p:txBody>
          <a:bodyPr rtlCol="0"/>
          <a:lstStyle/>
          <a:p>
            <a:pPr rtl="0"/>
            <a:fld id="{2DFBB78A-01B4-41F2-96B0-677A4A282832}" type="slidenum">
              <a:rPr lang="tr-TR" noProof="0" smtClean="0"/>
              <a:t>‹#›</a:t>
            </a:fld>
            <a:endParaRPr lang="tr-T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Dikdörtgen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tr-TR" noProof="0" dirty="0"/>
          </a:p>
        </p:txBody>
      </p:sp>
      <p:sp>
        <p:nvSpPr>
          <p:cNvPr id="2" name="Başlık Yer Tutucusu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tr-TR" noProof="0" dirty="0"/>
              <a:t>Asıl başlık stili için tıklatın</a:t>
            </a:r>
          </a:p>
        </p:txBody>
      </p:sp>
      <p:sp>
        <p:nvSpPr>
          <p:cNvPr id="3" name="Metin Yer Tutucusu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tr-TR" noProof="0" dirty="0"/>
              <a:t>Asıl metin stillerini düzenlemek için tıklayın</a:t>
            </a:r>
          </a:p>
          <a:p>
            <a:pPr lvl="1" rtl="0"/>
            <a:r>
              <a:rPr lang="tr-TR" noProof="0" dirty="0"/>
              <a:t>İkinci düzey</a:t>
            </a:r>
          </a:p>
          <a:p>
            <a:pPr lvl="2" rtl="0"/>
            <a:r>
              <a:rPr lang="tr-TR" noProof="0" dirty="0"/>
              <a:t>Üçüncü düzey</a:t>
            </a:r>
          </a:p>
          <a:p>
            <a:pPr lvl="3" rtl="0"/>
            <a:r>
              <a:rPr lang="tr-TR" noProof="0" dirty="0"/>
              <a:t>Dördüncü düzey</a:t>
            </a:r>
          </a:p>
          <a:p>
            <a:pPr lvl="4" rtl="0"/>
            <a:r>
              <a:rPr lang="tr-TR" noProof="0" dirty="0"/>
              <a:t>Beşinci düzey</a:t>
            </a:r>
          </a:p>
        </p:txBody>
      </p:sp>
      <p:sp>
        <p:nvSpPr>
          <p:cNvPr id="4" name="Tarih Yer Tutucusu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4E217E46-B403-4530-8B5B-57B5C1217BD3}" type="datetime1">
              <a:rPr lang="tr-TR" smtClean="0"/>
              <a:pPr/>
              <a:t>26.03.2024</a:t>
            </a:fld>
            <a:endParaRPr lang="tr-TR" dirty="0"/>
          </a:p>
        </p:txBody>
      </p:sp>
      <p:sp>
        <p:nvSpPr>
          <p:cNvPr id="5" name="Alt Bilgi Yer Tutucusu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tr-TR" noProof="0" dirty="0"/>
          </a:p>
        </p:txBody>
      </p:sp>
      <p:sp>
        <p:nvSpPr>
          <p:cNvPr id="6" name="Slayt Numarası Yer Tutucusu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tr-TR" smtClean="0"/>
              <a:pPr/>
              <a:t>‹#›</a:t>
            </a:fld>
            <a:endParaRPr lang="tr-T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7/06/relationships/model3d" Target="../media/model3d2.glb"/><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7/06/relationships/model3d" Target="../media/model3d1.glb"/><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7/06/relationships/model3d" Target="../media/model3d2.glb"/><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8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9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2383" y="2328286"/>
            <a:ext cx="7008574" cy="1244600"/>
          </a:xfrm>
        </p:spPr>
        <p:txBody>
          <a:bodyPr rtlCol="0"/>
          <a:lstStyle/>
          <a:p>
            <a:pPr algn="ctr" rtl="0"/>
            <a:r>
              <a:rPr lang="tr" b="1" dirty="0">
                <a:latin typeface="Calibri" panose="020F0502020204030204" pitchFamily="34" charset="0"/>
                <a:ea typeface="Calibri" panose="020F0502020204030204" pitchFamily="34" charset="0"/>
                <a:cs typeface="Calibri" panose="020F0502020204030204" pitchFamily="34" charset="0"/>
              </a:rPr>
              <a:t>METİN TAHLİLLERİ I</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3" name="Alt Başlık 2"/>
          <p:cNvSpPr>
            <a:spLocks noGrp="1"/>
          </p:cNvSpPr>
          <p:nvPr>
            <p:ph type="subTitle" idx="1"/>
          </p:nvPr>
        </p:nvSpPr>
        <p:spPr>
          <a:xfrm>
            <a:off x="4366220" y="3933056"/>
            <a:ext cx="7338584" cy="757676"/>
          </a:xfrm>
        </p:spPr>
        <p:txBody>
          <a:bodyPr rtlCol="0">
            <a:normAutofit/>
          </a:bodyPr>
          <a:lstStyle/>
          <a:p>
            <a:pPr algn="ctr" rtl="0"/>
            <a:r>
              <a:rPr lang="tr" sz="3600" b="1" dirty="0">
                <a:latin typeface="Calibri" panose="020F0502020204030204" pitchFamily="34" charset="0"/>
                <a:ea typeface="Calibri" panose="020F0502020204030204" pitchFamily="34" charset="0"/>
                <a:cs typeface="Calibri" panose="020F0502020204030204" pitchFamily="34" charset="0"/>
              </a:rPr>
              <a:t>1. ÜNİTE: ELEŞTİREL OKUMA</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1A5DEE7C-F13C-01B3-A6DA-3FDCF16B0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84" y="230622"/>
            <a:ext cx="11305255" cy="6396756"/>
          </a:xfrm>
          <a:prstGeom prst="rect">
            <a:avLst/>
          </a:prstGeom>
        </p:spPr>
      </p:pic>
    </p:spTree>
    <p:extLst>
      <p:ext uri="{BB962C8B-B14F-4D97-AF65-F5344CB8AC3E}">
        <p14:creationId xmlns:p14="http://schemas.microsoft.com/office/powerpoint/2010/main" val="21033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a:bodyPr>
          <a:lstStyle/>
          <a:p>
            <a:pPr algn="ctr" rtl="0"/>
            <a:r>
              <a:rPr lang="tr-TR" sz="3400" b="1" dirty="0">
                <a:solidFill>
                  <a:srgbClr val="002060"/>
                </a:solidFill>
                <a:latin typeface="Calibri" panose="020F0502020204030204" pitchFamily="34" charset="0"/>
                <a:ea typeface="Calibri" panose="020F0502020204030204" pitchFamily="34" charset="0"/>
                <a:cs typeface="Calibri" panose="020F0502020204030204" pitchFamily="34" charset="0"/>
              </a:rPr>
              <a:t>Yaratıcı</a:t>
            </a:r>
            <a:r>
              <a:rPr lang="tr-TR" sz="3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okuma tekniğinin yararları şunlardır:</a:t>
            </a:r>
            <a:endParaRPr lang="en-US" sz="3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1810589984"/>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832648">
                  <a:extLst>
                    <a:ext uri="{9D8B030D-6E8A-4147-A177-3AD203B41FA5}">
                      <a16:colId xmlns:a16="http://schemas.microsoft.com/office/drawing/2014/main" val="1568861424"/>
                    </a:ext>
                  </a:extLst>
                </a:gridCol>
                <a:gridCol w="5832648">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Yaratıcı Düşünme Becerisi</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Hayal Gücünü Geliştirme</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 farklı bir bakış açısıyla değerlendirerek özgün düşünceler ortaya koyma becerinizi geliştirirsiniz.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 okurken zihninizde canlandırır, hayal gücünüzü geliştirirsiniz.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3349487747"/>
              </p:ext>
            </p:extLst>
          </p:nvPr>
        </p:nvGraphicFramePr>
        <p:xfrm>
          <a:off x="261764" y="3964825"/>
          <a:ext cx="11665296" cy="1656184"/>
        </p:xfrm>
        <a:graphic>
          <a:graphicData uri="http://schemas.openxmlformats.org/drawingml/2006/table">
            <a:tbl>
              <a:tblPr firstRow="1" bandRow="1">
                <a:tableStyleId>{F5AB1C69-6EDB-4FF4-983F-18BD219EF322}</a:tableStyleId>
              </a:tblPr>
              <a:tblGrid>
                <a:gridCol w="5832648">
                  <a:extLst>
                    <a:ext uri="{9D8B030D-6E8A-4147-A177-3AD203B41FA5}">
                      <a16:colId xmlns:a16="http://schemas.microsoft.com/office/drawing/2014/main" val="1568861424"/>
                    </a:ext>
                  </a:extLst>
                </a:gridCol>
                <a:gridCol w="5832648">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Analitik Düşünme Becerisi</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Derinlemesine Anlama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Analitik düşünerek metni çözümlersiniz.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Yaratıcı yorumlar ve düşüncelerle metnin derinliklerine inersiniz.</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421676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Yaratıcı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528401"/>
            <a:ext cx="8784976" cy="244827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Görselleştirin ve canlandırın: </a:t>
            </a:r>
            <a:r>
              <a:rPr lang="tr-TR" sz="3200" dirty="0">
                <a:latin typeface="Calibri" panose="020F0502020204030204" pitchFamily="34" charset="0"/>
                <a:ea typeface="Calibri" panose="020F0502020204030204" pitchFamily="34" charset="0"/>
                <a:cs typeface="Calibri" panose="020F0502020204030204" pitchFamily="34" charset="0"/>
              </a:rPr>
              <a:t>Olayları, karakterlerin betimlemelerini zihninizde canlandırın. </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Farklı bakış açıları kullanınız: </a:t>
            </a:r>
            <a:r>
              <a:rPr lang="tr-TR" sz="3200" dirty="0">
                <a:latin typeface="Calibri" panose="020F0502020204030204" pitchFamily="34" charset="0"/>
                <a:ea typeface="Calibri" panose="020F0502020204030204" pitchFamily="34" charset="0"/>
                <a:cs typeface="Calibri" panose="020F0502020204030204" pitchFamily="34" charset="0"/>
              </a:rPr>
              <a:t>Karakterlerin, olayların ve temanın farklı yönlerini düşününüz ve yaratıcı yorumlar yapınız.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290319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486206" y="1514156"/>
            <a:ext cx="11080814" cy="1027974"/>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Yaratıcılığı destekleyen </a:t>
            </a:r>
            <a:r>
              <a:rPr lang="tr-TR" sz="3200" b="1" dirty="0">
                <a:solidFill>
                  <a:srgbClr val="374C81"/>
                </a:solidFill>
                <a:latin typeface="Calibri" panose="020F0502020204030204" pitchFamily="34" charset="0"/>
                <a:ea typeface="Calibri" panose="020F0502020204030204" pitchFamily="34" charset="0"/>
                <a:cs typeface="Calibri" panose="020F0502020204030204" pitchFamily="34" charset="0"/>
              </a:rPr>
              <a:t>bir ortamda okuyunuz: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Rahat ve sessiz bir ortamda metni yaratıcı bir şekilde değerlendirin.</a:t>
            </a:r>
          </a:p>
        </p:txBody>
      </p:sp>
      <p:sp>
        <p:nvSpPr>
          <p:cNvPr id="3" name="Metin kutusu 2">
            <a:extLst>
              <a:ext uri="{FF2B5EF4-FFF2-40B4-BE49-F238E27FC236}">
                <a16:creationId xmlns:a16="http://schemas.microsoft.com/office/drawing/2014/main" id="{97CCB6E2-12A1-D2D9-0E2B-F013C7753ECB}"/>
              </a:ext>
            </a:extLst>
          </p:cNvPr>
          <p:cNvSpPr txBox="1"/>
          <p:nvPr/>
        </p:nvSpPr>
        <p:spPr>
          <a:xfrm>
            <a:off x="484076" y="3068960"/>
            <a:ext cx="7410535" cy="2062103"/>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Özgün fikirler </a:t>
            </a:r>
            <a:r>
              <a:rPr lang="tr-TR" sz="3200" b="1" dirty="0">
                <a:solidFill>
                  <a:srgbClr val="374C81"/>
                </a:solidFill>
                <a:latin typeface="Calibri" panose="020F0502020204030204" pitchFamily="34" charset="0"/>
                <a:ea typeface="Calibri" panose="020F0502020204030204" pitchFamily="34" charset="0"/>
                <a:cs typeface="Calibri" panose="020F0502020204030204" pitchFamily="34" charset="0"/>
              </a:rPr>
              <a:t>ü</a:t>
            </a:r>
            <a:r>
              <a:rPr kumimoji="0" lang="tr-TR" sz="3200" b="1" i="0" u="none" strike="noStrike" kern="1200" cap="none" spc="0" normalizeH="0" baseline="0" noProof="0" dirty="0" err="1">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retiniz</a:t>
            </a: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Metni okurken kendi düşüncelerinizi, duygularınızı ve yorumlarınızı metne yansıtarak yeni perspektifler oluşturunuz.</a:t>
            </a:r>
          </a:p>
        </p:txBody>
      </p:sp>
      <p:pic>
        <p:nvPicPr>
          <p:cNvPr id="5" name="Grafik 4" descr="Kafa içinde beyin düz dolguyla">
            <a:extLst>
              <a:ext uri="{FF2B5EF4-FFF2-40B4-BE49-F238E27FC236}">
                <a16:creationId xmlns:a16="http://schemas.microsoft.com/office/drawing/2014/main" id="{08FB5DEC-F306-C677-AADE-E800FF3F15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8708" y="3083721"/>
            <a:ext cx="1609328" cy="1609328"/>
          </a:xfrm>
          <a:prstGeom prst="rect">
            <a:avLst/>
          </a:prstGeom>
        </p:spPr>
      </p:pic>
    </p:spTree>
    <p:extLst>
      <p:ext uri="{BB962C8B-B14F-4D97-AF65-F5344CB8AC3E}">
        <p14:creationId xmlns:p14="http://schemas.microsoft.com/office/powerpoint/2010/main" val="25681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Kaynakça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metinde yer alan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kaynakçayı, referansları veya alıntıları</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daha etkin bir şekilde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okuma ve değerlendirme </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tekniğidir. Bu teknik, bilimsel makaleler, araştırma yazıları, akademik metinler ve kaynakça içeren diğer belgelerle çalışırken kullanılır.</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184219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a:bodyPr>
          <a:lstStyle/>
          <a:p>
            <a:pPr algn="ctr" rtl="0"/>
            <a:r>
              <a:rPr lang="tr-TR" sz="3400" b="1" dirty="0">
                <a:solidFill>
                  <a:srgbClr val="002060"/>
                </a:solidFill>
                <a:latin typeface="Calibri" panose="020F0502020204030204" pitchFamily="34" charset="0"/>
                <a:ea typeface="Calibri" panose="020F0502020204030204" pitchFamily="34" charset="0"/>
                <a:cs typeface="Calibri" panose="020F0502020204030204" pitchFamily="34" charset="0"/>
              </a:rPr>
              <a:t>Kaynakça</a:t>
            </a:r>
            <a:r>
              <a:rPr lang="tr-TR" sz="3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okuma tekniğinin yararları şunlardır:</a:t>
            </a:r>
            <a:endParaRPr lang="en-US" sz="3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2044537068"/>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832648">
                  <a:extLst>
                    <a:ext uri="{9D8B030D-6E8A-4147-A177-3AD203B41FA5}">
                      <a16:colId xmlns:a16="http://schemas.microsoft.com/office/drawing/2014/main" val="1568861424"/>
                    </a:ext>
                  </a:extLst>
                </a:gridCol>
                <a:gridCol w="5832648">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Doğru Kaynak Kullanımı</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Bağlamı Çözümleme</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Metindeki referansları ve kaynakları dikkatlice inceleyerek güvenilir bilgilere ulaşırsınız.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Alıntıların nereden geldiğini, niçin kullanıldığını belirleyerek bağlamı çözümlersiniz.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2262999384"/>
              </p:ext>
            </p:extLst>
          </p:nvPr>
        </p:nvGraphicFramePr>
        <p:xfrm>
          <a:off x="261764" y="3964825"/>
          <a:ext cx="11665296" cy="2019672"/>
        </p:xfrm>
        <a:graphic>
          <a:graphicData uri="http://schemas.openxmlformats.org/drawingml/2006/table">
            <a:tbl>
              <a:tblPr firstRow="1" bandRow="1">
                <a:tableStyleId>{F5AB1C69-6EDB-4FF4-983F-18BD219EF322}</a:tableStyleId>
              </a:tblPr>
              <a:tblGrid>
                <a:gridCol w="5832648">
                  <a:extLst>
                    <a:ext uri="{9D8B030D-6E8A-4147-A177-3AD203B41FA5}">
                      <a16:colId xmlns:a16="http://schemas.microsoft.com/office/drawing/2014/main" val="1568861424"/>
                    </a:ext>
                  </a:extLst>
                </a:gridCol>
                <a:gridCol w="5832648">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Kaynakları Değerlendirme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Derinlemesine Anlama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Kaynakların güvenilirliğini ve hangi amaçla kullanıldığını belirleyerek kaynakları analiz edersiniz.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Konuyla ilgili daha geniş bir bakış açısı kazanır ve bilgiyi derinlemesine anlarsınız.</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263887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Kaynakça okurken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8784976"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Kaynakların güvenirliğini kontrol ediniz: </a:t>
            </a:r>
            <a:r>
              <a:rPr lang="tr-TR" sz="3200" dirty="0">
                <a:latin typeface="Calibri" panose="020F0502020204030204" pitchFamily="34" charset="0"/>
                <a:ea typeface="Calibri" panose="020F0502020204030204" pitchFamily="34" charset="0"/>
                <a:cs typeface="Calibri" panose="020F0502020204030204" pitchFamily="34" charset="0"/>
              </a:rPr>
              <a:t>Akademik yayınlar, güvenilir veri tabanları veya tanınmış araştırma kuruluşları tarafından yapılan çalışmalar genellikle daha güvenilirdir. </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Referansları kontrol ediniz: </a:t>
            </a:r>
            <a:r>
              <a:rPr lang="tr-TR" sz="3200" dirty="0">
                <a:latin typeface="Calibri" panose="020F0502020204030204" pitchFamily="34" charset="0"/>
                <a:ea typeface="Calibri" panose="020F0502020204030204" pitchFamily="34" charset="0"/>
                <a:cs typeface="Calibri" panose="020F0502020204030204" pitchFamily="34" charset="0"/>
              </a:rPr>
              <a:t>Alıntıların doğru yapıldığından ve kaynakça içinde uygun bir şekilde belirtildiğinden emin olunuz.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219938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486206" y="1514156"/>
            <a:ext cx="11080814" cy="1027974"/>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Bağlamı anlamaya çalışınız</a:t>
            </a:r>
            <a:r>
              <a:rPr lang="tr-TR" sz="3200" b="1" dirty="0">
                <a:solidFill>
                  <a:srgbClr val="374C81"/>
                </a:solidFill>
                <a:latin typeface="Calibri" panose="020F0502020204030204" pitchFamily="34" charset="0"/>
                <a:ea typeface="Calibri" panose="020F0502020204030204" pitchFamily="34" charset="0"/>
                <a:cs typeface="Calibri" panose="020F0502020204030204" pitchFamily="34" charset="0"/>
              </a:rPr>
              <a:t>: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Kaynakların asıl metinle uyumlu olup olmadığını ve doğru bir şekilde yorumlandığını kontrol ediniz.</a:t>
            </a:r>
          </a:p>
        </p:txBody>
      </p:sp>
      <p:sp>
        <p:nvSpPr>
          <p:cNvPr id="3" name="Metin kutusu 2">
            <a:extLst>
              <a:ext uri="{FF2B5EF4-FFF2-40B4-BE49-F238E27FC236}">
                <a16:creationId xmlns:a16="http://schemas.microsoft.com/office/drawing/2014/main" id="{97CCB6E2-12A1-D2D9-0E2B-F013C7753ECB}"/>
              </a:ext>
            </a:extLst>
          </p:cNvPr>
          <p:cNvSpPr txBox="1"/>
          <p:nvPr/>
        </p:nvSpPr>
        <p:spPr>
          <a:xfrm>
            <a:off x="484076" y="3068960"/>
            <a:ext cx="7410535" cy="1569660"/>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Çeşitli kaynakları kullanınız: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Farklı perspektiflerden bilgi edinmek ve konuyu farklı açılardan ele almak önemlidir.</a:t>
            </a:r>
          </a:p>
        </p:txBody>
      </p:sp>
      <p:pic>
        <p:nvPicPr>
          <p:cNvPr id="4" name="Grafik 3" descr="Kitaplar düz dolguyla">
            <a:extLst>
              <a:ext uri="{FF2B5EF4-FFF2-40B4-BE49-F238E27FC236}">
                <a16:creationId xmlns:a16="http://schemas.microsoft.com/office/drawing/2014/main" id="{91A88816-3089-270B-0BF9-9E47A3E773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58708" y="3068960"/>
            <a:ext cx="1800200" cy="1800200"/>
          </a:xfrm>
          <a:prstGeom prst="rect">
            <a:avLst/>
          </a:prstGeom>
        </p:spPr>
      </p:pic>
    </p:spTree>
    <p:extLst>
      <p:ext uri="{BB962C8B-B14F-4D97-AF65-F5344CB8AC3E}">
        <p14:creationId xmlns:p14="http://schemas.microsoft.com/office/powerpoint/2010/main" val="37689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554005" y="1979372"/>
            <a:ext cx="11080814" cy="2899255"/>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lang="tr-TR" sz="3200" b="1" dirty="0">
                <a:solidFill>
                  <a:srgbClr val="374C81"/>
                </a:solidFill>
                <a:latin typeface="Calibri" panose="020F0502020204030204" pitchFamily="34" charset="0"/>
                <a:ea typeface="Calibri" panose="020F0502020204030204" pitchFamily="34" charset="0"/>
                <a:cs typeface="Calibri" panose="020F0502020204030204" pitchFamily="34" charset="0"/>
              </a:rPr>
              <a:t>Eleştirel okuma yaparken </a:t>
            </a:r>
            <a:r>
              <a:rPr kumimoji="0" lang="tr-TR"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doğru okuma teknikleri</a:t>
            </a: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nin kullanılması; okuma deneyimini daha </a:t>
            </a:r>
            <a:r>
              <a:rPr kumimoji="0" lang="tr-TR"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verimli, etkili ve keyifli</a:t>
            </a: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 hâle getirir. Okuma </a:t>
            </a:r>
            <a:r>
              <a:rPr kumimoji="0" lang="tr-TR"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amacına ve metnin özelliklerine </a:t>
            </a: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göre </a:t>
            </a:r>
            <a:r>
              <a:rPr kumimoji="0" lang="tr-TR"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birden fazla </a:t>
            </a: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okuma tekniği bir arada </a:t>
            </a:r>
            <a:r>
              <a:rPr kumimoji="0" lang="tr-TR"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kullanılabilir</a:t>
            </a: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 Bu teknikler </a:t>
            </a:r>
            <a:r>
              <a:rPr kumimoji="0" lang="tr-TR" sz="32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anlama, analiz, öğrenme</a:t>
            </a: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 süreçlerini güçlendirerek okuma becerilerini geliştirir ve bilgi düzeyini artırır.</a:t>
            </a:r>
          </a:p>
        </p:txBody>
      </p:sp>
    </p:spTree>
    <p:extLst>
      <p:ext uri="{BB962C8B-B14F-4D97-AF65-F5344CB8AC3E}">
        <p14:creationId xmlns:p14="http://schemas.microsoft.com/office/powerpoint/2010/main" val="88803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3652" y="2490675"/>
            <a:ext cx="4935719" cy="1876649"/>
          </a:xfrm>
        </p:spPr>
        <p:txBody>
          <a:bodyPr rtlCol="0">
            <a:normAutofit/>
          </a:bodyPr>
          <a:lstStyle/>
          <a:p>
            <a:pPr rtl="0"/>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ELEŞTİREL OKUMA SÜRECİNDE NELER YAPILMALIDIR?</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Resim 8" descr="Masanın üzerinde açık bir kitap ve bir kalem">
            <a:extLst>
              <a:ext uri="{FF2B5EF4-FFF2-40B4-BE49-F238E27FC236}">
                <a16:creationId xmlns:a16="http://schemas.microsoft.com/office/drawing/2014/main" id="{FCE8AA4E-B7E0-BD87-8172-9B31D7D0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871" y="1844824"/>
            <a:ext cx="5589193" cy="3717032"/>
          </a:xfrm>
          <a:prstGeom prst="rect">
            <a:avLst/>
          </a:prstGeom>
        </p:spPr>
      </p:pic>
    </p:spTree>
    <p:extLst>
      <p:ext uri="{BB962C8B-B14F-4D97-AF65-F5344CB8AC3E}">
        <p14:creationId xmlns:p14="http://schemas.microsoft.com/office/powerpoint/2010/main" val="1240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554004" y="1988840"/>
            <a:ext cx="11080814" cy="2431435"/>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lang="tr-TR" sz="3200" b="1" dirty="0">
                <a:effectLst/>
                <a:latin typeface="Calibri" panose="020F0502020204030204" pitchFamily="34" charset="0"/>
                <a:ea typeface="Calibri" panose="020F0502020204030204" pitchFamily="34" charset="0"/>
                <a:cs typeface="Times New Roman" panose="02020603050405020304" pitchFamily="18" charset="0"/>
              </a:rPr>
              <a:t>Eleştirel okuma; metni </a:t>
            </a:r>
            <a:r>
              <a:rPr lang="tr-TR"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tanıma,</a:t>
            </a:r>
            <a:r>
              <a:rPr lang="tr-TR" sz="3200" b="1" dirty="0">
                <a:effectLst/>
                <a:latin typeface="Calibri" panose="020F0502020204030204" pitchFamily="34" charset="0"/>
                <a:ea typeface="Calibri" panose="020F0502020204030204" pitchFamily="34" charset="0"/>
                <a:cs typeface="Times New Roman" panose="02020603050405020304" pitchFamily="18" charset="0"/>
              </a:rPr>
              <a:t> </a:t>
            </a:r>
            <a:r>
              <a:rPr lang="tr-TR"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anlama, analiz etme, yorumlama ve değerlendirme </a:t>
            </a:r>
            <a:r>
              <a:rPr lang="tr-TR" sz="3200" b="1" dirty="0">
                <a:effectLst/>
                <a:latin typeface="Calibri" panose="020F0502020204030204" pitchFamily="34" charset="0"/>
                <a:ea typeface="Calibri" panose="020F0502020204030204" pitchFamily="34" charset="0"/>
                <a:cs typeface="Times New Roman" panose="02020603050405020304" pitchFamily="18" charset="0"/>
              </a:rPr>
              <a:t>adımlarından oluşan </a:t>
            </a:r>
            <a:r>
              <a:rPr lang="tr-TR"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bütüncül bir süreçtir</a:t>
            </a:r>
            <a:r>
              <a:rPr lang="tr-TR" sz="32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95000"/>
              </a:lnSpc>
              <a:buSzPct val="100000"/>
              <a:defRPr/>
            </a:pPr>
            <a:r>
              <a:rPr lang="tr-TR" sz="3200" b="1" dirty="0">
                <a:effectLst/>
                <a:latin typeface="Calibri" panose="020F0502020204030204" pitchFamily="34" charset="0"/>
                <a:ea typeface="Calibri" panose="020F0502020204030204" pitchFamily="34" charset="0"/>
                <a:cs typeface="Times New Roman" panose="02020603050405020304" pitchFamily="18" charset="0"/>
              </a:rPr>
              <a:t>Okuma sürecini, öncesinden sonrasına bütüncül bir süreç olarak görmek ve her aşamada gereken stratejileri uygulamak, okumayı anlamlandırmada önemli katkılar sağlar. </a:t>
            </a:r>
            <a:endParaRPr kumimoji="0" lang="tr-TR"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986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765015"/>
            <a:ext cx="4935719" cy="1876649"/>
          </a:xfrm>
        </p:spPr>
        <p:txBody>
          <a:bodyPr rtlCol="0">
            <a:normAutofit fontScale="90000"/>
          </a:bodyPr>
          <a:lstStyle/>
          <a:p>
            <a:pPr rtl="0"/>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ELEŞTİREL OKUMA BİLİNCİ KAZANMAK İÇİN NELER YAPILABİLİR?</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Resim 8" descr="Masanın üzerinde açık bir kitap ve bir kalem">
            <a:extLst>
              <a:ext uri="{FF2B5EF4-FFF2-40B4-BE49-F238E27FC236}">
                <a16:creationId xmlns:a16="http://schemas.microsoft.com/office/drawing/2014/main" id="{FCE8AA4E-B7E0-BD87-8172-9B31D7D0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871" y="1844824"/>
            <a:ext cx="5589193" cy="3717032"/>
          </a:xfrm>
          <a:prstGeom prst="rect">
            <a:avLst/>
          </a:prstGeom>
        </p:spPr>
      </p:pic>
    </p:spTree>
    <p:extLst>
      <p:ext uri="{BB962C8B-B14F-4D97-AF65-F5344CB8AC3E}">
        <p14:creationId xmlns:p14="http://schemas.microsoft.com/office/powerpoint/2010/main" val="32902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554004" y="844169"/>
            <a:ext cx="11080814" cy="5238357"/>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lang="tr-TR" sz="3200" b="1" dirty="0">
                <a:effectLst/>
                <a:latin typeface="Calibri" panose="020F0502020204030204" pitchFamily="34" charset="0"/>
                <a:ea typeface="Calibri" panose="020F0502020204030204" pitchFamily="34" charset="0"/>
                <a:cs typeface="Times New Roman" panose="02020603050405020304" pitchFamily="18" charset="0"/>
              </a:rPr>
              <a:t>Eleştirel okuma; okuma öncesinde, esnasında ve sonrasında birtakım etkinliklerin gerçekleştirilmesini gerekli kılan karmaşık bir bilişsel süreçtir. Bu üç aşamada yapılacak etkinlikler, </a:t>
            </a:r>
            <a:r>
              <a:rPr lang="tr-TR"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okuma stratejileri </a:t>
            </a:r>
            <a:r>
              <a:rPr lang="tr-TR" sz="3200" b="1" dirty="0">
                <a:effectLst/>
                <a:latin typeface="Calibri" panose="020F0502020204030204" pitchFamily="34" charset="0"/>
                <a:ea typeface="Calibri" panose="020F0502020204030204" pitchFamily="34" charset="0"/>
                <a:cs typeface="Times New Roman" panose="02020603050405020304" pitchFamily="18" charset="0"/>
              </a:rPr>
              <a:t>olarak adlandırılır. Aşağıdaki şekil eleştirel okuma stratejilerinin aşamalarını göstermektedir. </a:t>
            </a:r>
          </a:p>
          <a:p>
            <a:pPr marL="0" marR="0" lvl="0" indent="0" algn="l" defTabSz="1218987" rtl="0" eaLnBrk="1" fontAlgn="auto" latinLnBrk="0" hangingPunct="1">
              <a:lnSpc>
                <a:spcPct val="95000"/>
              </a:lnSpc>
              <a:spcBef>
                <a:spcPts val="0"/>
              </a:spcBef>
              <a:spcAft>
                <a:spcPts val="0"/>
              </a:spcAft>
              <a:buClrTx/>
              <a:buSzPct val="100000"/>
              <a:buFontTx/>
              <a:buNone/>
              <a:tabLst/>
              <a:defRPr/>
            </a:pPr>
            <a:endParaRPr lang="tr-TR" sz="32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8987" rtl="0" eaLnBrk="1" fontAlgn="auto" latinLnBrk="0" hangingPunct="1">
              <a:lnSpc>
                <a:spcPct val="95000"/>
              </a:lnSpc>
              <a:spcBef>
                <a:spcPts val="0"/>
              </a:spcBef>
              <a:spcAft>
                <a:spcPts val="0"/>
              </a:spcAft>
              <a:buClrTx/>
              <a:buSzPct val="100000"/>
              <a:buFontTx/>
              <a:buNone/>
              <a:tabLst/>
              <a:defRPr/>
            </a:pPr>
            <a:endParaRPr lang="tr-TR"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8987" rtl="0" eaLnBrk="1" fontAlgn="auto" latinLnBrk="0" hangingPunct="1">
              <a:lnSpc>
                <a:spcPct val="95000"/>
              </a:lnSpc>
              <a:spcBef>
                <a:spcPts val="0"/>
              </a:spcBef>
              <a:spcAft>
                <a:spcPts val="0"/>
              </a:spcAft>
              <a:buClrTx/>
              <a:buSzPct val="100000"/>
              <a:buFontTx/>
              <a:buNone/>
              <a:tabLst/>
              <a:defRPr/>
            </a:pPr>
            <a:endParaRPr lang="tr-TR" sz="32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8987" rtl="0" eaLnBrk="1" fontAlgn="auto" latinLnBrk="0" hangingPunct="1">
              <a:lnSpc>
                <a:spcPct val="95000"/>
              </a:lnSpc>
              <a:spcBef>
                <a:spcPts val="0"/>
              </a:spcBef>
              <a:spcAft>
                <a:spcPts val="0"/>
              </a:spcAft>
              <a:buClrTx/>
              <a:buSzPct val="100000"/>
              <a:buFontTx/>
              <a:buNone/>
              <a:tabLst/>
              <a:defRPr/>
            </a:pPr>
            <a:endParaRPr lang="tr-TR"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8987" rtl="0" eaLnBrk="1" fontAlgn="auto" latinLnBrk="0" hangingPunct="1">
              <a:lnSpc>
                <a:spcPct val="95000"/>
              </a:lnSpc>
              <a:spcBef>
                <a:spcPts val="0"/>
              </a:spcBef>
              <a:spcAft>
                <a:spcPts val="0"/>
              </a:spcAft>
              <a:buClrTx/>
              <a:buSzPct val="100000"/>
              <a:buFontTx/>
              <a:buNone/>
              <a:tabLst/>
              <a:defRPr/>
            </a:pPr>
            <a:endParaRPr lang="tr-TR" sz="32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8987" rtl="0" eaLnBrk="1" fontAlgn="auto" latinLnBrk="0" hangingPunct="1">
              <a:lnSpc>
                <a:spcPct val="95000"/>
              </a:lnSpc>
              <a:spcBef>
                <a:spcPts val="0"/>
              </a:spcBef>
              <a:spcAft>
                <a:spcPts val="0"/>
              </a:spcAft>
              <a:buClrTx/>
              <a:buSzPct val="100000"/>
              <a:buFontTx/>
              <a:buNone/>
              <a:tabLst/>
              <a:defRPr/>
            </a:pPr>
            <a:endParaRPr lang="tr-TR"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Diyagram 1">
            <a:extLst>
              <a:ext uri="{FF2B5EF4-FFF2-40B4-BE49-F238E27FC236}">
                <a16:creationId xmlns:a16="http://schemas.microsoft.com/office/drawing/2014/main" id="{A1343E93-9F76-6157-8B02-A04F2A05A30F}"/>
              </a:ext>
            </a:extLst>
          </p:cNvPr>
          <p:cNvGraphicFramePr/>
          <p:nvPr>
            <p:extLst>
              <p:ext uri="{D42A27DB-BD31-4B8C-83A1-F6EECF244321}">
                <p14:modId xmlns:p14="http://schemas.microsoft.com/office/powerpoint/2010/main" val="816656517"/>
              </p:ext>
            </p:extLst>
          </p:nvPr>
        </p:nvGraphicFramePr>
        <p:xfrm>
          <a:off x="563842" y="4005064"/>
          <a:ext cx="11216413" cy="1763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28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F9D2F09-A9C2-203A-9E06-A9717E85A293}"/>
              </a:ext>
            </a:extLst>
          </p:cNvPr>
          <p:cNvSpPr txBox="1"/>
          <p:nvPr/>
        </p:nvSpPr>
        <p:spPr>
          <a:xfrm>
            <a:off x="333772" y="476672"/>
            <a:ext cx="11080814" cy="969496"/>
          </a:xfrm>
          <a:prstGeom prst="rect">
            <a:avLst/>
          </a:prstGeom>
          <a:solidFill>
            <a:srgbClr val="4E5798"/>
          </a:solidFill>
        </p:spPr>
        <p:txBody>
          <a:bodyPr wrap="square">
            <a:spAutoFit/>
          </a:bodyPr>
          <a:lstStyle/>
          <a:p>
            <a:pPr marL="0" marR="0" lvl="0" indent="0" algn="ctr" defTabSz="1218987" rtl="0" eaLnBrk="1" fontAlgn="auto" latinLnBrk="0" hangingPunct="1">
              <a:lnSpc>
                <a:spcPct val="95000"/>
              </a:lnSpc>
              <a:spcBef>
                <a:spcPts val="0"/>
              </a:spcBef>
              <a:spcAft>
                <a:spcPts val="0"/>
              </a:spcAft>
              <a:buClrTx/>
              <a:buSzPct val="100000"/>
              <a:buFontTx/>
              <a:buNone/>
              <a:tabLst/>
              <a:defRPr/>
            </a:pPr>
            <a:r>
              <a:rPr lang="tr-TR" sz="6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Okuma Öncesi</a:t>
            </a:r>
            <a:endParaRPr kumimoji="0" lang="tr-TR" sz="6000" i="0" u="none" strike="noStrike" kern="1200" normalizeH="0" baseline="0" noProof="0" dirty="0">
              <a:solidFill>
                <a:schemeClr val="bg1"/>
              </a:solidFill>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Metin kutusu 1">
            <a:extLst>
              <a:ext uri="{FF2B5EF4-FFF2-40B4-BE49-F238E27FC236}">
                <a16:creationId xmlns:a16="http://schemas.microsoft.com/office/drawing/2014/main" id="{9BD2B1E9-D183-E993-C77E-F1CDEEEC696F}"/>
              </a:ext>
            </a:extLst>
          </p:cNvPr>
          <p:cNvSpPr txBox="1"/>
          <p:nvPr/>
        </p:nvSpPr>
        <p:spPr>
          <a:xfrm>
            <a:off x="470765" y="2276872"/>
            <a:ext cx="11247293" cy="2899255"/>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lang="tr-TR" sz="3200" dirty="0">
                <a:effectLst/>
                <a:latin typeface="Calibri" panose="020F0502020204030204" pitchFamily="34" charset="0"/>
                <a:ea typeface="Calibri" panose="020F0502020204030204" pitchFamily="34" charset="0"/>
                <a:cs typeface="Times New Roman" panose="02020603050405020304" pitchFamily="18" charset="0"/>
              </a:rPr>
              <a:t>Okuma öncesi stratejileri; okurun, metnin </a:t>
            </a:r>
            <a:r>
              <a:rPr lang="tr-TR"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içeriği ve yapısı</a:t>
            </a:r>
            <a:r>
              <a:rPr lang="tr-TR" sz="3200" dirty="0">
                <a:solidFill>
                  <a:srgbClr val="4E5798"/>
                </a:solidFill>
                <a:effectLst/>
                <a:latin typeface="Calibri" panose="020F0502020204030204" pitchFamily="34" charset="0"/>
                <a:ea typeface="Calibri" panose="020F0502020204030204" pitchFamily="34" charset="0"/>
                <a:cs typeface="Times New Roman" panose="02020603050405020304" pitchFamily="18" charset="0"/>
              </a:rPr>
              <a:t>yla</a:t>
            </a:r>
            <a:r>
              <a:rPr lang="tr-TR"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3200" dirty="0">
                <a:effectLst/>
                <a:latin typeface="Calibri" panose="020F0502020204030204" pitchFamily="34" charset="0"/>
                <a:ea typeface="Calibri" panose="020F0502020204030204" pitchFamily="34" charset="0"/>
                <a:cs typeface="Times New Roman" panose="02020603050405020304" pitchFamily="18" charset="0"/>
              </a:rPr>
              <a:t>ilgili </a:t>
            </a:r>
            <a:r>
              <a:rPr lang="tr-TR"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ön bilgiler </a:t>
            </a:r>
            <a:r>
              <a:rPr lang="tr-TR" sz="3200" dirty="0">
                <a:effectLst/>
                <a:latin typeface="Calibri" panose="020F0502020204030204" pitchFamily="34" charset="0"/>
                <a:ea typeface="Calibri" panose="020F0502020204030204" pitchFamily="34" charset="0"/>
                <a:cs typeface="Times New Roman" panose="02020603050405020304" pitchFamily="18" charset="0"/>
              </a:rPr>
              <a:t>edinmesini, önceki okuma deneyimleri ile ilişki kurmasını sağlar. Böylelikle okur, metni okumaya başlamadan </a:t>
            </a:r>
            <a:r>
              <a:rPr lang="tr-TR"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metinle</a:t>
            </a:r>
            <a:r>
              <a:rPr lang="tr-TR" sz="3200" dirty="0">
                <a:effectLst/>
                <a:latin typeface="Calibri" panose="020F0502020204030204" pitchFamily="34" charset="0"/>
                <a:ea typeface="Calibri" panose="020F0502020204030204" pitchFamily="34" charset="0"/>
                <a:cs typeface="Times New Roman" panose="02020603050405020304" pitchFamily="18" charset="0"/>
              </a:rPr>
              <a:t> deneyimleri arasında bir </a:t>
            </a:r>
            <a:r>
              <a:rPr lang="tr-TR" sz="3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bağ kuracak</a:t>
            </a:r>
            <a:r>
              <a:rPr lang="tr-TR" sz="3200" dirty="0">
                <a:effectLst/>
                <a:latin typeface="Calibri" panose="020F0502020204030204" pitchFamily="34" charset="0"/>
                <a:ea typeface="Calibri" panose="020F0502020204030204" pitchFamily="34" charset="0"/>
                <a:cs typeface="Times New Roman" panose="02020603050405020304" pitchFamily="18" charset="0"/>
              </a:rPr>
              <a:t>tır. </a:t>
            </a:r>
          </a:p>
          <a:p>
            <a:pPr marL="0" marR="0" lvl="0" indent="0" algn="l" defTabSz="1218987" rtl="0" eaLnBrk="1" fontAlgn="auto" latinLnBrk="0" hangingPunct="1">
              <a:lnSpc>
                <a:spcPct val="95000"/>
              </a:lnSpc>
              <a:spcBef>
                <a:spcPts val="0"/>
              </a:spcBef>
              <a:spcAft>
                <a:spcPts val="0"/>
              </a:spcAft>
              <a:buClrTx/>
              <a:buSzPct val="100000"/>
              <a:buFontTx/>
              <a:buNone/>
              <a:tabLst/>
              <a:defRPr/>
            </a:pPr>
            <a:r>
              <a:rPr lang="tr-TR" sz="3200" dirty="0">
                <a:latin typeface="Calibri" panose="020F0502020204030204" pitchFamily="34" charset="0"/>
                <a:ea typeface="Calibri" panose="020F0502020204030204" pitchFamily="34" charset="0"/>
                <a:cs typeface="Times New Roman" panose="02020603050405020304" pitchFamily="18" charset="0"/>
              </a:rPr>
              <a:t>Bu stratejiler metinle ilgili </a:t>
            </a:r>
            <a:r>
              <a:rPr lang="tr-TR"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tahmin</a:t>
            </a:r>
            <a:r>
              <a:rPr lang="tr-TR" sz="3200" dirty="0">
                <a:latin typeface="Calibri" panose="020F0502020204030204" pitchFamily="34" charset="0"/>
                <a:ea typeface="Calibri" panose="020F0502020204030204" pitchFamily="34" charset="0"/>
                <a:cs typeface="Times New Roman" panose="02020603050405020304" pitchFamily="18" charset="0"/>
              </a:rPr>
              <a:t>lerde bulunma ve okumayı </a:t>
            </a:r>
            <a:r>
              <a:rPr lang="tr-TR" sz="32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planlama</a:t>
            </a:r>
            <a:r>
              <a:rPr lang="tr-TR" sz="3200" dirty="0">
                <a:latin typeface="Calibri" panose="020F0502020204030204" pitchFamily="34" charset="0"/>
                <a:ea typeface="Calibri" panose="020F0502020204030204" pitchFamily="34" charset="0"/>
                <a:cs typeface="Times New Roman" panose="02020603050405020304" pitchFamily="18" charset="0"/>
              </a:rPr>
              <a:t>ya yöneliktir.</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059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a:extLst>
              <a:ext uri="{FF2B5EF4-FFF2-40B4-BE49-F238E27FC236}">
                <a16:creationId xmlns:a16="http://schemas.microsoft.com/office/drawing/2014/main" id="{316E5FAD-A7F2-169D-ECBF-AEA5A957F469}"/>
              </a:ext>
            </a:extLst>
          </p:cNvPr>
          <p:cNvSpPr>
            <a:spLocks noGrp="1"/>
          </p:cNvSpPr>
          <p:nvPr>
            <p:ph sz="half" idx="1"/>
          </p:nvPr>
        </p:nvSpPr>
        <p:spPr>
          <a:xfrm>
            <a:off x="1117308" y="2132856"/>
            <a:ext cx="10305695" cy="3528392"/>
          </a:xfrm>
        </p:spPr>
        <p:txBody>
          <a:bodyPr>
            <a:noAutofit/>
          </a:bodyPr>
          <a:lstStyle/>
          <a:p>
            <a:pPr lvl="0" rtl="0">
              <a:lnSpc>
                <a:spcPct val="100000"/>
              </a:lnSpc>
              <a:spcBef>
                <a:spcPts val="0"/>
              </a:spcBef>
            </a:pPr>
            <a:r>
              <a:rPr lang="tr-TR" sz="3000" b="0" i="0" u="none" strike="noStrike"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Metni okuma amacı belirlenir.</a:t>
            </a:r>
            <a:endParaRPr lang="en-US" sz="3000" b="0" dirty="0">
              <a:solidFill>
                <a:srgbClr val="4E5798"/>
              </a:solidFill>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pPr>
            <a:r>
              <a:rPr lang="tr-TR" sz="3000" b="0" i="0" u="none" strike="noStrike"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Metnin görselleri, dış yapısı, başlıkları gözden geçirilir.</a:t>
            </a:r>
            <a:endParaRPr lang="tr-TR" sz="3000" b="0" dirty="0">
              <a:solidFill>
                <a:srgbClr val="4E5798"/>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spcBef>
                <a:spcPts val="0"/>
              </a:spcBef>
            </a:pPr>
            <a:r>
              <a:rPr lang="tr-TR" sz="3000" b="0" i="0" u="none" strike="noStrike"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İzlenimlerden hareketle metnin içeriği ile ilgili tahminlerde bulunulur. </a:t>
            </a:r>
          </a:p>
          <a:p>
            <a:pPr lvl="0">
              <a:lnSpc>
                <a:spcPct val="100000"/>
              </a:lnSpc>
              <a:spcBef>
                <a:spcPts val="0"/>
              </a:spcBef>
            </a:pPr>
            <a:r>
              <a:rPr lang="tr-TR" sz="3000" b="0" i="0" u="none" strike="noStrike"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Okuma amacına uygun okuma hızı ve okuma teknikleri belirlenir. </a:t>
            </a:r>
          </a:p>
          <a:p>
            <a:pPr lvl="0">
              <a:lnSpc>
                <a:spcPct val="100000"/>
              </a:lnSpc>
              <a:spcBef>
                <a:spcPts val="0"/>
              </a:spcBef>
            </a:pPr>
            <a:r>
              <a:rPr lang="tr-TR" sz="3000" b="0" i="0" u="none" strike="noStrike"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Metnin içeriği, gelişimi hakkında sorular üretilir. </a:t>
            </a:r>
          </a:p>
        </p:txBody>
      </p:sp>
      <p:sp>
        <p:nvSpPr>
          <p:cNvPr id="15" name="İçerik Yer Tutucusu 13">
            <a:extLst>
              <a:ext uri="{FF2B5EF4-FFF2-40B4-BE49-F238E27FC236}">
                <a16:creationId xmlns:a16="http://schemas.microsoft.com/office/drawing/2014/main" id="{E6127383-3ECF-8298-466F-0449BA2DE367}"/>
              </a:ext>
            </a:extLst>
          </p:cNvPr>
          <p:cNvSpPr txBox="1">
            <a:spLocks/>
          </p:cNvSpPr>
          <p:nvPr/>
        </p:nvSpPr>
        <p:spPr>
          <a:xfrm>
            <a:off x="1138352" y="908720"/>
            <a:ext cx="10305695" cy="725557"/>
          </a:xfrm>
          <a:prstGeom prst="rect">
            <a:avLst/>
          </a:prstGeom>
          <a:solidFill>
            <a:schemeClr val="tx1">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lgn="ctr">
              <a:buNone/>
            </a:pPr>
            <a:r>
              <a:rPr lang="tr-TR" sz="4400" b="1" dirty="0">
                <a:solidFill>
                  <a:srgbClr val="8B6A94"/>
                </a:solidFill>
                <a:latin typeface="Calibri" panose="020F0502020204030204" pitchFamily="34" charset="0"/>
                <a:ea typeface="Calibri" panose="020F0502020204030204" pitchFamily="34" charset="0"/>
                <a:cs typeface="Calibri" panose="020F0502020204030204" pitchFamily="34" charset="0"/>
              </a:rPr>
              <a:t>Okuma Öncesinde Kullanılan Stratejiler</a:t>
            </a:r>
          </a:p>
        </p:txBody>
      </p:sp>
    </p:spTree>
    <p:extLst>
      <p:ext uri="{BB962C8B-B14F-4D97-AF65-F5344CB8AC3E}">
        <p14:creationId xmlns:p14="http://schemas.microsoft.com/office/powerpoint/2010/main" val="107484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F9D2F09-A9C2-203A-9E06-A9717E85A293}"/>
              </a:ext>
            </a:extLst>
          </p:cNvPr>
          <p:cNvSpPr txBox="1"/>
          <p:nvPr/>
        </p:nvSpPr>
        <p:spPr>
          <a:xfrm>
            <a:off x="405780" y="713910"/>
            <a:ext cx="11080814" cy="794064"/>
          </a:xfrm>
          <a:prstGeom prst="rect">
            <a:avLst/>
          </a:prstGeom>
          <a:solidFill>
            <a:srgbClr val="4E5798"/>
          </a:solidFill>
        </p:spPr>
        <p:txBody>
          <a:bodyPr wrap="square">
            <a:spAutoFit/>
          </a:bodyPr>
          <a:lstStyle/>
          <a:p>
            <a:pPr marL="0" marR="0" lvl="0" indent="0" algn="ctr" defTabSz="1218987" rtl="0" eaLnBrk="1" fontAlgn="auto" latinLnBrk="0" hangingPunct="1">
              <a:lnSpc>
                <a:spcPct val="95000"/>
              </a:lnSpc>
              <a:spcBef>
                <a:spcPts val="0"/>
              </a:spcBef>
              <a:spcAft>
                <a:spcPts val="0"/>
              </a:spcAft>
              <a:buClrTx/>
              <a:buSzPct val="100000"/>
              <a:buFontTx/>
              <a:buNone/>
              <a:tabLst/>
              <a:defRPr/>
            </a:pPr>
            <a:r>
              <a:rPr kumimoji="0" lang="tr-TR" sz="4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Okuma </a:t>
            </a:r>
            <a:r>
              <a:rPr lang="tr-TR" sz="4800" dirty="0">
                <a:solidFill>
                  <a:srgbClr val="FFFFFF"/>
                </a:solidFill>
                <a:latin typeface="Calibri" panose="020F0502020204030204" pitchFamily="34" charset="0"/>
                <a:ea typeface="Calibri" panose="020F0502020204030204" pitchFamily="34" charset="0"/>
                <a:cs typeface="Times New Roman" panose="02020603050405020304" pitchFamily="18" charset="0"/>
              </a:rPr>
              <a:t>Esnası</a:t>
            </a:r>
            <a:endParaRPr kumimoji="0" lang="tr-TR" sz="4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Metin kutusu 1">
            <a:extLst>
              <a:ext uri="{FF2B5EF4-FFF2-40B4-BE49-F238E27FC236}">
                <a16:creationId xmlns:a16="http://schemas.microsoft.com/office/drawing/2014/main" id="{9BD2B1E9-D183-E993-C77E-F1CDEEEC696F}"/>
              </a:ext>
            </a:extLst>
          </p:cNvPr>
          <p:cNvSpPr txBox="1"/>
          <p:nvPr/>
        </p:nvSpPr>
        <p:spPr>
          <a:xfrm>
            <a:off x="826596" y="2132856"/>
            <a:ext cx="10535631" cy="3250121"/>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600" b="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Times New Roman" panose="02020603050405020304" pitchFamily="18" charset="0"/>
              </a:rPr>
              <a:t>Okuma </a:t>
            </a:r>
            <a:r>
              <a:rPr lang="tr-TR" sz="3600" dirty="0">
                <a:solidFill>
                  <a:srgbClr val="374C81"/>
                </a:solidFill>
                <a:latin typeface="Calibri" panose="020F0502020204030204" pitchFamily="34" charset="0"/>
                <a:ea typeface="Calibri" panose="020F0502020204030204" pitchFamily="34" charset="0"/>
                <a:cs typeface="Times New Roman" panose="02020603050405020304" pitchFamily="18" charset="0"/>
              </a:rPr>
              <a:t>sırasında uygulanacak stratejiler </a:t>
            </a:r>
            <a:r>
              <a:rPr lang="tr-TR" sz="3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metni anlamaya</a:t>
            </a:r>
            <a:r>
              <a:rPr lang="tr-TR" sz="3600" dirty="0">
                <a:solidFill>
                  <a:srgbClr val="374C81"/>
                </a:solidFill>
                <a:latin typeface="Calibri" panose="020F0502020204030204" pitchFamily="34" charset="0"/>
                <a:ea typeface="Calibri" panose="020F0502020204030204" pitchFamily="34" charset="0"/>
                <a:cs typeface="Times New Roman" panose="02020603050405020304" pitchFamily="18" charset="0"/>
              </a:rPr>
              <a:t>, metindeki </a:t>
            </a:r>
            <a:r>
              <a:rPr lang="tr-TR" sz="3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bilgileri almaya</a:t>
            </a:r>
            <a:r>
              <a:rPr lang="tr-TR" sz="3600" dirty="0">
                <a:solidFill>
                  <a:srgbClr val="374C81"/>
                </a:solidFill>
                <a:latin typeface="Calibri" panose="020F0502020204030204" pitchFamily="34" charset="0"/>
                <a:ea typeface="Calibri" panose="020F0502020204030204" pitchFamily="34" charset="0"/>
                <a:cs typeface="Times New Roman" panose="02020603050405020304" pitchFamily="18" charset="0"/>
              </a:rPr>
              <a:t>, ön bilgileri ile </a:t>
            </a:r>
            <a:r>
              <a:rPr lang="tr-TR" sz="3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karşılaştırmaya</a:t>
            </a:r>
            <a:r>
              <a:rPr lang="tr-TR" sz="3600" dirty="0">
                <a:solidFill>
                  <a:srgbClr val="374C81"/>
                </a:solidFill>
                <a:latin typeface="Calibri" panose="020F0502020204030204" pitchFamily="34" charset="0"/>
                <a:ea typeface="Calibri" panose="020F0502020204030204" pitchFamily="34" charset="0"/>
                <a:cs typeface="Times New Roman" panose="02020603050405020304" pitchFamily="18" charset="0"/>
              </a:rPr>
              <a:t>  yöneliktir. Ayrıca okuma öncesi stratejilerden edinilen izlenimlerin doğruluğu ve geçerliği, okuma sırasında uygulanacak stratejiler aracılığı ile belirlenir.  </a:t>
            </a:r>
            <a:r>
              <a:rPr kumimoji="0" lang="tr-TR" sz="3600" b="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2559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a:extLst>
              <a:ext uri="{FF2B5EF4-FFF2-40B4-BE49-F238E27FC236}">
                <a16:creationId xmlns:a16="http://schemas.microsoft.com/office/drawing/2014/main" id="{316E5FAD-A7F2-169D-ECBF-AEA5A957F469}"/>
              </a:ext>
            </a:extLst>
          </p:cNvPr>
          <p:cNvSpPr>
            <a:spLocks noGrp="1"/>
          </p:cNvSpPr>
          <p:nvPr>
            <p:ph sz="half" idx="1"/>
          </p:nvPr>
        </p:nvSpPr>
        <p:spPr>
          <a:xfrm>
            <a:off x="1117308" y="2132856"/>
            <a:ext cx="10305695" cy="2664296"/>
          </a:xfrm>
        </p:spPr>
        <p:txBody>
          <a:bodyPr>
            <a:noAutofit/>
          </a:bodyPr>
          <a:lstStyle/>
          <a:p>
            <a:pPr fontAlgn="t">
              <a:spcBef>
                <a:spcPts val="0"/>
              </a:spcBef>
            </a:pPr>
            <a:r>
              <a:rPr lang="tr-TR" sz="3000" dirty="0">
                <a:solidFill>
                  <a:srgbClr val="374C81"/>
                </a:solidFill>
                <a:latin typeface="Calibri" panose="020F0502020204030204" pitchFamily="34" charset="0"/>
                <a:ea typeface="Calibri" panose="020F0502020204030204" pitchFamily="34" charset="0"/>
                <a:cs typeface="Calibri" panose="020F0502020204030204" pitchFamily="34" charset="0"/>
              </a:rPr>
              <a:t>Metindeki anlamı bilinmeyen kelime ve kelime gruplarının anlamı bağlamdan tahmin edilir. Gerekirse sözlüklerden faydalanılır.</a:t>
            </a:r>
          </a:p>
          <a:p>
            <a:pPr fontAlgn="t">
              <a:spcBef>
                <a:spcPts val="0"/>
              </a:spcBef>
            </a:pPr>
            <a:r>
              <a:rPr lang="tr-TR" sz="3000" dirty="0">
                <a:solidFill>
                  <a:srgbClr val="374C81"/>
                </a:solidFill>
                <a:latin typeface="Calibri" panose="020F0502020204030204" pitchFamily="34" charset="0"/>
                <a:ea typeface="Calibri" panose="020F0502020204030204" pitchFamily="34" charset="0"/>
                <a:cs typeface="Calibri" panose="020F0502020204030204" pitchFamily="34" charset="0"/>
              </a:rPr>
              <a:t>Belli aralıklarla durularak metindeki anlam üzerine düşünülür.</a:t>
            </a:r>
          </a:p>
          <a:p>
            <a:pPr fontAlgn="t">
              <a:spcBef>
                <a:spcPts val="0"/>
              </a:spcBef>
            </a:pPr>
            <a:r>
              <a:rPr lang="tr-TR" sz="3000" dirty="0">
                <a:solidFill>
                  <a:srgbClr val="374C81"/>
                </a:solidFill>
                <a:latin typeface="Calibri" panose="020F0502020204030204" pitchFamily="34" charset="0"/>
                <a:ea typeface="Calibri" panose="020F0502020204030204" pitchFamily="34" charset="0"/>
                <a:cs typeface="Calibri" panose="020F0502020204030204" pitchFamily="34" charset="0"/>
              </a:rPr>
              <a:t>Metindeki görsellerle metnin içeriği ilişkilendirilir.</a:t>
            </a:r>
          </a:p>
          <a:p>
            <a:pPr fontAlgn="t">
              <a:spcBef>
                <a:spcPts val="0"/>
              </a:spcBef>
            </a:pPr>
            <a:r>
              <a:rPr lang="tr-TR" sz="3000" dirty="0">
                <a:solidFill>
                  <a:srgbClr val="374C81"/>
                </a:solidFill>
                <a:latin typeface="Calibri" panose="020F0502020204030204" pitchFamily="34" charset="0"/>
                <a:ea typeface="Calibri" panose="020F0502020204030204" pitchFamily="34" charset="0"/>
                <a:cs typeface="Calibri" panose="020F0502020204030204" pitchFamily="34" charset="0"/>
              </a:rPr>
              <a:t>Zaman zaman geriye dönüşler yapılır, metinden anlaşılan bilginin doğruluğu kontrol edilir.  </a:t>
            </a:r>
          </a:p>
        </p:txBody>
      </p:sp>
      <p:sp>
        <p:nvSpPr>
          <p:cNvPr id="15" name="İçerik Yer Tutucusu 13">
            <a:extLst>
              <a:ext uri="{FF2B5EF4-FFF2-40B4-BE49-F238E27FC236}">
                <a16:creationId xmlns:a16="http://schemas.microsoft.com/office/drawing/2014/main" id="{E6127383-3ECF-8298-466F-0449BA2DE367}"/>
              </a:ext>
            </a:extLst>
          </p:cNvPr>
          <p:cNvSpPr txBox="1">
            <a:spLocks/>
          </p:cNvSpPr>
          <p:nvPr/>
        </p:nvSpPr>
        <p:spPr>
          <a:xfrm>
            <a:off x="1138352" y="908720"/>
            <a:ext cx="10305695" cy="725557"/>
          </a:xfrm>
          <a:prstGeom prst="rect">
            <a:avLst/>
          </a:prstGeom>
          <a:solidFill>
            <a:schemeClr val="tx1">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lgn="ctr">
              <a:buNone/>
            </a:pPr>
            <a:r>
              <a:rPr lang="tr-TR" sz="4400" b="1" dirty="0">
                <a:solidFill>
                  <a:srgbClr val="8B6A94"/>
                </a:solidFill>
                <a:latin typeface="Calibri" panose="020F0502020204030204" pitchFamily="34" charset="0"/>
                <a:ea typeface="Calibri" panose="020F0502020204030204" pitchFamily="34" charset="0"/>
                <a:cs typeface="Calibri" panose="020F0502020204030204" pitchFamily="34" charset="0"/>
              </a:rPr>
              <a:t>Okuma Esnasında Kullanılan Stratejiler</a:t>
            </a: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a:extLst>
              <a:ext uri="{FF2B5EF4-FFF2-40B4-BE49-F238E27FC236}">
                <a16:creationId xmlns:a16="http://schemas.microsoft.com/office/drawing/2014/main" id="{316E5FAD-A7F2-169D-ECBF-AEA5A957F469}"/>
              </a:ext>
            </a:extLst>
          </p:cNvPr>
          <p:cNvSpPr>
            <a:spLocks noGrp="1"/>
          </p:cNvSpPr>
          <p:nvPr>
            <p:ph sz="half" idx="1"/>
          </p:nvPr>
        </p:nvSpPr>
        <p:spPr>
          <a:xfrm>
            <a:off x="1147431" y="1772816"/>
            <a:ext cx="10305695" cy="3240360"/>
          </a:xfrm>
        </p:spPr>
        <p:txBody>
          <a:bodyPr vert="horz" lIns="121899" tIns="60949" rIns="121899" bIns="60949" rtlCol="0">
            <a:noAutofit/>
          </a:bodyPr>
          <a:lstStyle/>
          <a:p>
            <a:pPr fontAlgn="t">
              <a:spcBef>
                <a:spcPts val="0"/>
              </a:spcBef>
            </a:pPr>
            <a:r>
              <a:rPr lang="tr-TR" sz="3000" dirty="0">
                <a:solidFill>
                  <a:srgbClr val="374C81"/>
                </a:solidFill>
                <a:latin typeface="Calibri" panose="020F0502020204030204" pitchFamily="34" charset="0"/>
                <a:ea typeface="Calibri" panose="020F0502020204030204" pitchFamily="34" charset="0"/>
                <a:cs typeface="Calibri" panose="020F0502020204030204" pitchFamily="34" charset="0"/>
              </a:rPr>
              <a:t>Metinde anlatılanlar belli aralıklarda özetlenir. </a:t>
            </a:r>
          </a:p>
          <a:p>
            <a:pPr fontAlgn="t">
              <a:spcBef>
                <a:spcPts val="0"/>
              </a:spcBef>
            </a:pPr>
            <a:r>
              <a:rPr lang="tr-TR" sz="3000" dirty="0">
                <a:solidFill>
                  <a:srgbClr val="374C81"/>
                </a:solidFill>
                <a:latin typeface="Calibri" panose="020F0502020204030204" pitchFamily="34" charset="0"/>
                <a:ea typeface="Calibri" panose="020F0502020204030204" pitchFamily="34" charset="0"/>
                <a:cs typeface="Calibri" panose="020F0502020204030204" pitchFamily="34" charset="0"/>
              </a:rPr>
              <a:t>Metni daha iyi anlamlandırmak için tablo, kavram haritası vb. şema ve şekillerden faydalanılır.  </a:t>
            </a:r>
          </a:p>
          <a:p>
            <a:pPr fontAlgn="t">
              <a:spcBef>
                <a:spcPts val="0"/>
              </a:spcBef>
            </a:pPr>
            <a:r>
              <a:rPr lang="tr-TR" sz="3000" dirty="0">
                <a:solidFill>
                  <a:srgbClr val="374C81"/>
                </a:solidFill>
                <a:latin typeface="Calibri" panose="020F0502020204030204" pitchFamily="34" charset="0"/>
                <a:ea typeface="Calibri" panose="020F0502020204030204" pitchFamily="34" charset="0"/>
                <a:cs typeface="Calibri" panose="020F0502020204030204" pitchFamily="34" charset="0"/>
              </a:rPr>
              <a:t>Metindeki anahtar kelimeler, önemli bölümler işaretlenir ya da not alınır. </a:t>
            </a:r>
          </a:p>
          <a:p>
            <a:pPr fontAlgn="t">
              <a:spcBef>
                <a:spcPts val="0"/>
              </a:spcBef>
            </a:pPr>
            <a:r>
              <a:rPr lang="tr-TR" sz="3000" dirty="0">
                <a:solidFill>
                  <a:srgbClr val="374C81"/>
                </a:solidFill>
                <a:latin typeface="Calibri" panose="020F0502020204030204" pitchFamily="34" charset="0"/>
                <a:ea typeface="Calibri" panose="020F0502020204030204" pitchFamily="34" charset="0"/>
                <a:cs typeface="Calibri" panose="020F0502020204030204" pitchFamily="34" charset="0"/>
              </a:rPr>
              <a:t>Metindeki bağlantı ve geçiş ifadelerine odaklanılarak anlama etkisi belirlenir. </a:t>
            </a:r>
          </a:p>
        </p:txBody>
      </p:sp>
      <p:sp>
        <p:nvSpPr>
          <p:cNvPr id="15" name="İçerik Yer Tutucusu 13">
            <a:extLst>
              <a:ext uri="{FF2B5EF4-FFF2-40B4-BE49-F238E27FC236}">
                <a16:creationId xmlns:a16="http://schemas.microsoft.com/office/drawing/2014/main" id="{E6127383-3ECF-8298-466F-0449BA2DE367}"/>
              </a:ext>
            </a:extLst>
          </p:cNvPr>
          <p:cNvSpPr txBox="1">
            <a:spLocks/>
          </p:cNvSpPr>
          <p:nvPr/>
        </p:nvSpPr>
        <p:spPr>
          <a:xfrm>
            <a:off x="1147431" y="687218"/>
            <a:ext cx="10305695" cy="725557"/>
          </a:xfrm>
          <a:prstGeom prst="rect">
            <a:avLst/>
          </a:prstGeom>
          <a:solidFill>
            <a:schemeClr val="tx1">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indent="0" algn="ctr">
              <a:buNone/>
            </a:pPr>
            <a:r>
              <a:rPr lang="tr-TR" sz="4400" b="1" dirty="0">
                <a:solidFill>
                  <a:srgbClr val="8B6A94"/>
                </a:solidFill>
                <a:latin typeface="Calibri" panose="020F0502020204030204" pitchFamily="34" charset="0"/>
                <a:ea typeface="Calibri" panose="020F0502020204030204" pitchFamily="34" charset="0"/>
                <a:cs typeface="Calibri" panose="020F0502020204030204" pitchFamily="34" charset="0"/>
              </a:rPr>
              <a:t>Okuma Esnasında Kullanılan Stratejiler</a:t>
            </a:r>
          </a:p>
        </p:txBody>
      </p:sp>
    </p:spTree>
    <p:extLst>
      <p:ext uri="{BB962C8B-B14F-4D97-AF65-F5344CB8AC3E}">
        <p14:creationId xmlns:p14="http://schemas.microsoft.com/office/powerpoint/2010/main" val="328910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1F9D2F09-A9C2-203A-9E06-A9717E85A293}"/>
              </a:ext>
            </a:extLst>
          </p:cNvPr>
          <p:cNvSpPr txBox="1"/>
          <p:nvPr/>
        </p:nvSpPr>
        <p:spPr>
          <a:xfrm>
            <a:off x="333772" y="476672"/>
            <a:ext cx="11080814" cy="794064"/>
          </a:xfrm>
          <a:prstGeom prst="rect">
            <a:avLst/>
          </a:prstGeom>
          <a:solidFill>
            <a:srgbClr val="4E5798"/>
          </a:solidFill>
        </p:spPr>
        <p:txBody>
          <a:bodyPr wrap="square">
            <a:spAutoFit/>
          </a:bodyPr>
          <a:lstStyle/>
          <a:p>
            <a:pPr marL="0" marR="0" lvl="0" indent="0" algn="ctr" defTabSz="1218987" rtl="0" eaLnBrk="1" fontAlgn="auto" latinLnBrk="0" hangingPunct="1">
              <a:lnSpc>
                <a:spcPct val="95000"/>
              </a:lnSpc>
              <a:spcBef>
                <a:spcPts val="0"/>
              </a:spcBef>
              <a:spcAft>
                <a:spcPts val="0"/>
              </a:spcAft>
              <a:buClrTx/>
              <a:buSzPct val="100000"/>
              <a:buFontTx/>
              <a:buNone/>
              <a:tabLst/>
              <a:defRPr/>
            </a:pPr>
            <a:r>
              <a:rPr kumimoji="0" lang="tr-TR" sz="4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Okuma Sonrası</a:t>
            </a:r>
            <a:endParaRPr kumimoji="0" lang="tr-TR" sz="4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Metin kutusu 1">
            <a:extLst>
              <a:ext uri="{FF2B5EF4-FFF2-40B4-BE49-F238E27FC236}">
                <a16:creationId xmlns:a16="http://schemas.microsoft.com/office/drawing/2014/main" id="{9BD2B1E9-D183-E993-C77E-F1CDEEEC696F}"/>
              </a:ext>
            </a:extLst>
          </p:cNvPr>
          <p:cNvSpPr txBox="1"/>
          <p:nvPr/>
        </p:nvSpPr>
        <p:spPr>
          <a:xfrm>
            <a:off x="1116035" y="2067088"/>
            <a:ext cx="9516288" cy="2723823"/>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600" b="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Times New Roman" panose="02020603050405020304" pitchFamily="18" charset="0"/>
              </a:rPr>
              <a:t>Okuma sonrası süreç, metni </a:t>
            </a:r>
            <a:r>
              <a:rPr kumimoji="0" lang="tr-TR" sz="36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yorumlama</a:t>
            </a:r>
            <a:r>
              <a:rPr kumimoji="0" lang="tr-TR" sz="3600" b="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Times New Roman" panose="02020603050405020304" pitchFamily="18" charset="0"/>
              </a:rPr>
              <a:t> ve </a:t>
            </a:r>
            <a:r>
              <a:rPr kumimoji="0" lang="tr-TR" sz="36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değerlendirme</a:t>
            </a:r>
            <a:r>
              <a:rPr kumimoji="0" lang="tr-TR" sz="3600" b="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Times New Roman" panose="02020603050405020304" pitchFamily="18" charset="0"/>
              </a:rPr>
              <a:t> aşamasıdır. Bu aşamada, okuma öncesi oluşturulan tahminler, sorular ve okuma sırasında edinilen bilgiler gözden geçirilir ve metin belli stratejiler uygulanarak değerlendirilir.  </a:t>
            </a:r>
          </a:p>
        </p:txBody>
      </p:sp>
    </p:spTree>
    <p:extLst>
      <p:ext uri="{BB962C8B-B14F-4D97-AF65-F5344CB8AC3E}">
        <p14:creationId xmlns:p14="http://schemas.microsoft.com/office/powerpoint/2010/main" val="34039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a:extLst>
              <a:ext uri="{FF2B5EF4-FFF2-40B4-BE49-F238E27FC236}">
                <a16:creationId xmlns:a16="http://schemas.microsoft.com/office/drawing/2014/main" id="{316E5FAD-A7F2-169D-ECBF-AEA5A957F469}"/>
              </a:ext>
            </a:extLst>
          </p:cNvPr>
          <p:cNvSpPr>
            <a:spLocks noGrp="1"/>
          </p:cNvSpPr>
          <p:nvPr>
            <p:ph sz="half" idx="1"/>
          </p:nvPr>
        </p:nvSpPr>
        <p:spPr>
          <a:xfrm>
            <a:off x="955579" y="1988840"/>
            <a:ext cx="10497548" cy="3599408"/>
          </a:xfrm>
        </p:spPr>
        <p:txBody>
          <a:bodyPr>
            <a:noAutofit/>
          </a:bodyPr>
          <a:lstStyle/>
          <a:p>
            <a:pPr fontAlgn="t">
              <a:spcBef>
                <a:spcPts val="0"/>
              </a:spcBef>
            </a:pPr>
            <a:r>
              <a:rPr lang="tr-TR" sz="3400" dirty="0">
                <a:solidFill>
                  <a:srgbClr val="374C81"/>
                </a:solidFill>
                <a:latin typeface="Calibri" panose="020F0502020204030204" pitchFamily="34" charset="0"/>
                <a:ea typeface="Calibri" panose="020F0502020204030204" pitchFamily="34" charset="0"/>
                <a:cs typeface="Calibri" panose="020F0502020204030204" pitchFamily="34" charset="0"/>
              </a:rPr>
              <a:t>Okuma amacına ulaşılıp ulaşılmadığı sorgulanır. </a:t>
            </a:r>
          </a:p>
          <a:p>
            <a:pPr fontAlgn="t">
              <a:spcBef>
                <a:spcPts val="0"/>
              </a:spcBef>
            </a:pPr>
            <a:r>
              <a:rPr lang="tr-TR" sz="3400" dirty="0">
                <a:solidFill>
                  <a:srgbClr val="374C81"/>
                </a:solidFill>
                <a:latin typeface="Calibri" panose="020F0502020204030204" pitchFamily="34" charset="0"/>
                <a:ea typeface="Calibri" panose="020F0502020204030204" pitchFamily="34" charset="0"/>
                <a:cs typeface="Calibri" panose="020F0502020204030204" pitchFamily="34" charset="0"/>
              </a:rPr>
              <a:t>Metin tam anlaşılmamışsa gerektiğinde tekrar okunur.</a:t>
            </a:r>
          </a:p>
          <a:p>
            <a:pPr fontAlgn="t">
              <a:spcBef>
                <a:spcPts val="0"/>
              </a:spcBef>
            </a:pPr>
            <a:r>
              <a:rPr lang="tr-TR" sz="3400" dirty="0">
                <a:solidFill>
                  <a:srgbClr val="374C81"/>
                </a:solidFill>
                <a:latin typeface="Calibri" panose="020F0502020204030204" pitchFamily="34" charset="0"/>
                <a:ea typeface="Calibri" panose="020F0502020204030204" pitchFamily="34" charset="0"/>
                <a:cs typeface="Calibri" panose="020F0502020204030204" pitchFamily="34" charset="0"/>
              </a:rPr>
              <a:t>Metinden edinilen bilgiler özetlenir. </a:t>
            </a:r>
          </a:p>
          <a:p>
            <a:pPr fontAlgn="t">
              <a:spcBef>
                <a:spcPts val="0"/>
              </a:spcBef>
            </a:pPr>
            <a:r>
              <a:rPr lang="tr-TR" sz="3400" dirty="0">
                <a:solidFill>
                  <a:srgbClr val="374C81"/>
                </a:solidFill>
                <a:latin typeface="Calibri" panose="020F0502020204030204" pitchFamily="34" charset="0"/>
                <a:ea typeface="Calibri" panose="020F0502020204030204" pitchFamily="34" charset="0"/>
                <a:cs typeface="Calibri" panose="020F0502020204030204" pitchFamily="34" charset="0"/>
              </a:rPr>
              <a:t>Okuma öncesindeki tahminlerin doğruluğu kontrol edilir.</a:t>
            </a:r>
          </a:p>
          <a:p>
            <a:pPr fontAlgn="t">
              <a:spcBef>
                <a:spcPts val="0"/>
              </a:spcBef>
            </a:pPr>
            <a:r>
              <a:rPr lang="tr-TR" sz="3400" dirty="0">
                <a:solidFill>
                  <a:srgbClr val="374C81"/>
                </a:solidFill>
                <a:latin typeface="Calibri" panose="020F0502020204030204" pitchFamily="34" charset="0"/>
                <a:ea typeface="Calibri" panose="020F0502020204030204" pitchFamily="34" charset="0"/>
                <a:cs typeface="Calibri" panose="020F0502020204030204" pitchFamily="34" charset="0"/>
              </a:rPr>
              <a:t>Okuma öncesinde oluşturulan soruların cevapları verilir. </a:t>
            </a:r>
          </a:p>
          <a:p>
            <a:pPr fontAlgn="t">
              <a:spcBef>
                <a:spcPts val="0"/>
              </a:spcBef>
            </a:pPr>
            <a:r>
              <a:rPr lang="tr-TR" sz="3400" dirty="0">
                <a:solidFill>
                  <a:srgbClr val="374C81"/>
                </a:solidFill>
                <a:latin typeface="Calibri" panose="020F0502020204030204" pitchFamily="34" charset="0"/>
                <a:ea typeface="Calibri" panose="020F0502020204030204" pitchFamily="34" charset="0"/>
                <a:cs typeface="Calibri" panose="020F0502020204030204" pitchFamily="34" charset="0"/>
              </a:rPr>
              <a:t>Metnin geçerliği, güvenirliği ve tutarlılığı sorgulanır. </a:t>
            </a:r>
          </a:p>
          <a:p>
            <a:pPr fontAlgn="t">
              <a:spcBef>
                <a:spcPts val="0"/>
              </a:spcBef>
            </a:pPr>
            <a:endParaRPr lang="tr-TR" sz="34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algn="l" rtl="0" eaLnBrk="1" fontAlgn="t" latinLnBrk="0" hangingPunct="1">
              <a:spcBef>
                <a:spcPts val="0"/>
              </a:spcBef>
              <a:spcAft>
                <a:spcPts val="0"/>
              </a:spcAft>
            </a:pPr>
            <a:endParaRPr lang="tr-TR" sz="3400" b="0" i="0" u="none" strike="noStrike" dirty="0">
              <a:effectLst/>
              <a:latin typeface="Calibri" panose="020F0502020204030204" pitchFamily="34" charset="0"/>
              <a:ea typeface="Calibri" panose="020F0502020204030204" pitchFamily="34" charset="0"/>
              <a:cs typeface="Calibri" panose="020F0502020204030204" pitchFamily="34" charset="0"/>
            </a:endParaRPr>
          </a:p>
          <a:p>
            <a:endParaRPr lang="tr-TR" sz="3400" dirty="0">
              <a:latin typeface="Calibri" panose="020F0502020204030204" pitchFamily="34" charset="0"/>
              <a:ea typeface="Calibri" panose="020F0502020204030204" pitchFamily="34" charset="0"/>
              <a:cs typeface="Calibri" panose="020F0502020204030204" pitchFamily="34" charset="0"/>
            </a:endParaRPr>
          </a:p>
        </p:txBody>
      </p:sp>
      <p:sp>
        <p:nvSpPr>
          <p:cNvPr id="15" name="İçerik Yer Tutucusu 13">
            <a:extLst>
              <a:ext uri="{FF2B5EF4-FFF2-40B4-BE49-F238E27FC236}">
                <a16:creationId xmlns:a16="http://schemas.microsoft.com/office/drawing/2014/main" id="{E6127383-3ECF-8298-466F-0449BA2DE367}"/>
              </a:ext>
            </a:extLst>
          </p:cNvPr>
          <p:cNvSpPr txBox="1">
            <a:spLocks/>
          </p:cNvSpPr>
          <p:nvPr/>
        </p:nvSpPr>
        <p:spPr>
          <a:xfrm>
            <a:off x="1147431" y="687218"/>
            <a:ext cx="10305695" cy="725557"/>
          </a:xfrm>
          <a:prstGeom prst="rect">
            <a:avLst/>
          </a:prstGeom>
          <a:solidFill>
            <a:schemeClr val="tx1">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marR="0" lvl="0" indent="0" algn="ctr" defTabSz="1218987" rtl="0" eaLnBrk="1" fontAlgn="auto" latinLnBrk="0" hangingPunct="1">
              <a:lnSpc>
                <a:spcPct val="95000"/>
              </a:lnSpc>
              <a:spcBef>
                <a:spcPts val="1866"/>
              </a:spcBef>
              <a:spcAft>
                <a:spcPts val="0"/>
              </a:spcAft>
              <a:buClrTx/>
              <a:buSzPct val="100000"/>
              <a:buFont typeface="Arial" pitchFamily="34" charset="0"/>
              <a:buNone/>
              <a:tabLst/>
              <a:defRPr/>
            </a:pPr>
            <a:r>
              <a:rPr kumimoji="0" lang="tr-TR" sz="4400" b="1" i="0" u="none" strike="noStrike" kern="1200" cap="none" spc="0" normalizeH="0" baseline="0" noProof="0" dirty="0">
                <a:ln>
                  <a:noFill/>
                </a:ln>
                <a:solidFill>
                  <a:srgbClr val="8B6A94"/>
                </a:solidFill>
                <a:effectLst/>
                <a:uLnTx/>
                <a:uFillTx/>
                <a:latin typeface="Calibri" panose="020F0502020204030204" pitchFamily="34" charset="0"/>
                <a:ea typeface="Calibri" panose="020F0502020204030204" pitchFamily="34" charset="0"/>
                <a:cs typeface="Calibri" panose="020F0502020204030204" pitchFamily="34" charset="0"/>
              </a:rPr>
              <a:t>Okuma Sonrasında Kullanılan Stratejiler</a:t>
            </a:r>
          </a:p>
        </p:txBody>
      </p:sp>
    </p:spTree>
    <p:extLst>
      <p:ext uri="{BB962C8B-B14F-4D97-AF65-F5344CB8AC3E}">
        <p14:creationId xmlns:p14="http://schemas.microsoft.com/office/powerpoint/2010/main" val="213999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13">
            <a:extLst>
              <a:ext uri="{FF2B5EF4-FFF2-40B4-BE49-F238E27FC236}">
                <a16:creationId xmlns:a16="http://schemas.microsoft.com/office/drawing/2014/main" id="{316E5FAD-A7F2-169D-ECBF-AEA5A957F469}"/>
              </a:ext>
            </a:extLst>
          </p:cNvPr>
          <p:cNvSpPr>
            <a:spLocks noGrp="1"/>
          </p:cNvSpPr>
          <p:nvPr>
            <p:ph sz="half" idx="1"/>
          </p:nvPr>
        </p:nvSpPr>
        <p:spPr>
          <a:xfrm>
            <a:off x="1147431" y="2060848"/>
            <a:ext cx="10305696" cy="3168352"/>
          </a:xfrm>
        </p:spPr>
        <p:txBody>
          <a:bodyPr>
            <a:noAutofit/>
          </a:bodyPr>
          <a:lstStyle/>
          <a:p>
            <a:pPr fontAlgn="t">
              <a:spcBef>
                <a:spcPts val="0"/>
              </a:spcBef>
            </a:pPr>
            <a:r>
              <a:rPr lang="tr-TR" sz="3200" dirty="0">
                <a:solidFill>
                  <a:srgbClr val="374C81"/>
                </a:solidFill>
                <a:latin typeface="Calibri" panose="020F0502020204030204" pitchFamily="34" charset="0"/>
                <a:ea typeface="Calibri" panose="020F0502020204030204" pitchFamily="34" charset="0"/>
                <a:cs typeface="Calibri" panose="020F0502020204030204" pitchFamily="34" charset="0"/>
              </a:rPr>
              <a:t>Metinde öne sürülen görüşlere karşı argümanlar oluşturulur. </a:t>
            </a:r>
          </a:p>
          <a:p>
            <a:pPr fontAlgn="t">
              <a:spcBef>
                <a:spcPts val="0"/>
              </a:spcBef>
            </a:pPr>
            <a:r>
              <a:rPr lang="tr-TR" sz="3200" dirty="0">
                <a:solidFill>
                  <a:srgbClr val="374C81"/>
                </a:solidFill>
                <a:latin typeface="Calibri" panose="020F0502020204030204" pitchFamily="34" charset="0"/>
                <a:ea typeface="Calibri" panose="020F0502020204030204" pitchFamily="34" charset="0"/>
                <a:cs typeface="Calibri" panose="020F0502020204030204" pitchFamily="34" charset="0"/>
              </a:rPr>
              <a:t>Argümanların desteklenmesi için ek kaynaklara başvurulur. </a:t>
            </a:r>
          </a:p>
          <a:p>
            <a:pPr fontAlgn="t">
              <a:spcBef>
                <a:spcPts val="0"/>
              </a:spcBef>
            </a:pPr>
            <a:r>
              <a:rPr lang="tr-TR" sz="3200" dirty="0">
                <a:solidFill>
                  <a:srgbClr val="374C81"/>
                </a:solidFill>
                <a:latin typeface="Calibri" panose="020F0502020204030204" pitchFamily="34" charset="0"/>
                <a:ea typeface="Calibri" panose="020F0502020204030204" pitchFamily="34" charset="0"/>
                <a:cs typeface="Calibri" panose="020F0502020204030204" pitchFamily="34" charset="0"/>
              </a:rPr>
              <a:t>Metin hakkındaki görüş ve düşünceler, diğer okurlarla tartışılır. </a:t>
            </a:r>
          </a:p>
          <a:p>
            <a:pPr fontAlgn="t">
              <a:spcBef>
                <a:spcPts val="0"/>
              </a:spcBef>
            </a:pPr>
            <a:r>
              <a:rPr lang="tr-TR" sz="3200" dirty="0">
                <a:solidFill>
                  <a:srgbClr val="374C81"/>
                </a:solidFill>
                <a:latin typeface="Calibri" panose="020F0502020204030204" pitchFamily="34" charset="0"/>
                <a:ea typeface="Calibri" panose="020F0502020204030204" pitchFamily="34" charset="0"/>
                <a:cs typeface="Calibri" panose="020F0502020204030204" pitchFamily="34" charset="0"/>
              </a:rPr>
              <a:t>Metin hakkında değerlendirmeler yapılır.</a:t>
            </a:r>
          </a:p>
        </p:txBody>
      </p:sp>
      <p:sp>
        <p:nvSpPr>
          <p:cNvPr id="15" name="İçerik Yer Tutucusu 13">
            <a:extLst>
              <a:ext uri="{FF2B5EF4-FFF2-40B4-BE49-F238E27FC236}">
                <a16:creationId xmlns:a16="http://schemas.microsoft.com/office/drawing/2014/main" id="{E6127383-3ECF-8298-466F-0449BA2DE367}"/>
              </a:ext>
            </a:extLst>
          </p:cNvPr>
          <p:cNvSpPr txBox="1">
            <a:spLocks/>
          </p:cNvSpPr>
          <p:nvPr/>
        </p:nvSpPr>
        <p:spPr>
          <a:xfrm>
            <a:off x="1147431" y="687218"/>
            <a:ext cx="10305695" cy="725557"/>
          </a:xfrm>
          <a:prstGeom prst="rect">
            <a:avLst/>
          </a:prstGeom>
          <a:solidFill>
            <a:schemeClr val="tx1">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2011328"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a:lstStyle>
          <a:p>
            <a:pPr marL="0" marR="0" lvl="0" indent="0" algn="ctr" defTabSz="1218987" rtl="0" eaLnBrk="1" fontAlgn="auto" latinLnBrk="0" hangingPunct="1">
              <a:lnSpc>
                <a:spcPct val="95000"/>
              </a:lnSpc>
              <a:spcBef>
                <a:spcPts val="1866"/>
              </a:spcBef>
              <a:spcAft>
                <a:spcPts val="0"/>
              </a:spcAft>
              <a:buClrTx/>
              <a:buSzPct val="100000"/>
              <a:buFont typeface="Arial" pitchFamily="34" charset="0"/>
              <a:buNone/>
              <a:tabLst/>
              <a:defRPr/>
            </a:pPr>
            <a:r>
              <a:rPr kumimoji="0" lang="tr-TR" sz="4400" b="1" i="0" u="none" strike="noStrike" kern="1200" cap="none" spc="0" normalizeH="0" baseline="0" noProof="0" dirty="0">
                <a:ln>
                  <a:noFill/>
                </a:ln>
                <a:solidFill>
                  <a:srgbClr val="8B6A94"/>
                </a:solidFill>
                <a:effectLst/>
                <a:uLnTx/>
                <a:uFillTx/>
                <a:latin typeface="Calibri" panose="020F0502020204030204" pitchFamily="34" charset="0"/>
                <a:ea typeface="Calibri" panose="020F0502020204030204" pitchFamily="34" charset="0"/>
                <a:cs typeface="Calibri" panose="020F0502020204030204" pitchFamily="34" charset="0"/>
              </a:rPr>
              <a:t>Okuma Sonrasında Kullanılan Stratejiler</a:t>
            </a:r>
          </a:p>
        </p:txBody>
      </p:sp>
    </p:spTree>
    <p:extLst>
      <p:ext uri="{BB962C8B-B14F-4D97-AF65-F5344CB8AC3E}">
        <p14:creationId xmlns:p14="http://schemas.microsoft.com/office/powerpoint/2010/main" val="35985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C000">
            <a:alpha val="40000"/>
          </a:srgbClr>
        </a:solidFill>
        <a:effectLst/>
      </p:bgPr>
    </p:bg>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3016AE6B-B14A-8009-0EDF-6E742CF0270E}"/>
              </a:ext>
            </a:extLst>
          </p:cNvPr>
          <p:cNvSpPr>
            <a:spLocks noGrp="1"/>
          </p:cNvSpPr>
          <p:nvPr>
            <p:ph sz="half" idx="2"/>
          </p:nvPr>
        </p:nvSpPr>
        <p:spPr>
          <a:xfrm>
            <a:off x="765820" y="692696"/>
            <a:ext cx="10508843" cy="5184576"/>
          </a:xfrm>
        </p:spPr>
        <p:txBody>
          <a:bodyPr>
            <a:normAutofit fontScale="92500" lnSpcReduction="10000"/>
          </a:bodyPr>
          <a:lstStyle/>
          <a:p>
            <a:pPr marL="0" indent="0" algn="ctr">
              <a:buNone/>
            </a:pPr>
            <a:r>
              <a:rPr lang="tr-TR" sz="2800" b="1" dirty="0">
                <a:effectLst/>
                <a:latin typeface="Calibri" panose="020F0502020204030204" pitchFamily="34" charset="0"/>
                <a:ea typeface="Calibri" panose="020F0502020204030204" pitchFamily="34" charset="0"/>
                <a:cs typeface="Calibri" panose="020F0502020204030204" pitchFamily="34" charset="0"/>
              </a:rPr>
              <a:t>KAYNAKÇA</a:t>
            </a:r>
          </a:p>
          <a:p>
            <a:r>
              <a:rPr lang="tr-TR" sz="1800" dirty="0">
                <a:effectLst/>
                <a:latin typeface="Calibri" panose="020F0502020204030204" pitchFamily="34" charset="0"/>
                <a:ea typeface="Calibri" panose="020F0502020204030204" pitchFamily="34" charset="0"/>
                <a:cs typeface="Calibri" panose="020F0502020204030204" pitchFamily="34" charset="0"/>
              </a:rPr>
              <a:t>Balcı, A. (2013). </a:t>
            </a:r>
            <a:r>
              <a:rPr lang="tr-TR" sz="1800" i="1" dirty="0">
                <a:effectLst/>
                <a:latin typeface="Calibri" panose="020F0502020204030204" pitchFamily="34" charset="0"/>
                <a:ea typeface="Calibri" panose="020F0502020204030204" pitchFamily="34" charset="0"/>
                <a:cs typeface="Calibri" panose="020F0502020204030204" pitchFamily="34" charset="0"/>
              </a:rPr>
              <a:t>Okuma ve Anlama Eğitimi.</a:t>
            </a:r>
            <a:r>
              <a:rPr lang="tr-TR" sz="1800" dirty="0">
                <a:effectLst/>
                <a:latin typeface="Calibri" panose="020F0502020204030204" pitchFamily="34" charset="0"/>
                <a:ea typeface="Calibri" panose="020F0502020204030204" pitchFamily="34" charset="0"/>
                <a:cs typeface="Calibri" panose="020F0502020204030204" pitchFamily="34" charset="0"/>
              </a:rPr>
              <a:t> Ankara: </a:t>
            </a:r>
            <a:r>
              <a:rPr lang="tr-TR" sz="1800" dirty="0" err="1">
                <a:effectLst/>
                <a:latin typeface="Calibri" panose="020F0502020204030204" pitchFamily="34" charset="0"/>
                <a:ea typeface="Calibri" panose="020F0502020204030204" pitchFamily="34" charset="0"/>
                <a:cs typeface="Calibri" panose="020F0502020204030204" pitchFamily="34" charset="0"/>
              </a:rPr>
              <a:t>Pegem</a:t>
            </a:r>
            <a:r>
              <a:rPr lang="tr-TR" sz="1800" dirty="0">
                <a:effectLst/>
                <a:latin typeface="Calibri" panose="020F0502020204030204" pitchFamily="34" charset="0"/>
                <a:ea typeface="Calibri" panose="020F0502020204030204" pitchFamily="34" charset="0"/>
                <a:cs typeface="Calibri" panose="020F0502020204030204" pitchFamily="34" charset="0"/>
              </a:rPr>
              <a:t> Akademi.</a:t>
            </a:r>
          </a:p>
          <a:p>
            <a:r>
              <a:rPr lang="tr-TR" sz="1800" dirty="0" err="1">
                <a:effectLst/>
                <a:latin typeface="Calibri" panose="020F0502020204030204" pitchFamily="34" charset="0"/>
                <a:ea typeface="Calibri" panose="020F0502020204030204" pitchFamily="34" charset="0"/>
                <a:cs typeface="Calibri" panose="020F0502020204030204" pitchFamily="34" charset="0"/>
              </a:rPr>
              <a:t>Çetişli</a:t>
            </a:r>
            <a:r>
              <a:rPr lang="tr-TR" sz="1800" dirty="0">
                <a:effectLst/>
                <a:latin typeface="Calibri" panose="020F0502020204030204" pitchFamily="34" charset="0"/>
                <a:ea typeface="Calibri" panose="020F0502020204030204" pitchFamily="34" charset="0"/>
                <a:cs typeface="Calibri" panose="020F0502020204030204" pitchFamily="34" charset="0"/>
              </a:rPr>
              <a:t>, İ. (2015). </a:t>
            </a:r>
            <a:r>
              <a:rPr lang="tr-TR" sz="1800" i="1" dirty="0">
                <a:effectLst/>
                <a:latin typeface="Calibri" panose="020F0502020204030204" pitchFamily="34" charset="0"/>
                <a:ea typeface="Calibri" panose="020F0502020204030204" pitchFamily="34" charset="0"/>
                <a:cs typeface="Calibri" panose="020F0502020204030204" pitchFamily="34" charset="0"/>
              </a:rPr>
              <a:t>Metin Tahlillerine Giriş / 1 Şiir</a:t>
            </a:r>
            <a:r>
              <a:rPr lang="tr-TR" sz="1800" dirty="0">
                <a:effectLst/>
                <a:latin typeface="Calibri" panose="020F0502020204030204" pitchFamily="34" charset="0"/>
                <a:ea typeface="Calibri" panose="020F0502020204030204" pitchFamily="34" charset="0"/>
                <a:cs typeface="Calibri" panose="020F0502020204030204" pitchFamily="34" charset="0"/>
              </a:rPr>
              <a:t>. Ankara: Akçağ Yayınları.</a:t>
            </a:r>
          </a:p>
          <a:p>
            <a:r>
              <a:rPr lang="tr-TR" sz="1800" dirty="0">
                <a:effectLst/>
                <a:latin typeface="Calibri" panose="020F0502020204030204" pitchFamily="34" charset="0"/>
                <a:ea typeface="Calibri" panose="020F0502020204030204" pitchFamily="34" charset="0"/>
                <a:cs typeface="Calibri" panose="020F0502020204030204" pitchFamily="34" charset="0"/>
              </a:rPr>
              <a:t>Göktürk, A. (1997). </a:t>
            </a:r>
            <a:r>
              <a:rPr lang="tr-TR" sz="1800" i="1" dirty="0">
                <a:effectLst/>
                <a:latin typeface="Calibri" panose="020F0502020204030204" pitchFamily="34" charset="0"/>
                <a:ea typeface="Calibri" panose="020F0502020204030204" pitchFamily="34" charset="0"/>
                <a:cs typeface="Calibri" panose="020F0502020204030204" pitchFamily="34" charset="0"/>
              </a:rPr>
              <a:t>Okuma Uğraşı</a:t>
            </a:r>
            <a:r>
              <a:rPr lang="tr-TR" sz="1800" dirty="0">
                <a:effectLst/>
                <a:latin typeface="Calibri" panose="020F0502020204030204" pitchFamily="34" charset="0"/>
                <a:ea typeface="Calibri" panose="020F0502020204030204" pitchFamily="34" charset="0"/>
                <a:cs typeface="Calibri" panose="020F0502020204030204" pitchFamily="34" charset="0"/>
              </a:rPr>
              <a:t>. İstanbul: Yapı Kredi Yayınları.</a:t>
            </a:r>
          </a:p>
          <a:p>
            <a:r>
              <a:rPr lang="tr-TR" sz="1800" dirty="0">
                <a:effectLst/>
                <a:latin typeface="Calibri" panose="020F0502020204030204" pitchFamily="34" charset="0"/>
                <a:ea typeface="Calibri" panose="020F0502020204030204" pitchFamily="34" charset="0"/>
                <a:cs typeface="Calibri" panose="020F0502020204030204" pitchFamily="34" charset="0"/>
              </a:rPr>
              <a:t>Gündüz O.,</a:t>
            </a:r>
            <a:r>
              <a:rPr lang="tr-TR" sz="1800" i="1" dirty="0">
                <a:effectLst/>
                <a:latin typeface="Calibri" panose="020F0502020204030204" pitchFamily="34" charset="0"/>
                <a:ea typeface="Calibri" panose="020F0502020204030204" pitchFamily="34" charset="0"/>
                <a:cs typeface="Calibri" panose="020F0502020204030204" pitchFamily="34" charset="0"/>
              </a:rPr>
              <a:t> </a:t>
            </a:r>
            <a:r>
              <a:rPr lang="tr-TR" sz="1800" dirty="0">
                <a:effectLst/>
                <a:latin typeface="Calibri" panose="020F0502020204030204" pitchFamily="34" charset="0"/>
                <a:ea typeface="Calibri" panose="020F0502020204030204" pitchFamily="34" charset="0"/>
                <a:cs typeface="Calibri" panose="020F0502020204030204" pitchFamily="34" charset="0"/>
              </a:rPr>
              <a:t>Şimşek T. (2011).</a:t>
            </a:r>
            <a:r>
              <a:rPr lang="tr-TR" sz="1800" i="1" dirty="0">
                <a:effectLst/>
                <a:latin typeface="Calibri" panose="020F0502020204030204" pitchFamily="34" charset="0"/>
                <a:ea typeface="Calibri" panose="020F0502020204030204" pitchFamily="34" charset="0"/>
                <a:cs typeface="Calibri" panose="020F0502020204030204" pitchFamily="34" charset="0"/>
              </a:rPr>
              <a:t> Anlatma Teknikleri, Uygulamalı Okuma Eğitimi El Kitabı</a:t>
            </a:r>
            <a:r>
              <a:rPr lang="tr-TR" sz="1800" dirty="0">
                <a:effectLst/>
                <a:latin typeface="Calibri" panose="020F0502020204030204" pitchFamily="34" charset="0"/>
                <a:ea typeface="Calibri" panose="020F0502020204030204" pitchFamily="34" charset="0"/>
                <a:cs typeface="Calibri" panose="020F0502020204030204" pitchFamily="34" charset="0"/>
              </a:rPr>
              <a:t>. Ankara: Grafiker Yayınları.</a:t>
            </a:r>
          </a:p>
          <a:p>
            <a:r>
              <a:rPr lang="tr-TR" sz="1800" dirty="0">
                <a:effectLst/>
                <a:latin typeface="Calibri" panose="020F0502020204030204" pitchFamily="34" charset="0"/>
                <a:ea typeface="Calibri" panose="020F0502020204030204" pitchFamily="34" charset="0"/>
                <a:cs typeface="Calibri" panose="020F0502020204030204" pitchFamily="34" charset="0"/>
              </a:rPr>
              <a:t>Karatay, H. (2022). </a:t>
            </a:r>
            <a:r>
              <a:rPr lang="tr-TR" sz="1800" i="1" dirty="0">
                <a:effectLst/>
                <a:latin typeface="Calibri" panose="020F0502020204030204" pitchFamily="34" charset="0"/>
                <a:ea typeface="Calibri" panose="020F0502020204030204" pitchFamily="34" charset="0"/>
                <a:cs typeface="Calibri" panose="020F0502020204030204" pitchFamily="34" charset="0"/>
              </a:rPr>
              <a:t>Okuma Eğitimi Kuram ve Uygulama</a:t>
            </a:r>
            <a:r>
              <a:rPr lang="tr-TR" sz="1800" dirty="0">
                <a:effectLst/>
                <a:latin typeface="Calibri" panose="020F0502020204030204" pitchFamily="34" charset="0"/>
                <a:ea typeface="Calibri" panose="020F0502020204030204" pitchFamily="34" charset="0"/>
                <a:cs typeface="Calibri" panose="020F0502020204030204" pitchFamily="34" charset="0"/>
              </a:rPr>
              <a:t> (5. Bs.). Ankara: </a:t>
            </a:r>
            <a:r>
              <a:rPr lang="tr-TR" sz="1800" dirty="0" err="1">
                <a:effectLst/>
                <a:latin typeface="Calibri" panose="020F0502020204030204" pitchFamily="34" charset="0"/>
                <a:ea typeface="Calibri" panose="020F0502020204030204" pitchFamily="34" charset="0"/>
                <a:cs typeface="Calibri" panose="020F0502020204030204" pitchFamily="34" charset="0"/>
              </a:rPr>
              <a:t>Pegem</a:t>
            </a:r>
            <a:r>
              <a:rPr lang="tr-TR" sz="1800" dirty="0">
                <a:effectLst/>
                <a:latin typeface="Calibri" panose="020F0502020204030204" pitchFamily="34" charset="0"/>
                <a:ea typeface="Calibri" panose="020F0502020204030204" pitchFamily="34" charset="0"/>
                <a:cs typeface="Calibri" panose="020F0502020204030204" pitchFamily="34" charset="0"/>
              </a:rPr>
              <a:t> Akademi.</a:t>
            </a:r>
          </a:p>
          <a:p>
            <a:r>
              <a:rPr lang="tr-TR" sz="1800" dirty="0">
                <a:effectLst/>
                <a:latin typeface="Calibri" panose="020F0502020204030204" pitchFamily="34" charset="0"/>
                <a:ea typeface="Calibri" panose="020F0502020204030204" pitchFamily="34" charset="0"/>
                <a:cs typeface="Calibri" panose="020F0502020204030204" pitchFamily="34" charset="0"/>
              </a:rPr>
              <a:t>Özdemir, E. (2002). </a:t>
            </a:r>
            <a:r>
              <a:rPr lang="tr-TR" sz="1800" i="1" dirty="0">
                <a:effectLst/>
                <a:latin typeface="Calibri" panose="020F0502020204030204" pitchFamily="34" charset="0"/>
                <a:ea typeface="Calibri" panose="020F0502020204030204" pitchFamily="34" charset="0"/>
                <a:cs typeface="Calibri" panose="020F0502020204030204" pitchFamily="34" charset="0"/>
              </a:rPr>
              <a:t>Eleştirel Okuma</a:t>
            </a:r>
            <a:r>
              <a:rPr lang="tr-TR" sz="1800" dirty="0">
                <a:effectLst/>
                <a:latin typeface="Calibri" panose="020F0502020204030204" pitchFamily="34" charset="0"/>
                <a:ea typeface="Calibri" panose="020F0502020204030204" pitchFamily="34" charset="0"/>
                <a:cs typeface="Calibri" panose="020F0502020204030204" pitchFamily="34" charset="0"/>
              </a:rPr>
              <a:t>. Ankara: Bilgi Yayınevi.</a:t>
            </a:r>
          </a:p>
          <a:p>
            <a:r>
              <a:rPr lang="tr-TR" sz="1800" dirty="0">
                <a:effectLst/>
                <a:latin typeface="Calibri" panose="020F0502020204030204" pitchFamily="34" charset="0"/>
                <a:ea typeface="Calibri" panose="020F0502020204030204" pitchFamily="34" charset="0"/>
                <a:cs typeface="Calibri" panose="020F0502020204030204" pitchFamily="34" charset="0"/>
              </a:rPr>
              <a:t>T.C. Millî Eğitim Bakanlığı. (2013). Metin Tahlilleri Dersi I-II Dersi Öğretim Programı.</a:t>
            </a:r>
          </a:p>
          <a:p>
            <a:r>
              <a:rPr lang="tr-TR" sz="1800" dirty="0">
                <a:effectLst/>
                <a:latin typeface="Calibri" panose="020F0502020204030204" pitchFamily="34" charset="0"/>
                <a:ea typeface="Calibri" panose="020F0502020204030204" pitchFamily="34" charset="0"/>
                <a:cs typeface="Calibri" panose="020F0502020204030204" pitchFamily="34" charset="0"/>
              </a:rPr>
              <a:t>Temizkan, M. (2009). </a:t>
            </a:r>
            <a:r>
              <a:rPr lang="tr-TR" sz="1800" i="1" dirty="0">
                <a:effectLst/>
                <a:latin typeface="Calibri" panose="020F0502020204030204" pitchFamily="34" charset="0"/>
                <a:ea typeface="Calibri" panose="020F0502020204030204" pitchFamily="34" charset="0"/>
                <a:cs typeface="Calibri" panose="020F0502020204030204" pitchFamily="34" charset="0"/>
              </a:rPr>
              <a:t>Metin Türlerine Göre Okuma Eğitimi. </a:t>
            </a:r>
            <a:r>
              <a:rPr lang="tr-TR" sz="1800" dirty="0">
                <a:effectLst/>
                <a:latin typeface="Calibri" panose="020F0502020204030204" pitchFamily="34" charset="0"/>
                <a:ea typeface="Calibri" panose="020F0502020204030204" pitchFamily="34" charset="0"/>
                <a:cs typeface="Calibri" panose="020F0502020204030204" pitchFamily="34" charset="0"/>
              </a:rPr>
              <a:t>Ankara: Nobel Yayınları.</a:t>
            </a:r>
          </a:p>
          <a:p>
            <a:r>
              <a:rPr lang="tr-TR" sz="1800" dirty="0" err="1">
                <a:effectLst/>
                <a:latin typeface="Calibri" panose="020F0502020204030204" pitchFamily="34" charset="0"/>
                <a:ea typeface="Calibri" panose="020F0502020204030204" pitchFamily="34" charset="0"/>
                <a:cs typeface="Calibri" panose="020F0502020204030204" pitchFamily="34" charset="0"/>
              </a:rPr>
              <a:t>Ülper</a:t>
            </a:r>
            <a:r>
              <a:rPr lang="tr-TR" sz="1800" dirty="0">
                <a:effectLst/>
                <a:latin typeface="Calibri" panose="020F0502020204030204" pitchFamily="34" charset="0"/>
                <a:ea typeface="Calibri" panose="020F0502020204030204" pitchFamily="34" charset="0"/>
                <a:cs typeface="Calibri" panose="020F0502020204030204" pitchFamily="34" charset="0"/>
              </a:rPr>
              <a:t>, H. (2019). </a:t>
            </a:r>
            <a:r>
              <a:rPr lang="tr-TR" sz="1800" i="1" dirty="0">
                <a:effectLst/>
                <a:latin typeface="Calibri" panose="020F0502020204030204" pitchFamily="34" charset="0"/>
                <a:ea typeface="Calibri" panose="020F0502020204030204" pitchFamily="34" charset="0"/>
                <a:cs typeface="Calibri" panose="020F0502020204030204" pitchFamily="34" charset="0"/>
              </a:rPr>
              <a:t>Okuma ve Anlamlandırma Becerilerinin Kazandırılması</a:t>
            </a:r>
            <a:r>
              <a:rPr lang="tr-TR" sz="1800" dirty="0">
                <a:effectLst/>
                <a:latin typeface="Calibri" panose="020F0502020204030204" pitchFamily="34" charset="0"/>
                <a:ea typeface="Calibri" panose="020F0502020204030204" pitchFamily="34" charset="0"/>
                <a:cs typeface="Calibri" panose="020F0502020204030204" pitchFamily="34" charset="0"/>
              </a:rPr>
              <a:t>. İstanbul: Nobel Akademik Yayıncılık.</a:t>
            </a:r>
          </a:p>
          <a:p>
            <a:r>
              <a:rPr lang="tr-TR" sz="1800" dirty="0">
                <a:effectLst/>
                <a:latin typeface="Calibri" panose="020F0502020204030204" pitchFamily="34" charset="0"/>
                <a:ea typeface="Calibri" panose="020F0502020204030204" pitchFamily="34" charset="0"/>
                <a:cs typeface="Calibri" panose="020F0502020204030204" pitchFamily="34" charset="0"/>
              </a:rPr>
              <a:t>Yılmaz, K. (2021). </a:t>
            </a:r>
            <a:r>
              <a:rPr lang="tr-TR" sz="1800" i="1" dirty="0">
                <a:effectLst/>
                <a:latin typeface="Calibri" panose="020F0502020204030204" pitchFamily="34" charset="0"/>
                <a:ea typeface="Calibri" panose="020F0502020204030204" pitchFamily="34" charset="0"/>
                <a:cs typeface="Calibri" panose="020F0502020204030204" pitchFamily="34" charset="0"/>
              </a:rPr>
              <a:t>Eleştirel ve Analitik Düşünme</a:t>
            </a:r>
            <a:r>
              <a:rPr lang="tr-TR" sz="1800" dirty="0">
                <a:effectLst/>
                <a:latin typeface="Calibri" panose="020F0502020204030204" pitchFamily="34" charset="0"/>
                <a:ea typeface="Calibri" panose="020F0502020204030204" pitchFamily="34" charset="0"/>
                <a:cs typeface="Calibri" panose="020F0502020204030204" pitchFamily="34" charset="0"/>
              </a:rPr>
              <a:t>. Ankara: </a:t>
            </a:r>
            <a:r>
              <a:rPr lang="tr-TR" sz="1800" dirty="0" err="1">
                <a:effectLst/>
                <a:latin typeface="Calibri" panose="020F0502020204030204" pitchFamily="34" charset="0"/>
                <a:ea typeface="Calibri" panose="020F0502020204030204" pitchFamily="34" charset="0"/>
                <a:cs typeface="Calibri" panose="020F0502020204030204" pitchFamily="34" charset="0"/>
              </a:rPr>
              <a:t>Pegem</a:t>
            </a:r>
            <a:r>
              <a:rPr lang="tr-TR" sz="1800" dirty="0">
                <a:effectLst/>
                <a:latin typeface="Calibri" panose="020F0502020204030204" pitchFamily="34" charset="0"/>
                <a:ea typeface="Calibri" panose="020F0502020204030204" pitchFamily="34" charset="0"/>
                <a:cs typeface="Calibri" panose="020F0502020204030204" pitchFamily="34" charset="0"/>
              </a:rPr>
              <a:t> Akademi.</a:t>
            </a:r>
          </a:p>
        </p:txBody>
      </p:sp>
    </p:spTree>
    <p:extLst>
      <p:ext uri="{BB962C8B-B14F-4D97-AF65-F5344CB8AC3E}">
        <p14:creationId xmlns:p14="http://schemas.microsoft.com/office/powerpoint/2010/main" val="79395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5A7B2D0B-965A-AC60-453F-24311EDFB04C}"/>
              </a:ext>
            </a:extLst>
          </p:cNvPr>
          <p:cNvSpPr>
            <a:spLocks noGrp="1"/>
          </p:cNvSpPr>
          <p:nvPr>
            <p:ph sz="half" idx="2"/>
          </p:nvPr>
        </p:nvSpPr>
        <p:spPr>
          <a:xfrm>
            <a:off x="585800" y="800708"/>
            <a:ext cx="11017224" cy="1836204"/>
          </a:xfrm>
        </p:spPr>
        <p:txBody>
          <a:bodyPr>
            <a:noAutofit/>
          </a:bodyPr>
          <a:lstStyle/>
          <a:p>
            <a:pPr marL="0" indent="0">
              <a:buNone/>
            </a:pPr>
            <a:r>
              <a:rPr lang="tr-TR" sz="3400" dirty="0">
                <a:latin typeface="Calibri" panose="020F0502020204030204" pitchFamily="34" charset="0"/>
                <a:ea typeface="Calibri" panose="020F0502020204030204" pitchFamily="34" charset="0"/>
                <a:cs typeface="Calibri" panose="020F0502020204030204" pitchFamily="34" charset="0"/>
              </a:rPr>
              <a:t>Eleştirel okuma, günlük hayatımızda karşılaştığımız metinleri sorgulamamızı ve değerlendirmemizi sağlar. Bu nedenle eleştirel okuma becerilerinin geliştirilmesi çok önemlidir. </a:t>
            </a:r>
          </a:p>
        </p:txBody>
      </p:sp>
      <p:sp>
        <p:nvSpPr>
          <p:cNvPr id="8" name="Metin kutusu 7">
            <a:extLst>
              <a:ext uri="{FF2B5EF4-FFF2-40B4-BE49-F238E27FC236}">
                <a16:creationId xmlns:a16="http://schemas.microsoft.com/office/drawing/2014/main" id="{E274B005-0B4C-9DFE-136B-C37B97776C21}"/>
              </a:ext>
            </a:extLst>
          </p:cNvPr>
          <p:cNvSpPr txBox="1"/>
          <p:nvPr/>
        </p:nvSpPr>
        <p:spPr>
          <a:xfrm>
            <a:off x="585800" y="3390092"/>
            <a:ext cx="7452828" cy="1661993"/>
          </a:xfrm>
          <a:prstGeom prst="rect">
            <a:avLst/>
          </a:prstGeom>
          <a:noFill/>
        </p:spPr>
        <p:txBody>
          <a:bodyPr wrap="square">
            <a:spAutoFit/>
          </a:bodyPr>
          <a:lstStyle/>
          <a:p>
            <a:r>
              <a:rPr lang="tr-TR" sz="3400" dirty="0">
                <a:latin typeface="Calibri" panose="020F0502020204030204" pitchFamily="34" charset="0"/>
                <a:ea typeface="Calibri" panose="020F0502020204030204" pitchFamily="34" charset="0"/>
                <a:cs typeface="Calibri" panose="020F0502020204030204" pitchFamily="34" charset="0"/>
              </a:rPr>
              <a:t>Zaman içinde davranış hâline getirilebilecek birtakım etkinliklerle eleştirel okuma bilinci kazanabilirsiniz. </a:t>
            </a:r>
          </a:p>
        </p:txBody>
      </p:sp>
      <mc:AlternateContent xmlns:mc="http://schemas.openxmlformats.org/markup-compatibility/2006">
        <mc:Choice xmlns:am3d="http://schemas.microsoft.com/office/drawing/2017/model3d" Requires="am3d">
          <p:graphicFrame>
            <p:nvGraphicFramePr>
              <p:cNvPr id="9" name="3B Model 8" descr="Exclamation Mark">
                <a:extLst>
                  <a:ext uri="{FF2B5EF4-FFF2-40B4-BE49-F238E27FC236}">
                    <a16:creationId xmlns:a16="http://schemas.microsoft.com/office/drawing/2014/main" id="{B88B895F-1E04-5E4B-3E16-AD44C4B66A24}"/>
                  </a:ext>
                </a:extLst>
              </p:cNvPr>
              <p:cNvGraphicFramePr>
                <a:graphicFrameLocks noChangeAspect="1"/>
              </p:cNvGraphicFramePr>
              <p:nvPr>
                <p:extLst>
                  <p:ext uri="{D42A27DB-BD31-4B8C-83A1-F6EECF244321}">
                    <p14:modId xmlns:p14="http://schemas.microsoft.com/office/powerpoint/2010/main" val="3912613698"/>
                  </p:ext>
                </p:extLst>
              </p:nvPr>
            </p:nvGraphicFramePr>
            <p:xfrm>
              <a:off x="9982844" y="2589447"/>
              <a:ext cx="990699" cy="3263284"/>
            </p:xfrm>
            <a:graphic>
              <a:graphicData uri="http://schemas.microsoft.com/office/drawing/2017/model3d">
                <am3d:model3d r:embed="rId2">
                  <am3d:spPr>
                    <a:xfrm>
                      <a:off x="0" y="0"/>
                      <a:ext cx="990699" cy="326328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y="10800000"/>
                    <am3d:postTrans dx="0" dy="0" dz="0"/>
                  </am3d:trans>
                  <am3d:raster rName="Office3DRenderer" rVer="16.0.8326">
                    <am3d:blip r:embed="rId3"/>
                  </am3d:raster>
                  <am3d:objViewport viewportSz="34332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B Model 8" descr="Exclamation Mark">
                <a:extLst>
                  <a:ext uri="{FF2B5EF4-FFF2-40B4-BE49-F238E27FC236}">
                    <a16:creationId xmlns:a16="http://schemas.microsoft.com/office/drawing/2014/main" id="{B88B895F-1E04-5E4B-3E16-AD44C4B66A24}"/>
                  </a:ext>
                </a:extLst>
              </p:cNvPr>
              <p:cNvPicPr>
                <a:picLocks noGrp="1" noRot="1" noChangeAspect="1" noMove="1" noResize="1" noEditPoints="1" noAdjustHandles="1" noChangeArrowheads="1" noChangeShapeType="1" noCrop="1"/>
              </p:cNvPicPr>
              <p:nvPr/>
            </p:nvPicPr>
            <p:blipFill>
              <a:blip r:embed="rId3"/>
              <a:stretch>
                <a:fillRect/>
              </a:stretch>
            </p:blipFill>
            <p:spPr>
              <a:xfrm>
                <a:off x="9982844" y="2589447"/>
                <a:ext cx="990699" cy="3263284"/>
              </a:xfrm>
              <a:prstGeom prst="rect">
                <a:avLst/>
              </a:prstGeom>
            </p:spPr>
          </p:pic>
        </mc:Fallback>
      </mc:AlternateContent>
    </p:spTree>
    <p:extLst>
      <p:ext uri="{BB962C8B-B14F-4D97-AF65-F5344CB8AC3E}">
        <p14:creationId xmlns:p14="http://schemas.microsoft.com/office/powerpoint/2010/main" val="13395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B5E13DA-D21C-BC2F-B24D-372258CE4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81" y="332656"/>
            <a:ext cx="11599022" cy="6336704"/>
          </a:xfrm>
          <a:prstGeom prst="rect">
            <a:avLst/>
          </a:prstGeom>
        </p:spPr>
      </p:pic>
    </p:spTree>
    <p:extLst>
      <p:ext uri="{BB962C8B-B14F-4D97-AF65-F5344CB8AC3E}">
        <p14:creationId xmlns:p14="http://schemas.microsoft.com/office/powerpoint/2010/main" val="249845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16251AE-71A5-6508-BE20-48372510A457}"/>
              </a:ext>
            </a:extLst>
          </p:cNvPr>
          <p:cNvSpPr>
            <a:spLocks noGrp="1"/>
          </p:cNvSpPr>
          <p:nvPr>
            <p:ph type="body" idx="1"/>
          </p:nvPr>
        </p:nvSpPr>
        <p:spPr>
          <a:xfrm>
            <a:off x="261764" y="476672"/>
            <a:ext cx="5832649" cy="753363"/>
          </a:xfrm>
        </p:spPr>
        <p:txBody>
          <a:bodyPr/>
          <a:lstStyle/>
          <a:p>
            <a:pPr algn="ctr"/>
            <a:r>
              <a:rPr lang="tr-TR" sz="36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FARKINDALIK</a:t>
            </a:r>
          </a:p>
        </p:txBody>
      </p:sp>
      <p:sp>
        <p:nvSpPr>
          <p:cNvPr id="4" name="İçerik Yer Tutucusu 3">
            <a:extLst>
              <a:ext uri="{FF2B5EF4-FFF2-40B4-BE49-F238E27FC236}">
                <a16:creationId xmlns:a16="http://schemas.microsoft.com/office/drawing/2014/main" id="{92E00C8A-86F6-20BD-5036-45F7C94735CE}"/>
              </a:ext>
            </a:extLst>
          </p:cNvPr>
          <p:cNvSpPr>
            <a:spLocks noGrp="1"/>
          </p:cNvSpPr>
          <p:nvPr>
            <p:ph sz="half" idx="2"/>
          </p:nvPr>
        </p:nvSpPr>
        <p:spPr>
          <a:xfrm>
            <a:off x="261764" y="1412776"/>
            <a:ext cx="5832649" cy="4759424"/>
          </a:xfrm>
          <a:ln/>
        </p:spPr>
        <p:style>
          <a:lnRef idx="3">
            <a:schemeClr val="lt1"/>
          </a:lnRef>
          <a:fillRef idx="1">
            <a:schemeClr val="accent5"/>
          </a:fillRef>
          <a:effectRef idx="1">
            <a:schemeClr val="accent5"/>
          </a:effectRef>
          <a:fontRef idx="minor">
            <a:schemeClr val="lt1"/>
          </a:fontRef>
        </p:style>
        <p:txBody>
          <a:bodyPr>
            <a:normAutofit/>
          </a:bodyPr>
          <a:lstStyle/>
          <a:p>
            <a:endParaRPr lang="tr-TR" sz="3200" kern="0" dirty="0">
              <a:effectLst/>
              <a:latin typeface="Calibri" panose="020F0502020204030204" pitchFamily="34" charset="0"/>
              <a:ea typeface="Calibri" panose="020F0502020204030204" pitchFamily="34" charset="0"/>
              <a:cs typeface="Calibri" panose="020F0502020204030204" pitchFamily="34" charset="0"/>
            </a:endParaRPr>
          </a:p>
          <a:p>
            <a:r>
              <a:rPr lang="tr-TR" sz="3200" kern="0" dirty="0">
                <a:effectLst/>
                <a:latin typeface="Calibri" panose="020F0502020204030204" pitchFamily="34" charset="0"/>
                <a:ea typeface="Calibri" panose="020F0502020204030204" pitchFamily="34" charset="0"/>
                <a:cs typeface="Calibri" panose="020F0502020204030204" pitchFamily="34" charset="0"/>
              </a:rPr>
              <a:t>Okuduğunuz metinlere daha dikkatli ve eleştirel bir bakış açısıyla yaklaşınız. </a:t>
            </a:r>
          </a:p>
          <a:p>
            <a:r>
              <a:rPr lang="tr-TR" sz="3200" kern="0" dirty="0">
                <a:effectLst/>
                <a:latin typeface="Calibri" panose="020F0502020204030204" pitchFamily="34" charset="0"/>
                <a:ea typeface="Calibri" panose="020F0502020204030204" pitchFamily="34" charset="0"/>
                <a:cs typeface="Calibri" panose="020F0502020204030204" pitchFamily="34" charset="0"/>
              </a:rPr>
              <a:t>Metni sadece yüzeyde değil derinlemesine analiz etmeye çalışınız.</a:t>
            </a:r>
            <a:endParaRPr lang="tr-TR" sz="3200" kern="100" dirty="0">
              <a:effectLst/>
              <a:latin typeface="Calibri" panose="020F0502020204030204" pitchFamily="34" charset="0"/>
              <a:ea typeface="Calibri" panose="020F0502020204030204" pitchFamily="34" charset="0"/>
              <a:cs typeface="Calibri" panose="020F0502020204030204" pitchFamily="34" charset="0"/>
            </a:endParaRPr>
          </a:p>
          <a:p>
            <a:endParaRPr lang="tr-TR" sz="3200" dirty="0">
              <a:solidFill>
                <a:srgbClr val="F0F6FB"/>
              </a:solidFill>
              <a:latin typeface="Calibri" panose="020F0502020204030204" pitchFamily="34" charset="0"/>
              <a:ea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id="{28A3A92A-A94A-1CC1-046A-FCA4EF748908}"/>
              </a:ext>
            </a:extLst>
          </p:cNvPr>
          <p:cNvSpPr>
            <a:spLocks noGrp="1"/>
          </p:cNvSpPr>
          <p:nvPr>
            <p:ph type="body" sz="quarter" idx="3"/>
          </p:nvPr>
        </p:nvSpPr>
        <p:spPr>
          <a:xfrm>
            <a:off x="6301622" y="476673"/>
            <a:ext cx="5625439" cy="753362"/>
          </a:xfrm>
        </p:spPr>
        <p:txBody>
          <a:bodyPr/>
          <a:lstStyle/>
          <a:p>
            <a:pPr algn="ctr"/>
            <a:r>
              <a:rPr lang="tr-TR" sz="3600" dirty="0">
                <a:solidFill>
                  <a:srgbClr val="8B6A94"/>
                </a:solidFill>
                <a:latin typeface="Calibri" panose="020F0502020204030204" pitchFamily="34" charset="0"/>
                <a:ea typeface="Calibri" panose="020F0502020204030204" pitchFamily="34" charset="0"/>
                <a:cs typeface="Calibri" panose="020F0502020204030204" pitchFamily="34" charset="0"/>
              </a:rPr>
              <a:t>SORGULAYICI YAKLAŞIM</a:t>
            </a:r>
          </a:p>
        </p:txBody>
      </p:sp>
      <p:sp>
        <p:nvSpPr>
          <p:cNvPr id="6" name="İçerik Yer Tutucusu 5">
            <a:extLst>
              <a:ext uri="{FF2B5EF4-FFF2-40B4-BE49-F238E27FC236}">
                <a16:creationId xmlns:a16="http://schemas.microsoft.com/office/drawing/2014/main" id="{DDA22407-3F46-3038-95C5-E349EC54E074}"/>
              </a:ext>
            </a:extLst>
          </p:cNvPr>
          <p:cNvSpPr>
            <a:spLocks noGrp="1"/>
          </p:cNvSpPr>
          <p:nvPr>
            <p:ph sz="quarter" idx="4"/>
          </p:nvPr>
        </p:nvSpPr>
        <p:spPr>
          <a:xfrm>
            <a:off x="6297558" y="1412776"/>
            <a:ext cx="5625439" cy="4759424"/>
          </a:xfrm>
          <a:ln/>
        </p:spPr>
        <p:style>
          <a:lnRef idx="3">
            <a:schemeClr val="lt1"/>
          </a:lnRef>
          <a:fillRef idx="1">
            <a:schemeClr val="accent3"/>
          </a:fillRef>
          <a:effectRef idx="1">
            <a:schemeClr val="accent3"/>
          </a:effectRef>
          <a:fontRef idx="minor">
            <a:schemeClr val="lt1"/>
          </a:fontRef>
        </p:style>
        <p:txBody>
          <a:bodyPr vert="horz" lIns="121899" tIns="60949" rIns="121899" bIns="60949" rtlCol="0">
            <a:normAutofit/>
          </a:bodyPr>
          <a:lstStyle/>
          <a:p>
            <a:endParaRPr lang="tr-TR" sz="3200" kern="0" dirty="0">
              <a:latin typeface="Calibri" panose="020F0502020204030204" pitchFamily="34" charset="0"/>
              <a:ea typeface="Calibri" panose="020F0502020204030204" pitchFamily="34" charset="0"/>
              <a:cs typeface="Calibri" panose="020F0502020204030204" pitchFamily="34" charset="0"/>
            </a:endParaRPr>
          </a:p>
          <a:p>
            <a:r>
              <a:rPr lang="tr-TR" sz="3200" kern="0" dirty="0">
                <a:latin typeface="Calibri" panose="020F0502020204030204" pitchFamily="34" charset="0"/>
                <a:ea typeface="Calibri" panose="020F0502020204030204" pitchFamily="34" charset="0"/>
                <a:cs typeface="Calibri" panose="020F0502020204030204" pitchFamily="34" charset="0"/>
              </a:rPr>
              <a:t>Metinleri, doğru bilgi olarak değil sorgulanabilir bir bilgi kaynağı olarak görünüz. </a:t>
            </a:r>
          </a:p>
          <a:p>
            <a:r>
              <a:rPr lang="tr-TR" sz="3200" kern="0" dirty="0">
                <a:latin typeface="Calibri" panose="020F0502020204030204" pitchFamily="34" charset="0"/>
                <a:ea typeface="Calibri" panose="020F0502020204030204" pitchFamily="34" charset="0"/>
                <a:cs typeface="Calibri" panose="020F0502020204030204" pitchFamily="34" charset="0"/>
              </a:rPr>
              <a:t>"Bu bilgi doğru mu, neden doğru veya yanlış olabilir?" gibi sorular sorunuz.</a:t>
            </a:r>
          </a:p>
        </p:txBody>
      </p:sp>
    </p:spTree>
    <p:extLst>
      <p:ext uri="{BB962C8B-B14F-4D97-AF65-F5344CB8AC3E}">
        <p14:creationId xmlns:p14="http://schemas.microsoft.com/office/powerpoint/2010/main" val="294305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16251AE-71A5-6508-BE20-48372510A457}"/>
              </a:ext>
            </a:extLst>
          </p:cNvPr>
          <p:cNvSpPr>
            <a:spLocks noGrp="1"/>
          </p:cNvSpPr>
          <p:nvPr>
            <p:ph type="body" idx="1"/>
          </p:nvPr>
        </p:nvSpPr>
        <p:spPr>
          <a:xfrm>
            <a:off x="333772" y="476672"/>
            <a:ext cx="5760641" cy="753363"/>
          </a:xfrm>
        </p:spPr>
        <p:txBody>
          <a:bodyPr/>
          <a:lstStyle/>
          <a:p>
            <a:pPr algn="ctr"/>
            <a:r>
              <a:rPr lang="tr-TR" sz="3600" dirty="0">
                <a:solidFill>
                  <a:srgbClr val="8B6A94"/>
                </a:solidFill>
                <a:latin typeface="Calibri" panose="020F0502020204030204" pitchFamily="34" charset="0"/>
                <a:ea typeface="Calibri" panose="020F0502020204030204" pitchFamily="34" charset="0"/>
                <a:cs typeface="Calibri" panose="020F0502020204030204" pitchFamily="34" charset="0"/>
              </a:rPr>
              <a:t>ÇELİŞKİLER</a:t>
            </a:r>
          </a:p>
        </p:txBody>
      </p:sp>
      <p:sp>
        <p:nvSpPr>
          <p:cNvPr id="4" name="İçerik Yer Tutucusu 3">
            <a:extLst>
              <a:ext uri="{FF2B5EF4-FFF2-40B4-BE49-F238E27FC236}">
                <a16:creationId xmlns:a16="http://schemas.microsoft.com/office/drawing/2014/main" id="{92E00C8A-86F6-20BD-5036-45F7C94735CE}"/>
              </a:ext>
            </a:extLst>
          </p:cNvPr>
          <p:cNvSpPr>
            <a:spLocks noGrp="1"/>
          </p:cNvSpPr>
          <p:nvPr>
            <p:ph sz="half" idx="2"/>
          </p:nvPr>
        </p:nvSpPr>
        <p:spPr>
          <a:xfrm>
            <a:off x="333772" y="1412776"/>
            <a:ext cx="5760641" cy="4759424"/>
          </a:xfrm>
          <a:ln/>
        </p:spPr>
        <p:style>
          <a:lnRef idx="2">
            <a:schemeClr val="accent3">
              <a:shade val="15000"/>
            </a:schemeClr>
          </a:lnRef>
          <a:fillRef idx="1">
            <a:schemeClr val="accent3"/>
          </a:fillRef>
          <a:effectRef idx="0">
            <a:schemeClr val="accent3"/>
          </a:effectRef>
          <a:fontRef idx="minor">
            <a:schemeClr val="lt1"/>
          </a:fontRef>
        </p:style>
        <p:txBody>
          <a:bodyPr>
            <a:normAutofit/>
          </a:bodyPr>
          <a:lstStyle/>
          <a:p>
            <a:endParaRPr lang="tr-TR" sz="3200" kern="0" dirty="0">
              <a:effectLst/>
              <a:latin typeface="Calibri" panose="020F0502020204030204" pitchFamily="34" charset="0"/>
              <a:ea typeface="Calibri" panose="020F0502020204030204" pitchFamily="34" charset="0"/>
              <a:cs typeface="Calibri" panose="020F0502020204030204" pitchFamily="34" charset="0"/>
            </a:endParaRPr>
          </a:p>
          <a:p>
            <a:r>
              <a:rPr lang="tr-TR" sz="3200" kern="0" dirty="0">
                <a:effectLst/>
                <a:latin typeface="Calibri" panose="020F0502020204030204" pitchFamily="34" charset="0"/>
                <a:ea typeface="Calibri" panose="020F0502020204030204" pitchFamily="34" charset="0"/>
                <a:cs typeface="Calibri" panose="020F0502020204030204" pitchFamily="34" charset="0"/>
              </a:rPr>
              <a:t>Metinlerdeki çelişkileri ve tutarsızlıkları, farklı kaynaklardan yararlanarak belirlemeye çalışınız.</a:t>
            </a:r>
          </a:p>
          <a:p>
            <a:r>
              <a:rPr lang="tr-TR" sz="3200" kern="0" dirty="0">
                <a:latin typeface="Calibri" panose="020F0502020204030204" pitchFamily="34" charset="0"/>
                <a:ea typeface="Calibri" panose="020F0502020204030204" pitchFamily="34" charset="0"/>
                <a:cs typeface="Calibri" panose="020F0502020204030204" pitchFamily="34" charset="0"/>
              </a:rPr>
              <a:t>Belirlediğiniz ç</a:t>
            </a:r>
            <a:r>
              <a:rPr lang="tr-TR" sz="3200" kern="0" dirty="0">
                <a:effectLst/>
                <a:latin typeface="Calibri" panose="020F0502020204030204" pitchFamily="34" charset="0"/>
                <a:ea typeface="Calibri" panose="020F0502020204030204" pitchFamily="34" charset="0"/>
                <a:cs typeface="Calibri" panose="020F0502020204030204" pitchFamily="34" charset="0"/>
              </a:rPr>
              <a:t>elişkileri analiz ederek sorgulayınız.</a:t>
            </a:r>
            <a:endParaRPr lang="tr-TR"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id="{28A3A92A-A94A-1CC1-046A-FCA4EF748908}"/>
              </a:ext>
            </a:extLst>
          </p:cNvPr>
          <p:cNvSpPr>
            <a:spLocks noGrp="1"/>
          </p:cNvSpPr>
          <p:nvPr>
            <p:ph type="body" sz="quarter" idx="3"/>
          </p:nvPr>
        </p:nvSpPr>
        <p:spPr>
          <a:xfrm>
            <a:off x="6301622" y="476673"/>
            <a:ext cx="5409413" cy="753362"/>
          </a:xfrm>
        </p:spPr>
        <p:txBody>
          <a:bodyPr/>
          <a:lstStyle/>
          <a:p>
            <a:pPr algn="ctr"/>
            <a:r>
              <a:rPr lang="tr-TR" sz="3600" dirty="0">
                <a:solidFill>
                  <a:srgbClr val="4E5798"/>
                </a:solidFill>
                <a:latin typeface="Calibri" panose="020F0502020204030204" pitchFamily="34" charset="0"/>
                <a:ea typeface="Calibri" panose="020F0502020204030204" pitchFamily="34" charset="0"/>
                <a:cs typeface="Calibri" panose="020F0502020204030204" pitchFamily="34" charset="0"/>
              </a:rPr>
              <a:t>BAKIŞ</a:t>
            </a:r>
            <a:r>
              <a:rPr lang="tr-TR" sz="3200" dirty="0">
                <a:solidFill>
                  <a:srgbClr val="4E5798"/>
                </a:solidFill>
              </a:rPr>
              <a:t> AÇILARI</a:t>
            </a:r>
          </a:p>
        </p:txBody>
      </p:sp>
      <p:sp>
        <p:nvSpPr>
          <p:cNvPr id="6" name="İçerik Yer Tutucusu 5">
            <a:extLst>
              <a:ext uri="{FF2B5EF4-FFF2-40B4-BE49-F238E27FC236}">
                <a16:creationId xmlns:a16="http://schemas.microsoft.com/office/drawing/2014/main" id="{DDA22407-3F46-3038-95C5-E349EC54E074}"/>
              </a:ext>
            </a:extLst>
          </p:cNvPr>
          <p:cNvSpPr>
            <a:spLocks noGrp="1"/>
          </p:cNvSpPr>
          <p:nvPr>
            <p:ph sz="quarter" idx="4"/>
          </p:nvPr>
        </p:nvSpPr>
        <p:spPr>
          <a:xfrm>
            <a:off x="6297558" y="1412776"/>
            <a:ext cx="5557495" cy="4759424"/>
          </a:xfrm>
          <a:ln/>
        </p:spPr>
        <p:style>
          <a:lnRef idx="0">
            <a:schemeClr val="dk1"/>
          </a:lnRef>
          <a:fillRef idx="3">
            <a:schemeClr val="dk1"/>
          </a:fillRef>
          <a:effectRef idx="3">
            <a:schemeClr val="dk1"/>
          </a:effectRef>
          <a:fontRef idx="minor">
            <a:schemeClr val="lt1"/>
          </a:fontRef>
        </p:style>
        <p:txBody>
          <a:bodyPr vert="horz" lIns="121899" tIns="60949" rIns="121899" bIns="60949" rtlCol="0">
            <a:normAutofit/>
          </a:bodyPr>
          <a:lstStyle/>
          <a:p>
            <a:endParaRPr lang="tr-TR" sz="3000" kern="0" dirty="0">
              <a:latin typeface="Calibri" panose="020F0502020204030204" pitchFamily="34" charset="0"/>
              <a:ea typeface="Calibri" panose="020F0502020204030204" pitchFamily="34" charset="0"/>
              <a:cs typeface="Calibri" panose="020F0502020204030204" pitchFamily="34" charset="0"/>
            </a:endParaRPr>
          </a:p>
          <a:p>
            <a:r>
              <a:rPr lang="tr-TR" sz="3000" kern="0" dirty="0">
                <a:latin typeface="Calibri" panose="020F0502020204030204" pitchFamily="34" charset="0"/>
                <a:ea typeface="Calibri" panose="020F0502020204030204" pitchFamily="34" charset="0"/>
                <a:cs typeface="Calibri" panose="020F0502020204030204" pitchFamily="34" charset="0"/>
              </a:rPr>
              <a:t>Metni okurken farklı bakış açılarını da göz önünde bulundurunuz. </a:t>
            </a:r>
          </a:p>
          <a:p>
            <a:endParaRPr lang="tr-TR" sz="3000" kern="0" dirty="0">
              <a:latin typeface="Calibri" panose="020F0502020204030204" pitchFamily="34" charset="0"/>
              <a:ea typeface="Calibri" panose="020F0502020204030204" pitchFamily="34" charset="0"/>
              <a:cs typeface="Calibri" panose="020F0502020204030204" pitchFamily="34" charset="0"/>
            </a:endParaRPr>
          </a:p>
          <a:p>
            <a:r>
              <a:rPr lang="tr-TR" sz="3000" kern="0" dirty="0">
                <a:latin typeface="Calibri" panose="020F0502020204030204" pitchFamily="34" charset="0"/>
                <a:ea typeface="Calibri" panose="020F0502020204030204" pitchFamily="34" charset="0"/>
                <a:cs typeface="Calibri" panose="020F0502020204030204" pitchFamily="34" charset="0"/>
              </a:rPr>
              <a:t>Farklı perspektiflerden metni değerlendirerek daha kapsamlı bir analiz yapınız. </a:t>
            </a:r>
          </a:p>
        </p:txBody>
      </p:sp>
    </p:spTree>
    <p:extLst>
      <p:ext uri="{BB962C8B-B14F-4D97-AF65-F5344CB8AC3E}">
        <p14:creationId xmlns:p14="http://schemas.microsoft.com/office/powerpoint/2010/main" val="213719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16251AE-71A5-6508-BE20-48372510A457}"/>
              </a:ext>
            </a:extLst>
          </p:cNvPr>
          <p:cNvSpPr>
            <a:spLocks noGrp="1"/>
          </p:cNvSpPr>
          <p:nvPr>
            <p:ph type="body" idx="1"/>
          </p:nvPr>
        </p:nvSpPr>
        <p:spPr>
          <a:xfrm>
            <a:off x="189758" y="476672"/>
            <a:ext cx="5904655" cy="753363"/>
          </a:xfrm>
        </p:spPr>
        <p:txBody>
          <a:bodyPr/>
          <a:lstStyle/>
          <a:p>
            <a:pPr algn="ctr"/>
            <a:r>
              <a:rPr lang="tr-TR" sz="3600" dirty="0">
                <a:solidFill>
                  <a:srgbClr val="4E5798"/>
                </a:solidFill>
                <a:latin typeface="Calibri" panose="020F0502020204030204" pitchFamily="34" charset="0"/>
                <a:ea typeface="Calibri" panose="020F0502020204030204" pitchFamily="34" charset="0"/>
                <a:cs typeface="Calibri" panose="020F0502020204030204" pitchFamily="34" charset="0"/>
              </a:rPr>
              <a:t>KANITLAR</a:t>
            </a:r>
          </a:p>
        </p:txBody>
      </p:sp>
      <p:sp>
        <p:nvSpPr>
          <p:cNvPr id="4" name="İçerik Yer Tutucusu 3">
            <a:extLst>
              <a:ext uri="{FF2B5EF4-FFF2-40B4-BE49-F238E27FC236}">
                <a16:creationId xmlns:a16="http://schemas.microsoft.com/office/drawing/2014/main" id="{92E00C8A-86F6-20BD-5036-45F7C94735CE}"/>
              </a:ext>
            </a:extLst>
          </p:cNvPr>
          <p:cNvSpPr>
            <a:spLocks noGrp="1"/>
          </p:cNvSpPr>
          <p:nvPr>
            <p:ph sz="half" idx="2"/>
          </p:nvPr>
        </p:nvSpPr>
        <p:spPr>
          <a:xfrm>
            <a:off x="189758" y="1412776"/>
            <a:ext cx="5904655" cy="4759424"/>
          </a:xfrm>
          <a:ln/>
        </p:spPr>
        <p:style>
          <a:lnRef idx="3">
            <a:schemeClr val="lt1"/>
          </a:lnRef>
          <a:fillRef idx="1">
            <a:schemeClr val="accent5"/>
          </a:fillRef>
          <a:effectRef idx="1">
            <a:schemeClr val="accent5"/>
          </a:effectRef>
          <a:fontRef idx="minor">
            <a:schemeClr val="lt1"/>
          </a:fontRef>
        </p:style>
        <p:txBody>
          <a:bodyPr>
            <a:normAutofit/>
          </a:bodyPr>
          <a:lstStyle/>
          <a:p>
            <a:endParaRPr lang="tr-TR" sz="3200" kern="0" dirty="0">
              <a:effectLst/>
              <a:latin typeface="Calibri" panose="020F0502020204030204" pitchFamily="34" charset="0"/>
              <a:ea typeface="Calibri" panose="020F0502020204030204" pitchFamily="34" charset="0"/>
              <a:cs typeface="Calibri" panose="020F0502020204030204" pitchFamily="34" charset="0"/>
            </a:endParaRPr>
          </a:p>
          <a:p>
            <a:r>
              <a:rPr lang="tr-TR" sz="3200" kern="0" dirty="0">
                <a:effectLst/>
                <a:latin typeface="Calibri" panose="020F0502020204030204" pitchFamily="34" charset="0"/>
                <a:ea typeface="Calibri" panose="020F0502020204030204" pitchFamily="34" charset="0"/>
                <a:cs typeface="Calibri" panose="020F0502020204030204" pitchFamily="34" charset="0"/>
              </a:rPr>
              <a:t>Yazarın sunduğu kanıtların güvenirliğini, geçerliğini ve tutarlığını sorgulayınız. </a:t>
            </a:r>
          </a:p>
          <a:p>
            <a:r>
              <a:rPr lang="tr-TR" sz="3200" kern="0" dirty="0">
                <a:effectLst/>
                <a:latin typeface="Calibri" panose="020F0502020204030204" pitchFamily="34" charset="0"/>
                <a:ea typeface="Calibri" panose="020F0502020204030204" pitchFamily="34" charset="0"/>
                <a:cs typeface="Calibri" panose="020F0502020204030204" pitchFamily="34" charset="0"/>
              </a:rPr>
              <a:t>Kanıtların kaynaklarını ve yöntemlerini inceleyiniz.</a:t>
            </a:r>
            <a:endParaRPr lang="tr-TR"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id="{28A3A92A-A94A-1CC1-046A-FCA4EF748908}"/>
              </a:ext>
            </a:extLst>
          </p:cNvPr>
          <p:cNvSpPr>
            <a:spLocks noGrp="1"/>
          </p:cNvSpPr>
          <p:nvPr>
            <p:ph type="body" sz="quarter" idx="3"/>
          </p:nvPr>
        </p:nvSpPr>
        <p:spPr>
          <a:xfrm>
            <a:off x="6301622" y="476673"/>
            <a:ext cx="5697445" cy="753362"/>
          </a:xfrm>
        </p:spPr>
        <p:txBody>
          <a:bodyPr/>
          <a:lstStyle/>
          <a:p>
            <a:pPr algn="ctr"/>
            <a:r>
              <a:rPr lang="tr-TR" sz="3600" dirty="0">
                <a:solidFill>
                  <a:srgbClr val="7030A0"/>
                </a:solidFill>
                <a:latin typeface="Calibri" panose="020F0502020204030204" pitchFamily="34" charset="0"/>
                <a:ea typeface="Calibri" panose="020F0502020204030204" pitchFamily="34" charset="0"/>
                <a:cs typeface="Calibri" panose="020F0502020204030204" pitchFamily="34" charset="0"/>
              </a:rPr>
              <a:t>EMPATİ</a:t>
            </a:r>
          </a:p>
        </p:txBody>
      </p:sp>
      <p:sp>
        <p:nvSpPr>
          <p:cNvPr id="6" name="İçerik Yer Tutucusu 5">
            <a:extLst>
              <a:ext uri="{FF2B5EF4-FFF2-40B4-BE49-F238E27FC236}">
                <a16:creationId xmlns:a16="http://schemas.microsoft.com/office/drawing/2014/main" id="{DDA22407-3F46-3038-95C5-E349EC54E074}"/>
              </a:ext>
            </a:extLst>
          </p:cNvPr>
          <p:cNvSpPr>
            <a:spLocks noGrp="1"/>
          </p:cNvSpPr>
          <p:nvPr>
            <p:ph sz="quarter" idx="4"/>
          </p:nvPr>
        </p:nvSpPr>
        <p:spPr>
          <a:xfrm>
            <a:off x="6297558" y="1412776"/>
            <a:ext cx="5701509" cy="4759424"/>
          </a:xfrm>
          <a:ln/>
        </p:spPr>
        <p:style>
          <a:lnRef idx="3">
            <a:schemeClr val="lt1"/>
          </a:lnRef>
          <a:fillRef idx="1">
            <a:schemeClr val="accent3"/>
          </a:fillRef>
          <a:effectRef idx="1">
            <a:schemeClr val="accent3"/>
          </a:effectRef>
          <a:fontRef idx="minor">
            <a:schemeClr val="lt1"/>
          </a:fontRef>
        </p:style>
        <p:txBody>
          <a:bodyPr vert="horz" lIns="121899" tIns="60949" rIns="121899" bIns="60949" rtlCol="0">
            <a:noAutofit/>
          </a:bodyPr>
          <a:lstStyle/>
          <a:p>
            <a:endParaRPr lang="tr-TR" sz="3200" kern="0" dirty="0">
              <a:latin typeface="Calibri" panose="020F0502020204030204" pitchFamily="34" charset="0"/>
              <a:ea typeface="Calibri" panose="020F0502020204030204" pitchFamily="34" charset="0"/>
              <a:cs typeface="Calibri" panose="020F0502020204030204" pitchFamily="34" charset="0"/>
            </a:endParaRPr>
          </a:p>
          <a:p>
            <a:r>
              <a:rPr lang="tr-TR" sz="3200" kern="0" dirty="0">
                <a:latin typeface="Calibri" panose="020F0502020204030204" pitchFamily="34" charset="0"/>
                <a:ea typeface="Calibri" panose="020F0502020204030204" pitchFamily="34" charset="0"/>
                <a:cs typeface="Calibri" panose="020F0502020204030204" pitchFamily="34" charset="0"/>
              </a:rPr>
              <a:t>Metinlerdeki duygusal ve sosyal içerikleri çözümleyiniz.</a:t>
            </a:r>
          </a:p>
          <a:p>
            <a:r>
              <a:rPr lang="tr-TR" sz="3200" kern="0" dirty="0">
                <a:latin typeface="Calibri" panose="020F0502020204030204" pitchFamily="34" charset="0"/>
                <a:ea typeface="Calibri" panose="020F0502020204030204" pitchFamily="34" charset="0"/>
                <a:cs typeface="Calibri" panose="020F0502020204030204" pitchFamily="34" charset="0"/>
              </a:rPr>
              <a:t>Yazarla, metindeki kişilerle empati kurarak metindeki duygusal ve insanı boyutları  değerlendiriniz.</a:t>
            </a:r>
          </a:p>
        </p:txBody>
      </p:sp>
    </p:spTree>
    <p:extLst>
      <p:ext uri="{BB962C8B-B14F-4D97-AF65-F5344CB8AC3E}">
        <p14:creationId xmlns:p14="http://schemas.microsoft.com/office/powerpoint/2010/main" val="321311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16251AE-71A5-6508-BE20-48372510A457}"/>
              </a:ext>
            </a:extLst>
          </p:cNvPr>
          <p:cNvSpPr>
            <a:spLocks noGrp="1"/>
          </p:cNvSpPr>
          <p:nvPr>
            <p:ph type="body" idx="1"/>
          </p:nvPr>
        </p:nvSpPr>
        <p:spPr>
          <a:xfrm>
            <a:off x="1121372" y="476672"/>
            <a:ext cx="4973041" cy="753363"/>
          </a:xfrm>
        </p:spPr>
        <p:txBody>
          <a:bodyPr/>
          <a:lstStyle/>
          <a:p>
            <a:pPr algn="ctr"/>
            <a:r>
              <a:rPr lang="tr-TR" sz="3600" dirty="0">
                <a:solidFill>
                  <a:srgbClr val="8B6A94"/>
                </a:solidFill>
                <a:latin typeface="Calibri" panose="020F0502020204030204" pitchFamily="34" charset="0"/>
                <a:ea typeface="Calibri" panose="020F0502020204030204" pitchFamily="34" charset="0"/>
                <a:cs typeface="Calibri" panose="020F0502020204030204" pitchFamily="34" charset="0"/>
              </a:rPr>
              <a:t>OKUMA ALIŞKANLIĞI</a:t>
            </a:r>
          </a:p>
        </p:txBody>
      </p:sp>
      <p:sp>
        <p:nvSpPr>
          <p:cNvPr id="4" name="İçerik Yer Tutucusu 3">
            <a:extLst>
              <a:ext uri="{FF2B5EF4-FFF2-40B4-BE49-F238E27FC236}">
                <a16:creationId xmlns:a16="http://schemas.microsoft.com/office/drawing/2014/main" id="{92E00C8A-86F6-20BD-5036-45F7C94735CE}"/>
              </a:ext>
            </a:extLst>
          </p:cNvPr>
          <p:cNvSpPr>
            <a:spLocks noGrp="1"/>
          </p:cNvSpPr>
          <p:nvPr>
            <p:ph sz="half" idx="2"/>
          </p:nvPr>
        </p:nvSpPr>
        <p:spPr>
          <a:xfrm>
            <a:off x="333772" y="1412776"/>
            <a:ext cx="5760641" cy="4759424"/>
          </a:xfrm>
          <a:ln/>
        </p:spPr>
        <p:style>
          <a:lnRef idx="2">
            <a:schemeClr val="accent3">
              <a:shade val="15000"/>
            </a:schemeClr>
          </a:lnRef>
          <a:fillRef idx="1">
            <a:schemeClr val="accent3"/>
          </a:fillRef>
          <a:effectRef idx="0">
            <a:schemeClr val="accent3"/>
          </a:effectRef>
          <a:fontRef idx="minor">
            <a:schemeClr val="lt1"/>
          </a:fontRef>
        </p:style>
        <p:txBody>
          <a:bodyPr>
            <a:normAutofit/>
          </a:bodyPr>
          <a:lstStyle/>
          <a:p>
            <a:endParaRPr lang="tr-TR" sz="3200" kern="0" dirty="0">
              <a:effectLst/>
              <a:latin typeface="Calibri" panose="020F0502020204030204" pitchFamily="34" charset="0"/>
              <a:ea typeface="Calibri" panose="020F0502020204030204" pitchFamily="34" charset="0"/>
              <a:cs typeface="Calibri" panose="020F0502020204030204" pitchFamily="34" charset="0"/>
            </a:endParaRPr>
          </a:p>
          <a:p>
            <a:r>
              <a:rPr lang="tr-TR" sz="3200" kern="0" dirty="0">
                <a:effectLst/>
                <a:latin typeface="Calibri" panose="020F0502020204030204" pitchFamily="34" charset="0"/>
                <a:ea typeface="Calibri" panose="020F0502020204030204" pitchFamily="34" charset="0"/>
                <a:cs typeface="Calibri" panose="020F0502020204030204" pitchFamily="34" charset="0"/>
              </a:rPr>
              <a:t>Eleştirel okuma bilincini sürekli olarak geliştirmek için düzenli olarak okuma yapınız. </a:t>
            </a:r>
          </a:p>
          <a:p>
            <a:r>
              <a:rPr lang="tr-TR" sz="3200" kern="0" dirty="0">
                <a:effectLst/>
                <a:latin typeface="Calibri" panose="020F0502020204030204" pitchFamily="34" charset="0"/>
                <a:ea typeface="Calibri" panose="020F0502020204030204" pitchFamily="34" charset="0"/>
                <a:cs typeface="Calibri" panose="020F0502020204030204" pitchFamily="34" charset="0"/>
              </a:rPr>
              <a:t>Farklı türlerde metinler okuyarak farklı analiz ve değerlendirmeler yapınız.</a:t>
            </a:r>
            <a:endParaRPr lang="tr-TR"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Metin Yer Tutucusu 4">
            <a:extLst>
              <a:ext uri="{FF2B5EF4-FFF2-40B4-BE49-F238E27FC236}">
                <a16:creationId xmlns:a16="http://schemas.microsoft.com/office/drawing/2014/main" id="{28A3A92A-A94A-1CC1-046A-FCA4EF748908}"/>
              </a:ext>
            </a:extLst>
          </p:cNvPr>
          <p:cNvSpPr>
            <a:spLocks noGrp="1"/>
          </p:cNvSpPr>
          <p:nvPr>
            <p:ph type="body" sz="quarter" idx="3"/>
          </p:nvPr>
        </p:nvSpPr>
        <p:spPr>
          <a:xfrm>
            <a:off x="6301622" y="476673"/>
            <a:ext cx="4973041" cy="753362"/>
          </a:xfrm>
        </p:spPr>
        <p:txBody>
          <a:bodyPr/>
          <a:lstStyle/>
          <a:p>
            <a:pPr algn="ctr"/>
            <a:r>
              <a:rPr lang="tr-TR" sz="3600" dirty="0">
                <a:solidFill>
                  <a:srgbClr val="4E5798"/>
                </a:solidFill>
                <a:latin typeface="Calibri" panose="020F0502020204030204" pitchFamily="34" charset="0"/>
                <a:ea typeface="Calibri" panose="020F0502020204030204" pitchFamily="34" charset="0"/>
                <a:cs typeface="Calibri" panose="020F0502020204030204" pitchFamily="34" charset="0"/>
              </a:rPr>
              <a:t>ELEŞTİREL İFADE ETME</a:t>
            </a:r>
          </a:p>
        </p:txBody>
      </p:sp>
      <p:sp>
        <p:nvSpPr>
          <p:cNvPr id="6" name="İçerik Yer Tutucusu 5">
            <a:extLst>
              <a:ext uri="{FF2B5EF4-FFF2-40B4-BE49-F238E27FC236}">
                <a16:creationId xmlns:a16="http://schemas.microsoft.com/office/drawing/2014/main" id="{DDA22407-3F46-3038-95C5-E349EC54E074}"/>
              </a:ext>
            </a:extLst>
          </p:cNvPr>
          <p:cNvSpPr>
            <a:spLocks noGrp="1"/>
          </p:cNvSpPr>
          <p:nvPr>
            <p:ph sz="quarter" idx="4"/>
          </p:nvPr>
        </p:nvSpPr>
        <p:spPr>
          <a:xfrm>
            <a:off x="6297559" y="1412776"/>
            <a:ext cx="5557494" cy="4759424"/>
          </a:xfrm>
          <a:ln/>
        </p:spPr>
        <p:style>
          <a:lnRef idx="3">
            <a:schemeClr val="lt1"/>
          </a:lnRef>
          <a:fillRef idx="1">
            <a:schemeClr val="accent1"/>
          </a:fillRef>
          <a:effectRef idx="1">
            <a:schemeClr val="accent1"/>
          </a:effectRef>
          <a:fontRef idx="minor">
            <a:schemeClr val="lt1"/>
          </a:fontRef>
        </p:style>
        <p:txBody>
          <a:bodyPr vert="horz" lIns="121899" tIns="60949" rIns="121899" bIns="60949" rtlCol="0">
            <a:normAutofit/>
          </a:bodyPr>
          <a:lstStyle/>
          <a:p>
            <a:endParaRPr lang="tr-TR" sz="3100" kern="0" dirty="0">
              <a:latin typeface="Calibri" panose="020F0502020204030204" pitchFamily="34" charset="0"/>
              <a:ea typeface="Calibri" panose="020F0502020204030204" pitchFamily="34" charset="0"/>
              <a:cs typeface="Calibri" panose="020F0502020204030204" pitchFamily="34" charset="0"/>
            </a:endParaRPr>
          </a:p>
          <a:p>
            <a:r>
              <a:rPr lang="tr-TR" sz="3100" kern="0" dirty="0">
                <a:latin typeface="Calibri" panose="020F0502020204030204" pitchFamily="34" charset="0"/>
                <a:ea typeface="Calibri" panose="020F0502020204030204" pitchFamily="34" charset="0"/>
                <a:cs typeface="Calibri" panose="020F0502020204030204" pitchFamily="34" charset="0"/>
              </a:rPr>
              <a:t>Okuduğunuz metinlerle ilgili eleştirel düşüncelerinizi not alınız. </a:t>
            </a:r>
          </a:p>
          <a:p>
            <a:r>
              <a:rPr lang="tr-TR" sz="3100" kern="0" dirty="0">
                <a:latin typeface="Calibri" panose="020F0502020204030204" pitchFamily="34" charset="0"/>
                <a:ea typeface="Calibri" panose="020F0502020204030204" pitchFamily="34" charset="0"/>
                <a:cs typeface="Calibri" panose="020F0502020204030204" pitchFamily="34" charset="0"/>
              </a:rPr>
              <a:t>Değerlendirmelerinizi tartışarak ya da yazılı olarak paylaşınız.</a:t>
            </a:r>
          </a:p>
        </p:txBody>
      </p:sp>
    </p:spTree>
    <p:extLst>
      <p:ext uri="{BB962C8B-B14F-4D97-AF65-F5344CB8AC3E}">
        <p14:creationId xmlns:p14="http://schemas.microsoft.com/office/powerpoint/2010/main" val="194292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3652" y="2490675"/>
            <a:ext cx="4935719" cy="1876649"/>
          </a:xfrm>
        </p:spPr>
        <p:txBody>
          <a:bodyPr rtlCol="0">
            <a:normAutofit fontScale="90000"/>
          </a:bodyPr>
          <a:lstStyle/>
          <a:p>
            <a:pPr rtl="0"/>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ELEŞTİREL OKUMADA HANGİ TEKNİKLERİ KULLANABİLİRSİNİZ?</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Resim 8" descr="Masanın üzerinde açık bir kitap ve bir kalem">
            <a:extLst>
              <a:ext uri="{FF2B5EF4-FFF2-40B4-BE49-F238E27FC236}">
                <a16:creationId xmlns:a16="http://schemas.microsoft.com/office/drawing/2014/main" id="{FCE8AA4E-B7E0-BD87-8172-9B31D7D0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871" y="1844824"/>
            <a:ext cx="5589193" cy="3717032"/>
          </a:xfrm>
          <a:prstGeom prst="rect">
            <a:avLst/>
          </a:prstGeom>
        </p:spPr>
      </p:pic>
    </p:spTree>
    <p:extLst>
      <p:ext uri="{BB962C8B-B14F-4D97-AF65-F5344CB8AC3E}">
        <p14:creationId xmlns:p14="http://schemas.microsoft.com/office/powerpoint/2010/main" val="122466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485900" y="2168860"/>
            <a:ext cx="7848872" cy="2520280"/>
          </a:xfrm>
        </p:spPr>
        <p:txBody>
          <a:bodyPr rtlCol="0">
            <a:normAutofit/>
          </a:bodyPr>
          <a:lstStyle/>
          <a:p>
            <a:pPr rtl="0"/>
            <a:r>
              <a:rPr lang="tr-TR" dirty="0">
                <a:latin typeface="Söhne"/>
              </a:rPr>
              <a:t>Eleştirel okumada b</a:t>
            </a:r>
            <a:r>
              <a:rPr lang="tr-TR" b="0" i="0" dirty="0">
                <a:effectLst/>
                <a:latin typeface="Söhne"/>
              </a:rPr>
              <a:t>ilgi edinme, öğrenme ve anlama süreçlerini daha etkili kılan birtakım okuma teknikleri kullanılır. </a:t>
            </a:r>
            <a:endParaRPr lang="en-US" dirty="0"/>
          </a:p>
        </p:txBody>
      </p:sp>
      <p:pic>
        <p:nvPicPr>
          <p:cNvPr id="4" name="Resim 3">
            <a:extLst>
              <a:ext uri="{FF2B5EF4-FFF2-40B4-BE49-F238E27FC236}">
                <a16:creationId xmlns:a16="http://schemas.microsoft.com/office/drawing/2014/main" id="{BEA7CDFF-42FF-3B7E-25FC-6A320E511401}"/>
              </a:ext>
            </a:extLst>
          </p:cNvPr>
          <p:cNvPicPr>
            <a:picLocks noChangeAspect="1"/>
          </p:cNvPicPr>
          <p:nvPr/>
        </p:nvPicPr>
        <p:blipFill>
          <a:blip r:embed="rId2"/>
          <a:stretch>
            <a:fillRect/>
          </a:stretch>
        </p:blipFill>
        <p:spPr>
          <a:xfrm>
            <a:off x="9718371" y="1729600"/>
            <a:ext cx="1200578" cy="3398800"/>
          </a:xfrm>
          <a:prstGeom prst="rect">
            <a:avLst/>
          </a:prstGeom>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21804" y="1196753"/>
            <a:ext cx="11305256" cy="4896544"/>
          </a:xfrm>
        </p:spPr>
        <p:txBody>
          <a:bodyPr rtlCol="0">
            <a:normAutofit/>
          </a:bodyPr>
          <a:lstStyle/>
          <a:p>
            <a:pPr marL="571500" indent="-571500" rtl="0">
              <a:buFont typeface="Wingdings" panose="05000000000000000000" pitchFamily="2" charset="2"/>
              <a:buChar char="Ø"/>
            </a:pPr>
            <a:r>
              <a:rPr lang="tr" sz="3600" b="1" dirty="0">
                <a:latin typeface="Calibri" panose="020F0502020204030204" pitchFamily="34" charset="0"/>
                <a:ea typeface="Calibri" panose="020F0502020204030204" pitchFamily="34" charset="0"/>
                <a:cs typeface="Calibri" panose="020F0502020204030204" pitchFamily="34" charset="0"/>
              </a:rPr>
              <a:t>Bu ünitede</a:t>
            </a:r>
            <a:br>
              <a:rPr lang="tr" sz="3600" b="1" dirty="0">
                <a:latin typeface="Calibri" panose="020F0502020204030204" pitchFamily="34" charset="0"/>
                <a:ea typeface="Calibri" panose="020F0502020204030204" pitchFamily="34" charset="0"/>
                <a:cs typeface="Calibri" panose="020F0502020204030204" pitchFamily="34" charset="0"/>
              </a:rPr>
            </a:br>
            <a:r>
              <a:rPr lang="tr-TR" sz="3600" dirty="0">
                <a:latin typeface="Calibri" panose="020F0502020204030204" pitchFamily="34" charset="0"/>
                <a:ea typeface="Calibri" panose="020F0502020204030204" pitchFamily="34" charset="0"/>
                <a:cs typeface="Calibri" panose="020F0502020204030204" pitchFamily="34" charset="0"/>
              </a:rPr>
              <a:t>Eleştirel okumanın önemini kavrayacaksınız. </a:t>
            </a:r>
            <a:br>
              <a:rPr lang="tr-TR" sz="3600" dirty="0">
                <a:latin typeface="Calibri" panose="020F0502020204030204" pitchFamily="34" charset="0"/>
                <a:ea typeface="Calibri" panose="020F0502020204030204" pitchFamily="34" charset="0"/>
                <a:cs typeface="Calibri" panose="020F0502020204030204" pitchFamily="34" charset="0"/>
              </a:rPr>
            </a:br>
            <a:r>
              <a:rPr lang="tr-TR" sz="3600" dirty="0">
                <a:latin typeface="Calibri" panose="020F0502020204030204" pitchFamily="34" charset="0"/>
                <a:ea typeface="Calibri" panose="020F0502020204030204" pitchFamily="34" charset="0"/>
                <a:cs typeface="Calibri" panose="020F0502020204030204" pitchFamily="34" charset="0"/>
              </a:rPr>
              <a:t>Eleştirel okuma yapmak için gereken okuma tekniklerini ayırt edeceksiniz. </a:t>
            </a:r>
            <a:br>
              <a:rPr lang="tr-TR" sz="3600" dirty="0">
                <a:latin typeface="Calibri" panose="020F0502020204030204" pitchFamily="34" charset="0"/>
                <a:ea typeface="Calibri" panose="020F0502020204030204" pitchFamily="34" charset="0"/>
                <a:cs typeface="Calibri" panose="020F0502020204030204" pitchFamily="34" charset="0"/>
              </a:rPr>
            </a:br>
            <a:r>
              <a:rPr lang="tr-TR" sz="3600" dirty="0">
                <a:latin typeface="Calibri" panose="020F0502020204030204" pitchFamily="34" charset="0"/>
                <a:ea typeface="Calibri" panose="020F0502020204030204" pitchFamily="34" charset="0"/>
                <a:cs typeface="Calibri" panose="020F0502020204030204" pitchFamily="34" charset="0"/>
              </a:rPr>
              <a:t>Okuma öncesinde, okuma sırasında ve okuma sonrasında yapılması gerekenleri öğrenecek ve okumanın bütüncül bir süreç olduğunu fark edeceksiniz. </a:t>
            </a:r>
            <a:br>
              <a:rPr lang="tr-TR" sz="3600" dirty="0">
                <a:latin typeface="Calibri" panose="020F0502020204030204" pitchFamily="34" charset="0"/>
                <a:ea typeface="Calibri" panose="020F0502020204030204" pitchFamily="34" charset="0"/>
                <a:cs typeface="Calibri" panose="020F0502020204030204" pitchFamily="34" charset="0"/>
              </a:rPr>
            </a:br>
            <a:endParaRPr lang="en-US" sz="36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13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1341884" y="764704"/>
            <a:ext cx="10225135" cy="852512"/>
          </a:xfrm>
        </p:spPr>
        <p:style>
          <a:lnRef idx="0">
            <a:schemeClr val="dk1"/>
          </a:lnRef>
          <a:fillRef idx="3">
            <a:schemeClr val="dk1"/>
          </a:fillRef>
          <a:effectRef idx="3">
            <a:schemeClr val="dk1"/>
          </a:effectRef>
          <a:fontRef idx="minor">
            <a:schemeClr val="lt1"/>
          </a:fontRef>
        </p:style>
        <p:txBody>
          <a:bodyPr>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Sesli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1127916" y="1996492"/>
            <a:ext cx="8505495" cy="3383384"/>
          </a:xfrm>
        </p:spPr>
        <p:txBody>
          <a:bodyPr>
            <a:normAutofit fontScale="92500"/>
          </a:bodyPr>
          <a:lstStyle/>
          <a:p>
            <a:pPr marL="0" indent="0">
              <a:lnSpc>
                <a:spcPct val="107000"/>
              </a:lnSpc>
              <a:spcBef>
                <a:spcPts val="0"/>
              </a:spcBef>
              <a:buNone/>
            </a:pPr>
            <a:r>
              <a:rPr lang="tr-TR" sz="32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Bir metni </a:t>
            </a:r>
            <a:r>
              <a:rPr lang="tr-TR" sz="3200"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yüksek sesle okuma </a:t>
            </a:r>
            <a:r>
              <a:rPr lang="tr-TR" sz="32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ve </a:t>
            </a:r>
            <a:r>
              <a:rPr lang="tr-TR" sz="3200"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dinleme</a:t>
            </a:r>
            <a:r>
              <a:rPr lang="tr-TR" sz="32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sürecini içeren bir okuma </a:t>
            </a:r>
            <a:r>
              <a:rPr lang="tr-TR" sz="3200" kern="100" dirty="0">
                <a:solidFill>
                  <a:srgbClr val="002060"/>
                </a:solidFill>
                <a:latin typeface="Calibri" panose="020F0502020204030204" pitchFamily="34" charset="0"/>
                <a:ea typeface="Calibri" panose="020F0502020204030204" pitchFamily="34" charset="0"/>
                <a:cs typeface="Calibri" panose="020F0502020204030204" pitchFamily="34" charset="0"/>
              </a:rPr>
              <a:t>tekniğidir. </a:t>
            </a:r>
            <a:r>
              <a:rPr lang="tr-TR" sz="320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Bu teknik; metni daha etkili bir şekilde </a:t>
            </a:r>
            <a:r>
              <a:rPr lang="tr-TR" sz="320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anlamak</a:t>
            </a:r>
            <a:r>
              <a:rPr lang="tr-TR" sz="320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metne </a:t>
            </a:r>
            <a:r>
              <a:rPr lang="tr-TR" sz="320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odaklanmak</a:t>
            </a:r>
            <a:r>
              <a:rPr lang="tr-TR" sz="320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ve bilgiyi </a:t>
            </a:r>
            <a:r>
              <a:rPr lang="tr-TR" sz="320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hatırlamak</a:t>
            </a:r>
            <a:r>
              <a:rPr lang="tr-TR" sz="320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için kullanılır. Sesli okuma tekniği, özellikle karmaşık veya detaylı metinleri anlama ve öğrenme sürecini iyileştirmek için kullanılır. </a:t>
            </a:r>
            <a:endParaRPr lang="tr-TR" sz="32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6780" y="2384884"/>
            <a:ext cx="2088232" cy="2088232"/>
          </a:xfrm>
          <a:prstGeom prst="rect">
            <a:avLst/>
          </a:prstGeom>
        </p:spPr>
      </p:pic>
    </p:spTree>
    <p:extLst>
      <p:ext uri="{BB962C8B-B14F-4D97-AF65-F5344CB8AC3E}">
        <p14:creationId xmlns:p14="http://schemas.microsoft.com/office/powerpoint/2010/main" val="13161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657806" y="283580"/>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Sesli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 name="Tablo 11">
            <a:extLst>
              <a:ext uri="{FF2B5EF4-FFF2-40B4-BE49-F238E27FC236}">
                <a16:creationId xmlns:a16="http://schemas.microsoft.com/office/drawing/2014/main" id="{FAEA272E-7032-D27F-4BC7-48EB9D647AB8}"/>
              </a:ext>
            </a:extLst>
          </p:cNvPr>
          <p:cNvGraphicFramePr>
            <a:graphicFrameLocks noGrp="1"/>
          </p:cNvGraphicFramePr>
          <p:nvPr>
            <p:extLst>
              <p:ext uri="{D42A27DB-BD31-4B8C-83A1-F6EECF244321}">
                <p14:modId xmlns:p14="http://schemas.microsoft.com/office/powerpoint/2010/main" val="2860579375"/>
              </p:ext>
            </p:extLst>
          </p:nvPr>
        </p:nvGraphicFramePr>
        <p:xfrm>
          <a:off x="443847" y="1193304"/>
          <a:ext cx="11301129" cy="2019672"/>
        </p:xfrm>
        <a:graphic>
          <a:graphicData uri="http://schemas.openxmlformats.org/drawingml/2006/table">
            <a:tbl>
              <a:tblPr firstRow="1" bandRow="1">
                <a:tableStyleId>{F5AB1C69-6EDB-4FF4-983F-18BD219EF322}</a:tableStyleId>
              </a:tblPr>
              <a:tblGrid>
                <a:gridCol w="3767043">
                  <a:extLst>
                    <a:ext uri="{9D8B030D-6E8A-4147-A177-3AD203B41FA5}">
                      <a16:colId xmlns:a16="http://schemas.microsoft.com/office/drawing/2014/main" val="778874819"/>
                    </a:ext>
                  </a:extLst>
                </a:gridCol>
                <a:gridCol w="3767043">
                  <a:extLst>
                    <a:ext uri="{9D8B030D-6E8A-4147-A177-3AD203B41FA5}">
                      <a16:colId xmlns:a16="http://schemas.microsoft.com/office/drawing/2014/main" val="3011716591"/>
                    </a:ext>
                  </a:extLst>
                </a:gridCol>
                <a:gridCol w="3767043">
                  <a:extLst>
                    <a:ext uri="{9D8B030D-6E8A-4147-A177-3AD203B41FA5}">
                      <a16:colId xmlns:a16="http://schemas.microsoft.com/office/drawing/2014/main" val="108586929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 ve Kavrama </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 ve Dikkat</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latin typeface="Calibri" panose="020F0502020204030204" pitchFamily="34" charset="0"/>
                          <a:ea typeface="Calibri" panose="020F0502020204030204" pitchFamily="34" charset="0"/>
                          <a:cs typeface="Calibri" panose="020F0502020204030204" pitchFamily="34" charset="0"/>
                        </a:rPr>
                        <a:t>Telaffuz ve Diksiyon</a:t>
                      </a:r>
                    </a:p>
                  </a:txBody>
                  <a:tcPr anchor="ctr"/>
                </a:tc>
                <a:extLst>
                  <a:ext uri="{0D108BD9-81ED-4DB2-BD59-A6C34878D82A}">
                    <a16:rowId xmlns:a16="http://schemas.microsoft.com/office/drawing/2014/main" val="3589833116"/>
                  </a:ext>
                </a:extLst>
              </a:tr>
              <a:tr h="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 daha iyi anlamanızı sağlar.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Dikkat ve odaklanma becerilerinizi geliştirir.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Doğru telaffuz ve diksiyon iletişim becerilerinizi güçlendirir.</a:t>
                      </a:r>
                    </a:p>
                  </a:txBody>
                  <a:tcPr anchor="ctr"/>
                </a:tc>
                <a:extLst>
                  <a:ext uri="{0D108BD9-81ED-4DB2-BD59-A6C34878D82A}">
                    <a16:rowId xmlns:a16="http://schemas.microsoft.com/office/drawing/2014/main" val="3727133924"/>
                  </a:ext>
                </a:extLst>
              </a:tr>
            </a:tbl>
          </a:graphicData>
        </a:graphic>
      </p:graphicFrame>
      <p:graphicFrame>
        <p:nvGraphicFramePr>
          <p:cNvPr id="13" name="Tablo 12">
            <a:extLst>
              <a:ext uri="{FF2B5EF4-FFF2-40B4-BE49-F238E27FC236}">
                <a16:creationId xmlns:a16="http://schemas.microsoft.com/office/drawing/2014/main" id="{81FEE13F-566A-6B8B-B240-2255E2CF3F73}"/>
              </a:ext>
            </a:extLst>
          </p:cNvPr>
          <p:cNvGraphicFramePr>
            <a:graphicFrameLocks noGrp="1"/>
          </p:cNvGraphicFramePr>
          <p:nvPr>
            <p:extLst>
              <p:ext uri="{D42A27DB-BD31-4B8C-83A1-F6EECF244321}">
                <p14:modId xmlns:p14="http://schemas.microsoft.com/office/powerpoint/2010/main" val="999881446"/>
              </p:ext>
            </p:extLst>
          </p:nvPr>
        </p:nvGraphicFramePr>
        <p:xfrm>
          <a:off x="443847" y="3718912"/>
          <a:ext cx="11301129" cy="2019672"/>
        </p:xfrm>
        <a:graphic>
          <a:graphicData uri="http://schemas.openxmlformats.org/drawingml/2006/table">
            <a:tbl>
              <a:tblPr firstRow="1" bandRow="1">
                <a:tableStyleId>{F5AB1C69-6EDB-4FF4-983F-18BD219EF322}</a:tableStyleId>
              </a:tblPr>
              <a:tblGrid>
                <a:gridCol w="3767043">
                  <a:extLst>
                    <a:ext uri="{9D8B030D-6E8A-4147-A177-3AD203B41FA5}">
                      <a16:colId xmlns:a16="http://schemas.microsoft.com/office/drawing/2014/main" val="778874819"/>
                    </a:ext>
                  </a:extLst>
                </a:gridCol>
                <a:gridCol w="3767043">
                  <a:extLst>
                    <a:ext uri="{9D8B030D-6E8A-4147-A177-3AD203B41FA5}">
                      <a16:colId xmlns:a16="http://schemas.microsoft.com/office/drawing/2014/main" val="3011716591"/>
                    </a:ext>
                  </a:extLst>
                </a:gridCol>
                <a:gridCol w="3767043">
                  <a:extLst>
                    <a:ext uri="{9D8B030D-6E8A-4147-A177-3AD203B41FA5}">
                      <a16:colId xmlns:a16="http://schemas.microsoft.com/office/drawing/2014/main" val="108586929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Akıcılık</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Öz Güven</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latin typeface="Calibri" panose="020F0502020204030204" pitchFamily="34" charset="0"/>
                          <a:ea typeface="Calibri" panose="020F0502020204030204" pitchFamily="34" charset="0"/>
                          <a:cs typeface="Calibri" panose="020F0502020204030204" pitchFamily="34" charset="0"/>
                        </a:rPr>
                        <a:t>Dil Becerileri</a:t>
                      </a:r>
                    </a:p>
                  </a:txBody>
                  <a:tcPr anchor="ctr"/>
                </a:tc>
                <a:extLst>
                  <a:ext uri="{0D108BD9-81ED-4DB2-BD59-A6C34878D82A}">
                    <a16:rowId xmlns:a16="http://schemas.microsoft.com/office/drawing/2014/main" val="3589833116"/>
                  </a:ext>
                </a:extLst>
              </a:tr>
              <a:tr h="0">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Okuma hızınızı artırır ve daha akıcı okumanıza katkıda bulunur.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Okuma becerilerinizin geliştiğini görmek, öz güveninizi artırır.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Kelime dağarcığınızı ve dili kullanma becerinizi geliştirir. </a:t>
                      </a:r>
                    </a:p>
                  </a:txBody>
                  <a:tcPr anchor="ctr"/>
                </a:tc>
                <a:extLst>
                  <a:ext uri="{0D108BD9-81ED-4DB2-BD59-A6C34878D82A}">
                    <a16:rowId xmlns:a16="http://schemas.microsoft.com/office/drawing/2014/main" val="3727133924"/>
                  </a:ext>
                </a:extLst>
              </a:tr>
            </a:tbl>
          </a:graphicData>
        </a:graphic>
      </p:graphicFrame>
    </p:spTree>
    <p:extLst>
      <p:ext uri="{BB962C8B-B14F-4D97-AF65-F5344CB8AC3E}">
        <p14:creationId xmlns:p14="http://schemas.microsoft.com/office/powerpoint/2010/main" val="145924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068758"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Sesli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828043" y="2380759"/>
            <a:ext cx="8568952" cy="3034481"/>
          </a:xfrm>
        </p:spPr>
        <p:txBody>
          <a:bodyPr>
            <a:noAutofit/>
          </a:bodyPr>
          <a:lstStyle/>
          <a:p>
            <a:pPr marL="0" indent="0">
              <a:spcBef>
                <a:spcPts val="0"/>
              </a:spcBef>
              <a:buNone/>
            </a:pPr>
            <a:r>
              <a:rPr lang="tr-TR" sz="3100" b="1" dirty="0">
                <a:latin typeface="Calibri" panose="020F0502020204030204" pitchFamily="34" charset="0"/>
                <a:ea typeface="Calibri" panose="020F0502020204030204" pitchFamily="34" charset="0"/>
                <a:cs typeface="Calibri" panose="020F0502020204030204" pitchFamily="34" charset="0"/>
              </a:rPr>
              <a:t>Yavaş ve anlaşılır bir sesle okuyunuz: </a:t>
            </a:r>
            <a:r>
              <a:rPr lang="tr-TR" sz="3100" dirty="0">
                <a:latin typeface="Calibri" panose="020F0502020204030204" pitchFamily="34" charset="0"/>
                <a:ea typeface="Calibri" panose="020F0502020204030204" pitchFamily="34" charset="0"/>
                <a:cs typeface="Calibri" panose="020F0502020204030204" pitchFamily="34" charset="0"/>
              </a:rPr>
              <a:t>Her kelimeyi açıkça ifade ederek okumaya dikkat ediniz. Bu sayede metni daha iyi anlayabilirsiniz.</a:t>
            </a:r>
          </a:p>
          <a:p>
            <a:pPr marL="0" indent="0">
              <a:spcBef>
                <a:spcPts val="0"/>
              </a:spcBef>
              <a:buNone/>
            </a:pPr>
            <a:endParaRPr lang="tr-TR" sz="31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tr-TR" sz="3100" b="1" dirty="0">
                <a:latin typeface="Calibri" panose="020F0502020204030204" pitchFamily="34" charset="0"/>
                <a:ea typeface="Calibri" panose="020F0502020204030204" pitchFamily="34" charset="0"/>
                <a:cs typeface="Calibri" panose="020F0502020204030204" pitchFamily="34" charset="0"/>
              </a:rPr>
              <a:t>Vurgu ve tonlamaya dikkat ediniz: </a:t>
            </a:r>
            <a:r>
              <a:rPr lang="tr-TR" sz="3100" dirty="0">
                <a:latin typeface="Calibri" panose="020F0502020204030204" pitchFamily="34" charset="0"/>
                <a:ea typeface="Calibri" panose="020F0502020204030204" pitchFamily="34" charset="0"/>
                <a:cs typeface="Calibri" panose="020F0502020204030204" pitchFamily="34" charset="0"/>
              </a:rPr>
              <a:t>Önemli kısımları vurgulayarak ve duyguları ifade eden bir ton kullanarak metni daha etkili bir şekilde iletebilirsiniz.</a:t>
            </a:r>
          </a:p>
          <a:p>
            <a:pPr marL="0" indent="0">
              <a:spcBef>
                <a:spcPts val="0"/>
              </a:spcBef>
              <a:buNone/>
            </a:pPr>
            <a:endParaRPr lang="tr-TR" sz="3100" dirty="0">
              <a:latin typeface="Calibri" panose="020F0502020204030204" pitchFamily="34" charset="0"/>
              <a:ea typeface="Calibri" panose="020F0502020204030204" pitchFamily="34" charset="0"/>
              <a:cs typeface="Calibri" panose="020F0502020204030204" pitchFamily="34" charset="0"/>
            </a:endParaRP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311334" y="2267177"/>
            <a:ext cx="987638" cy="3261643"/>
          </a:xfrm>
          <a:prstGeom prst="rect">
            <a:avLst/>
          </a:prstGeom>
        </p:spPr>
      </p:pic>
    </p:spTree>
    <p:extLst>
      <p:ext uri="{BB962C8B-B14F-4D97-AF65-F5344CB8AC3E}">
        <p14:creationId xmlns:p14="http://schemas.microsoft.com/office/powerpoint/2010/main" val="107422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297768" y="836712"/>
            <a:ext cx="11593288" cy="2808312"/>
          </a:xfrm>
        </p:spPr>
        <p:txBody>
          <a:bodyPr>
            <a:normAutofit lnSpcReduction="10000"/>
          </a:bodyPr>
          <a:lstStyle/>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Anlamak için ara veriniz: </a:t>
            </a:r>
            <a:r>
              <a:rPr lang="tr-TR" sz="3100" dirty="0">
                <a:latin typeface="Calibri" panose="020F0502020204030204" pitchFamily="34" charset="0"/>
                <a:ea typeface="Calibri" panose="020F0502020204030204" pitchFamily="34" charset="0"/>
                <a:cs typeface="Calibri" panose="020F0502020204030204" pitchFamily="34" charset="0"/>
              </a:rPr>
              <a:t>Metni okurken önemli noktalarda, bölümler arasında kısa duraklamalar yapınız ve metnin anlamını değerlendiriniz. </a:t>
            </a:r>
          </a:p>
          <a:p>
            <a:pPr marL="0" indent="0">
              <a:spcBef>
                <a:spcPts val="0"/>
              </a:spcBef>
              <a:buNone/>
              <a:defRPr/>
            </a:pPr>
            <a:endPar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endPar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rPr>
              <a:t>Tekrar ediniz: </a:t>
            </a:r>
            <a:r>
              <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rPr>
              <a:t>Metni sesli olarak okuduktan sonra önemli noktaları tekrar ediniz. Önemli bilgileri tekrar etmek, öğrenme sürecini pekiştirir.</a:t>
            </a: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kumimoji="0" lang="tr-TR" sz="28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lang="tr-TR" sz="28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07572" y="3284984"/>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365558" y="4005064"/>
            <a:ext cx="8969214" cy="1451936"/>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 alınız: </a:t>
            </a:r>
            <a:r>
              <a:rPr kumimoji="0" lang="tr-TR" sz="3100" b="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Okurken ana fikirleri veya önemli gördüğünüz bilgileri not etmek, bilginin hafızada kalmasına yardımcı olur.</a:t>
            </a:r>
          </a:p>
        </p:txBody>
      </p:sp>
    </p:spTree>
    <p:extLst>
      <p:ext uri="{BB962C8B-B14F-4D97-AF65-F5344CB8AC3E}">
        <p14:creationId xmlns:p14="http://schemas.microsoft.com/office/powerpoint/2010/main" val="38636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1117309" y="548680"/>
            <a:ext cx="10157354" cy="924520"/>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Sessiz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1127916" y="1996492"/>
            <a:ext cx="8505495" cy="359274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metni s</a:t>
            </a:r>
            <a:r>
              <a:rPr lang="tr-TR" sz="36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eslendirmek yerine metindeki anlama </a:t>
            </a:r>
            <a:r>
              <a:rPr lang="tr-TR" sz="3600" kern="1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zihinsel olarak odaklanılan </a:t>
            </a:r>
            <a:r>
              <a:rPr lang="tr-TR" sz="3600" kern="1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tekniktir.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Sessiz okuma tekniği, okuma becerilerini geliştirmek, bilgi edinme sürecini iyileştirmek ve öğrenme verimliliğini artırmak amacıyla kullanılır.</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2718" y="2748750"/>
            <a:ext cx="2088232" cy="2088232"/>
          </a:xfrm>
          <a:prstGeom prst="rect">
            <a:avLst/>
          </a:prstGeom>
        </p:spPr>
      </p:pic>
    </p:spTree>
    <p:extLst>
      <p:ext uri="{BB962C8B-B14F-4D97-AF65-F5344CB8AC3E}">
        <p14:creationId xmlns:p14="http://schemas.microsoft.com/office/powerpoint/2010/main" val="378712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Sessiz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o 3">
            <a:extLst>
              <a:ext uri="{FF2B5EF4-FFF2-40B4-BE49-F238E27FC236}">
                <a16:creationId xmlns:a16="http://schemas.microsoft.com/office/drawing/2014/main" id="{DB819F02-20D3-7B9C-D372-5A59346A4894}"/>
              </a:ext>
            </a:extLst>
          </p:cNvPr>
          <p:cNvGraphicFramePr>
            <a:graphicFrameLocks noGrp="1"/>
          </p:cNvGraphicFramePr>
          <p:nvPr>
            <p:extLst>
              <p:ext uri="{D42A27DB-BD31-4B8C-83A1-F6EECF244321}">
                <p14:modId xmlns:p14="http://schemas.microsoft.com/office/powerpoint/2010/main" val="3935609128"/>
              </p:ext>
            </p:extLst>
          </p:nvPr>
        </p:nvGraphicFramePr>
        <p:xfrm>
          <a:off x="405781" y="1197847"/>
          <a:ext cx="11301129" cy="2019672"/>
        </p:xfrm>
        <a:graphic>
          <a:graphicData uri="http://schemas.openxmlformats.org/drawingml/2006/table">
            <a:tbl>
              <a:tblPr firstRow="1" bandRow="1">
                <a:tableStyleId>{F5AB1C69-6EDB-4FF4-983F-18BD219EF322}</a:tableStyleId>
              </a:tblPr>
              <a:tblGrid>
                <a:gridCol w="3767043">
                  <a:extLst>
                    <a:ext uri="{9D8B030D-6E8A-4147-A177-3AD203B41FA5}">
                      <a16:colId xmlns:a16="http://schemas.microsoft.com/office/drawing/2014/main" val="778874819"/>
                    </a:ext>
                  </a:extLst>
                </a:gridCol>
                <a:gridCol w="3767043">
                  <a:extLst>
                    <a:ext uri="{9D8B030D-6E8A-4147-A177-3AD203B41FA5}">
                      <a16:colId xmlns:a16="http://schemas.microsoft.com/office/drawing/2014/main" val="3011716591"/>
                    </a:ext>
                  </a:extLst>
                </a:gridCol>
                <a:gridCol w="3767043">
                  <a:extLst>
                    <a:ext uri="{9D8B030D-6E8A-4147-A177-3AD203B41FA5}">
                      <a16:colId xmlns:a16="http://schemas.microsoft.com/office/drawing/2014/main" val="108586929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Hız ve Verimlilik</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 ve Dikkat</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latin typeface="Calibri" panose="020F0502020204030204" pitchFamily="34" charset="0"/>
                          <a:ea typeface="Calibri" panose="020F0502020204030204" pitchFamily="34" charset="0"/>
                          <a:cs typeface="Calibri" panose="020F0502020204030204" pitchFamily="34" charset="0"/>
                        </a:rPr>
                        <a:t>Anlama ve İnceleme</a:t>
                      </a:r>
                    </a:p>
                  </a:txBody>
                  <a:tcPr anchor="ctr"/>
                </a:tc>
                <a:extLst>
                  <a:ext uri="{0D108BD9-81ED-4DB2-BD59-A6C34878D82A}">
                    <a16:rowId xmlns:a16="http://schemas.microsoft.com/office/drawing/2014/main" val="3589833116"/>
                  </a:ext>
                </a:extLst>
              </a:tr>
              <a:tr h="1280382">
                <a:tc>
                  <a:txBody>
                    <a:bodyPr/>
                    <a:lstStyle/>
                    <a:p>
                      <a:pPr algn="ctr"/>
                      <a:r>
                        <a:rPr lang="tr-TR" sz="28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Okuma hızınızı artırır ve bilgiyi daha kısa sürede işlemenizi sağlar.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Metne daha dikkatli odaklanmanızı kolaylaştırır.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 derinlemesine anlamanızı ve analiz etmenizi sağlar.</a:t>
                      </a:r>
                    </a:p>
                  </a:txBody>
                  <a:tcPr anchor="ctr"/>
                </a:tc>
                <a:extLst>
                  <a:ext uri="{0D108BD9-81ED-4DB2-BD59-A6C34878D82A}">
                    <a16:rowId xmlns:a16="http://schemas.microsoft.com/office/drawing/2014/main" val="3727133924"/>
                  </a:ext>
                </a:extLst>
              </a:tr>
            </a:tbl>
          </a:graphicData>
        </a:graphic>
      </p:graphicFrame>
      <p:graphicFrame>
        <p:nvGraphicFramePr>
          <p:cNvPr id="6" name="Tablo 5">
            <a:extLst>
              <a:ext uri="{FF2B5EF4-FFF2-40B4-BE49-F238E27FC236}">
                <a16:creationId xmlns:a16="http://schemas.microsoft.com/office/drawing/2014/main" id="{A3D562C0-B56A-F8F7-8AFD-9DF93F453026}"/>
              </a:ext>
            </a:extLst>
          </p:cNvPr>
          <p:cNvGraphicFramePr>
            <a:graphicFrameLocks noGrp="1"/>
          </p:cNvGraphicFramePr>
          <p:nvPr>
            <p:extLst>
              <p:ext uri="{D42A27DB-BD31-4B8C-83A1-F6EECF244321}">
                <p14:modId xmlns:p14="http://schemas.microsoft.com/office/powerpoint/2010/main" val="1803058342"/>
              </p:ext>
            </p:extLst>
          </p:nvPr>
        </p:nvGraphicFramePr>
        <p:xfrm>
          <a:off x="909834" y="3675102"/>
          <a:ext cx="10225138" cy="2019672"/>
        </p:xfrm>
        <a:graphic>
          <a:graphicData uri="http://schemas.openxmlformats.org/drawingml/2006/table">
            <a:tbl>
              <a:tblPr firstRow="1" bandRow="1">
                <a:tableStyleId>{F5AB1C69-6EDB-4FF4-983F-18BD219EF322}</a:tableStyleId>
              </a:tblPr>
              <a:tblGrid>
                <a:gridCol w="5112569">
                  <a:extLst>
                    <a:ext uri="{9D8B030D-6E8A-4147-A177-3AD203B41FA5}">
                      <a16:colId xmlns:a16="http://schemas.microsoft.com/office/drawing/2014/main" val="2947033618"/>
                    </a:ext>
                  </a:extLst>
                </a:gridCol>
                <a:gridCol w="5112569">
                  <a:extLst>
                    <a:ext uri="{9D8B030D-6E8A-4147-A177-3AD203B41FA5}">
                      <a16:colId xmlns:a16="http://schemas.microsoft.com/office/drawing/2014/main" val="3008817949"/>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Bellek</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Dil Becerileri</a:t>
                      </a:r>
                    </a:p>
                  </a:txBody>
                  <a:tcPr anchor="ctr"/>
                </a:tc>
                <a:extLst>
                  <a:ext uri="{0D108BD9-81ED-4DB2-BD59-A6C34878D82A}">
                    <a16:rowId xmlns:a16="http://schemas.microsoft.com/office/drawing/2014/main" val="1033000445"/>
                  </a:ext>
                </a:extLst>
              </a:tr>
              <a:tr h="1280382">
                <a:tc>
                  <a:txBody>
                    <a:bodyPr/>
                    <a:lstStyle/>
                    <a:p>
                      <a:pPr algn="ctr"/>
                      <a:r>
                        <a:rPr lang="tr-TR" sz="28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Öğrenilen bilgilerin bellekte kalıcı hâle gelmesine yardımcı olur.</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Kelime dağarcığınızı geliştirebilir, cümle yapılarını daha iyi kavrayabilirsiniz.</a:t>
                      </a:r>
                    </a:p>
                  </a:txBody>
                  <a:tcPr anchor="ctr"/>
                </a:tc>
                <a:extLst>
                  <a:ext uri="{0D108BD9-81ED-4DB2-BD59-A6C34878D82A}">
                    <a16:rowId xmlns:a16="http://schemas.microsoft.com/office/drawing/2014/main" val="2966416250"/>
                  </a:ext>
                </a:extLst>
              </a:tr>
            </a:tbl>
          </a:graphicData>
        </a:graphic>
      </p:graphicFrame>
    </p:spTree>
    <p:extLst>
      <p:ext uri="{BB962C8B-B14F-4D97-AF65-F5344CB8AC3E}">
        <p14:creationId xmlns:p14="http://schemas.microsoft.com/office/powerpoint/2010/main" val="290390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Sessiz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80"/>
            <a:ext cx="9433048" cy="3261642"/>
          </a:xfrm>
        </p:spPr>
        <p:txBody>
          <a:bodyPr>
            <a:noAutofit/>
          </a:bodyPr>
          <a:lstStyle/>
          <a:p>
            <a:pPr marL="0" indent="0">
              <a:spcBef>
                <a:spcPts val="0"/>
              </a:spcBef>
              <a:buNone/>
            </a:pPr>
            <a:r>
              <a:rPr lang="tr-TR" sz="3100" b="1" dirty="0">
                <a:latin typeface="Calibri" panose="020F0502020204030204" pitchFamily="34" charset="0"/>
                <a:ea typeface="Calibri" panose="020F0502020204030204" pitchFamily="34" charset="0"/>
                <a:cs typeface="Calibri" panose="020F0502020204030204" pitchFamily="34" charset="0"/>
              </a:rPr>
              <a:t>Odaklanınız: </a:t>
            </a:r>
            <a:r>
              <a:rPr lang="tr-TR" sz="3100" dirty="0">
                <a:latin typeface="Calibri" panose="020F0502020204030204" pitchFamily="34" charset="0"/>
                <a:ea typeface="Calibri" panose="020F0502020204030204" pitchFamily="34" charset="0"/>
                <a:cs typeface="Calibri" panose="020F0502020204030204" pitchFamily="34" charset="0"/>
              </a:rPr>
              <a:t>Dikkatinizi dağıtabilecek dış etkenleri en aza indirgeyiniz. Telefonunuzu sessize almak, rahatsız edici sesleri önlemek veya sessiz bir çalışma ortamı oluşturmak bu noktada size yardımcı olabilir. Kelimeleri zihinsel olarak seslendirmeden anlamaya çalışınız. Metnin ana fikrini ve önemli noktalarını anlamaya odaklanınız.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29597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261764" y="764704"/>
            <a:ext cx="11593288" cy="2808312"/>
          </a:xfrm>
        </p:spPr>
        <p:txBody>
          <a:bodyPr>
            <a:normAutofit fontScale="62500" lnSpcReduction="20000"/>
          </a:bodyPr>
          <a:lstStyle/>
          <a:p>
            <a:pPr marL="0" indent="0">
              <a:spcBef>
                <a:spcPts val="0"/>
              </a:spcBef>
              <a:buNone/>
              <a:defRPr/>
            </a:pPr>
            <a:endParaRPr lang="tr-TR" sz="50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5000" b="1" dirty="0">
                <a:latin typeface="Calibri" panose="020F0502020204030204" pitchFamily="34" charset="0"/>
                <a:ea typeface="Calibri" panose="020F0502020204030204" pitchFamily="34" charset="0"/>
                <a:cs typeface="Calibri" panose="020F0502020204030204" pitchFamily="34" charset="0"/>
              </a:rPr>
              <a:t>Dinlenmek için mola veriniz: </a:t>
            </a:r>
            <a:r>
              <a:rPr lang="tr-TR" sz="5000" dirty="0">
                <a:solidFill>
                  <a:srgbClr val="374C81"/>
                </a:solidFill>
                <a:latin typeface="Calibri" panose="020F0502020204030204" pitchFamily="34" charset="0"/>
                <a:ea typeface="Calibri" panose="020F0502020204030204" pitchFamily="34" charset="0"/>
                <a:cs typeface="Calibri" panose="020F0502020204030204" pitchFamily="34" charset="0"/>
              </a:rPr>
              <a:t>Gözlerinizi uzak bir noktaya odaklayarak dinlendiriniz veya kısa bir yürüyüş yapınız.</a:t>
            </a:r>
          </a:p>
          <a:p>
            <a:pPr marL="0" indent="0">
              <a:spcBef>
                <a:spcPts val="0"/>
              </a:spcBef>
              <a:buNone/>
              <a:defRPr/>
            </a:pPr>
            <a:endParaRPr lang="tr-TR" sz="50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endParaRPr lang="tr-TR" sz="50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5000" b="1" dirty="0">
                <a:solidFill>
                  <a:srgbClr val="374C81"/>
                </a:solidFill>
                <a:latin typeface="Calibri" panose="020F0502020204030204" pitchFamily="34" charset="0"/>
                <a:ea typeface="Calibri" panose="020F0502020204030204" pitchFamily="34" charset="0"/>
                <a:cs typeface="Calibri" panose="020F0502020204030204" pitchFamily="34" charset="0"/>
              </a:rPr>
              <a:t>Tekrar ediniz: </a:t>
            </a:r>
            <a:r>
              <a:rPr lang="tr-TR" sz="5000" dirty="0">
                <a:solidFill>
                  <a:srgbClr val="374C81"/>
                </a:solidFill>
                <a:latin typeface="Calibri" panose="020F0502020204030204" pitchFamily="34" charset="0"/>
                <a:ea typeface="Calibri" panose="020F0502020204030204" pitchFamily="34" charset="0"/>
                <a:cs typeface="Calibri" panose="020F0502020204030204" pitchFamily="34" charset="0"/>
              </a:rPr>
              <a:t>Metni sesli olarak okuduktan sonra önemli noktaları tekrar ediniz. Bu, bilginin hafızada kalıcılığını artırabilir.</a:t>
            </a: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kumimoji="0" lang="tr-TR" sz="28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lang="tr-TR" sz="28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07572" y="3284984"/>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261764" y="4158457"/>
            <a:ext cx="8969214" cy="998735"/>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 alınız: </a:t>
            </a:r>
            <a:r>
              <a:rPr kumimoji="0" lang="tr-TR" sz="31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D</a:t>
            </a:r>
            <a:r>
              <a:rPr lang="tr-TR" sz="3100" dirty="0">
                <a:solidFill>
                  <a:srgbClr val="002060"/>
                </a:solidFill>
                <a:latin typeface="Calibri" panose="020F0502020204030204" pitchFamily="34" charset="0"/>
                <a:ea typeface="Calibri" panose="020F0502020204030204" pitchFamily="34" charset="0"/>
                <a:cs typeface="Calibri" panose="020F0502020204030204" pitchFamily="34" charset="0"/>
              </a:rPr>
              <a:t>aha sonra metni hatırlamak amacıyla önemli </a:t>
            </a:r>
            <a:r>
              <a:rPr lang="tr-TR" sz="31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bilgileri veya metnin ana fikrini  not alınız. </a:t>
            </a:r>
            <a:endParaRPr kumimoji="0" lang="tr-TR" sz="3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4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Tam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metni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tamamen ve detaylı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şekilde okumayı içeren bir tekniktir. Bu teknikte, metnin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her bir kelimesi ve cümlesi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dikkatlice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incelenir</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anlamı kavranmaya çalışılır ve içerik üzerinde derinlemesine düşünülür. Anlaşılması zor metinler için bu teknik kullanılır.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8000" y="2748750"/>
            <a:ext cx="2088232" cy="2088232"/>
          </a:xfrm>
          <a:prstGeom prst="rect">
            <a:avLst/>
          </a:prstGeom>
        </p:spPr>
      </p:pic>
    </p:spTree>
    <p:extLst>
      <p:ext uri="{BB962C8B-B14F-4D97-AF65-F5344CB8AC3E}">
        <p14:creationId xmlns:p14="http://schemas.microsoft.com/office/powerpoint/2010/main" val="358631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dirty="0">
                <a:solidFill>
                  <a:srgbClr val="002060"/>
                </a:solidFill>
                <a:latin typeface="Calibri" panose="020F0502020204030204" pitchFamily="34" charset="0"/>
                <a:ea typeface="Calibri" panose="020F0502020204030204" pitchFamily="34" charset="0"/>
                <a:cs typeface="Calibri" panose="020F0502020204030204" pitchFamily="34" charset="0"/>
              </a:rPr>
              <a:t>Tam</a:t>
            </a:r>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a:extLst>
              <a:ext uri="{FF2B5EF4-FFF2-40B4-BE49-F238E27FC236}">
                <a16:creationId xmlns:a16="http://schemas.microsoft.com/office/drawing/2014/main" id="{234034BA-648C-EF08-3C90-03D05245FDD9}"/>
              </a:ext>
            </a:extLst>
          </p:cNvPr>
          <p:cNvGraphicFramePr>
            <a:graphicFrameLocks noGrp="1"/>
          </p:cNvGraphicFramePr>
          <p:nvPr>
            <p:extLst>
              <p:ext uri="{D42A27DB-BD31-4B8C-83A1-F6EECF244321}">
                <p14:modId xmlns:p14="http://schemas.microsoft.com/office/powerpoint/2010/main" val="1714850928"/>
              </p:ext>
            </p:extLst>
          </p:nvPr>
        </p:nvGraphicFramePr>
        <p:xfrm>
          <a:off x="481916" y="954178"/>
          <a:ext cx="11301128" cy="2019672"/>
        </p:xfrm>
        <a:graphic>
          <a:graphicData uri="http://schemas.openxmlformats.org/drawingml/2006/table">
            <a:tbl>
              <a:tblPr firstRow="1" bandRow="1">
                <a:tableStyleId>{F5AB1C69-6EDB-4FF4-983F-18BD219EF322}</a:tableStyleId>
              </a:tblPr>
              <a:tblGrid>
                <a:gridCol w="5307718">
                  <a:extLst>
                    <a:ext uri="{9D8B030D-6E8A-4147-A177-3AD203B41FA5}">
                      <a16:colId xmlns:a16="http://schemas.microsoft.com/office/drawing/2014/main" val="131405284"/>
                    </a:ext>
                  </a:extLst>
                </a:gridCol>
                <a:gridCol w="5993410">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 ve Analiz</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Bilgi Edinme</a:t>
                      </a:r>
                    </a:p>
                  </a:txBody>
                  <a:tcPr anchor="ctr"/>
                </a:tc>
                <a:extLst>
                  <a:ext uri="{0D108BD9-81ED-4DB2-BD59-A6C34878D82A}">
                    <a16:rowId xmlns:a16="http://schemas.microsoft.com/office/drawing/2014/main" val="2500373216"/>
                  </a:ext>
                </a:extLst>
              </a:tr>
              <a:tr h="1280382">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detaylarına odaklanarak içeriği daha iyi kavrar ve metni derinlemesine anlarsınız.</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içeriğini tam olarak anlamanız, öğrenme sürecinizi geliştirir ve bilgiyi daha kalıcı hâle getirir.</a:t>
                      </a:r>
                    </a:p>
                  </a:txBody>
                  <a:tcPr anchor="ctr"/>
                </a:tc>
                <a:extLst>
                  <a:ext uri="{0D108BD9-81ED-4DB2-BD59-A6C34878D82A}">
                    <a16:rowId xmlns:a16="http://schemas.microsoft.com/office/drawing/2014/main" val="204237250"/>
                  </a:ext>
                </a:extLst>
              </a:tr>
            </a:tbl>
          </a:graphicData>
        </a:graphic>
      </p:graphicFrame>
      <p:graphicFrame>
        <p:nvGraphicFramePr>
          <p:cNvPr id="6" name="Tablo 5">
            <a:extLst>
              <a:ext uri="{FF2B5EF4-FFF2-40B4-BE49-F238E27FC236}">
                <a16:creationId xmlns:a16="http://schemas.microsoft.com/office/drawing/2014/main" id="{D5345525-C7E8-2EA7-5557-BB23B814E8B9}"/>
              </a:ext>
            </a:extLst>
          </p:cNvPr>
          <p:cNvGraphicFramePr>
            <a:graphicFrameLocks noGrp="1"/>
          </p:cNvGraphicFramePr>
          <p:nvPr>
            <p:extLst>
              <p:ext uri="{D42A27DB-BD31-4B8C-83A1-F6EECF244321}">
                <p14:modId xmlns:p14="http://schemas.microsoft.com/office/powerpoint/2010/main" val="4214746605"/>
              </p:ext>
            </p:extLst>
          </p:nvPr>
        </p:nvGraphicFramePr>
        <p:xfrm>
          <a:off x="481916" y="3469239"/>
          <a:ext cx="11301128" cy="2019672"/>
        </p:xfrm>
        <a:graphic>
          <a:graphicData uri="http://schemas.openxmlformats.org/drawingml/2006/table">
            <a:tbl>
              <a:tblPr firstRow="1" bandRow="1">
                <a:tableStyleId>{F5AB1C69-6EDB-4FF4-983F-18BD219EF322}</a:tableStyleId>
              </a:tblPr>
              <a:tblGrid>
                <a:gridCol w="5307717">
                  <a:extLst>
                    <a:ext uri="{9D8B030D-6E8A-4147-A177-3AD203B41FA5}">
                      <a16:colId xmlns:a16="http://schemas.microsoft.com/office/drawing/2014/main" val="1312085698"/>
                    </a:ext>
                  </a:extLst>
                </a:gridCol>
                <a:gridCol w="5993411">
                  <a:extLst>
                    <a:ext uri="{9D8B030D-6E8A-4147-A177-3AD203B41FA5}">
                      <a16:colId xmlns:a16="http://schemas.microsoft.com/office/drawing/2014/main" val="2301613567"/>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Eleştirel Düşünme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Dil Becerileri</a:t>
                      </a:r>
                    </a:p>
                  </a:txBody>
                  <a:tcPr anchor="ctr"/>
                </a:tc>
                <a:extLst>
                  <a:ext uri="{0D108BD9-81ED-4DB2-BD59-A6C34878D82A}">
                    <a16:rowId xmlns:a16="http://schemas.microsoft.com/office/drawing/2014/main" val="3789179485"/>
                  </a:ext>
                </a:extLst>
              </a:tr>
              <a:tr h="1008112">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Metindeki argümanları değerlendirerek eleştirel düşünme becerinizi geliştirirsiniz.</a:t>
                      </a:r>
                    </a:p>
                  </a:txBody>
                  <a:tcPr anchor="ctr"/>
                </a:tc>
                <a:tc>
                  <a:txBody>
                    <a:bodyPr/>
                    <a:lstStyle/>
                    <a:p>
                      <a:pPr algn="ctr"/>
                      <a:r>
                        <a:rPr lang="tr-TR" sz="2800" kern="1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Tam okuma tekniği ile kelime dağarcığınızı geliştirir, cümle yapılarını daha iyi kavrarsınız.</a:t>
                      </a:r>
                    </a:p>
                  </a:txBody>
                  <a:tcPr anchor="ctr"/>
                </a:tc>
                <a:extLst>
                  <a:ext uri="{0D108BD9-81ED-4DB2-BD59-A6C34878D82A}">
                    <a16:rowId xmlns:a16="http://schemas.microsoft.com/office/drawing/2014/main" val="3257014209"/>
                  </a:ext>
                </a:extLst>
              </a:tr>
            </a:tbl>
          </a:graphicData>
        </a:graphic>
      </p:graphicFrame>
    </p:spTree>
    <p:extLst>
      <p:ext uri="{BB962C8B-B14F-4D97-AF65-F5344CB8AC3E}">
        <p14:creationId xmlns:p14="http://schemas.microsoft.com/office/powerpoint/2010/main" val="298308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6017" y="2276872"/>
            <a:ext cx="9217024" cy="2304256"/>
          </a:xfrm>
        </p:spPr>
        <p:txBody>
          <a:bodyPr rtlCol="0">
            <a:normAutofit fontScale="90000"/>
          </a:bodyPr>
          <a:lstStyle/>
          <a:p>
            <a:pPr algn="l"/>
            <a:r>
              <a:rPr lang="tr-TR" sz="3600" b="1" dirty="0">
                <a:latin typeface="Calibri" panose="020F0502020204030204" pitchFamily="34" charset="0"/>
                <a:ea typeface="Calibri" panose="020F0502020204030204" pitchFamily="34" charset="0"/>
                <a:cs typeface="Calibri" panose="020F0502020204030204" pitchFamily="34" charset="0"/>
              </a:rPr>
              <a:t>Ünlü düşünür Goethe’nin (Göte) </a:t>
            </a:r>
            <a:r>
              <a:rPr lang="tr-TR" sz="3600" dirty="0">
                <a:latin typeface="Calibri" panose="020F0502020204030204" pitchFamily="34" charset="0"/>
                <a:ea typeface="Calibri" panose="020F0502020204030204" pitchFamily="34" charset="0"/>
                <a:cs typeface="Calibri" panose="020F0502020204030204" pitchFamily="34" charset="0"/>
              </a:rPr>
              <a:t>«</a:t>
            </a:r>
            <a:r>
              <a:rPr lang="tr-TR" sz="3600" b="0" i="0" u="none" strike="noStrike" baseline="0" dirty="0">
                <a:latin typeface="Calibri" panose="020F0502020204030204" pitchFamily="34" charset="0"/>
                <a:ea typeface="Calibri" panose="020F0502020204030204" pitchFamily="34" charset="0"/>
                <a:cs typeface="Calibri" panose="020F0502020204030204" pitchFamily="34" charset="0"/>
              </a:rPr>
              <a:t>Okumayı </a:t>
            </a:r>
            <a:br>
              <a:rPr lang="tr-TR" sz="3600" b="0" i="0" u="none" strike="noStrike" baseline="0" dirty="0">
                <a:latin typeface="Calibri" panose="020F0502020204030204" pitchFamily="34" charset="0"/>
                <a:ea typeface="Calibri" panose="020F0502020204030204" pitchFamily="34" charset="0"/>
                <a:cs typeface="Calibri" panose="020F0502020204030204" pitchFamily="34" charset="0"/>
              </a:rPr>
            </a:br>
            <a:r>
              <a:rPr lang="tr-TR" sz="3600" b="0" i="0" u="none" strike="noStrike" baseline="0" dirty="0">
                <a:latin typeface="Calibri" panose="020F0502020204030204" pitchFamily="34" charset="0"/>
                <a:ea typeface="Calibri" panose="020F0502020204030204" pitchFamily="34" charset="0"/>
                <a:cs typeface="Calibri" panose="020F0502020204030204" pitchFamily="34" charset="0"/>
              </a:rPr>
              <a:t>öğrenmek sanatların en gücüdür. Ben bu işe yaşamımın seksen yılını verdim yine de tam olarak öğrendiğimi söyleyemem.» </a:t>
            </a:r>
            <a:r>
              <a:rPr lang="tr-TR" sz="3600" b="1" i="0" u="none" strike="noStrike" baseline="0" dirty="0">
                <a:latin typeface="Calibri" panose="020F0502020204030204" pitchFamily="34" charset="0"/>
                <a:ea typeface="Calibri" panose="020F0502020204030204" pitchFamily="34" charset="0"/>
                <a:cs typeface="Calibri" panose="020F0502020204030204" pitchFamily="34" charset="0"/>
              </a:rPr>
              <a:t>cümlesi size okumakla ilgili neler düşündürüyor? Düşüncelerinizi paylaşınız.</a:t>
            </a:r>
            <a:endParaRPr lang="en-US" sz="3600" b="1" dirty="0">
              <a:latin typeface="Calibri" panose="020F0502020204030204" pitchFamily="34" charset="0"/>
              <a:ea typeface="Calibri" panose="020F0502020204030204" pitchFamily="34" charset="0"/>
              <a:cs typeface="Calibri" panose="020F0502020204030204" pitchFamily="34" charset="0"/>
            </a:endParaRPr>
          </a:p>
        </p:txBody>
      </p:sp>
      <p:sp>
        <p:nvSpPr>
          <p:cNvPr id="17" name="Metin kutusu 16">
            <a:extLst>
              <a:ext uri="{FF2B5EF4-FFF2-40B4-BE49-F238E27FC236}">
                <a16:creationId xmlns:a16="http://schemas.microsoft.com/office/drawing/2014/main" id="{A097091F-D319-0C30-38FB-AEF19E5876E1}"/>
              </a:ext>
            </a:extLst>
          </p:cNvPr>
          <p:cNvSpPr txBox="1"/>
          <p:nvPr/>
        </p:nvSpPr>
        <p:spPr>
          <a:xfrm>
            <a:off x="606017" y="485127"/>
            <a:ext cx="10801200" cy="1077218"/>
          </a:xfrm>
          <a:prstGeom prst="rect">
            <a:avLst/>
          </a:prstGeom>
          <a:noFill/>
        </p:spPr>
        <p:txBody>
          <a:bodyPr wrap="square">
            <a:spAutoFit/>
          </a:bodyPr>
          <a:lstStyle/>
          <a:p>
            <a:r>
              <a:rPr lang="tr-TR" sz="3200" b="1" dirty="0">
                <a:solidFill>
                  <a:srgbClr val="7030A0"/>
                </a:solidFill>
                <a:latin typeface="Calibri" panose="020F0502020204030204" pitchFamily="34" charset="0"/>
                <a:ea typeface="Calibri" panose="020F0502020204030204" pitchFamily="34" charset="0"/>
                <a:cs typeface="Calibri" panose="020F0502020204030204" pitchFamily="34" charset="0"/>
              </a:rPr>
              <a:t>Diğer sayfaya geçmeden önce aşağıdaki sorunun cevabını düşünerek kendinizce bir okuma tanımı yapınız. </a:t>
            </a:r>
            <a:endParaRPr lang="tr-TR" sz="3200" dirty="0">
              <a:solidFill>
                <a:srgbClr val="7030A0"/>
              </a:solidFill>
            </a:endParaRPr>
          </a:p>
        </p:txBody>
      </p:sp>
      <mc:AlternateContent xmlns:mc="http://schemas.openxmlformats.org/markup-compatibility/2006">
        <mc:Choice xmlns:am3d="http://schemas.microsoft.com/office/drawing/2017/model3d" Requires="am3d">
          <p:graphicFrame>
            <p:nvGraphicFramePr>
              <p:cNvPr id="18" name="3B Model 17" descr="Red Question mark">
                <a:extLst>
                  <a:ext uri="{FF2B5EF4-FFF2-40B4-BE49-F238E27FC236}">
                    <a16:creationId xmlns:a16="http://schemas.microsoft.com/office/drawing/2014/main" id="{CDDFAF84-533C-C7D7-7036-ABD654B116EA}"/>
                  </a:ext>
                </a:extLst>
              </p:cNvPr>
              <p:cNvGraphicFramePr>
                <a:graphicFrameLocks noChangeAspect="1"/>
              </p:cNvGraphicFramePr>
              <p:nvPr>
                <p:extLst>
                  <p:ext uri="{D42A27DB-BD31-4B8C-83A1-F6EECF244321}">
                    <p14:modId xmlns:p14="http://schemas.microsoft.com/office/powerpoint/2010/main" val="678579575"/>
                  </p:ext>
                </p:extLst>
              </p:nvPr>
            </p:nvGraphicFramePr>
            <p:xfrm>
              <a:off x="9541739" y="1918416"/>
              <a:ext cx="1865478" cy="3021168"/>
            </p:xfrm>
            <a:graphic>
              <a:graphicData uri="http://schemas.microsoft.com/office/drawing/2017/model3d">
                <am3d:model3d r:embed="rId2">
                  <am3d:spPr>
                    <a:xfrm>
                      <a:off x="0" y="0"/>
                      <a:ext cx="1865478" cy="3021168"/>
                    </a:xfrm>
                    <a:prstGeom prst="rect">
                      <a:avLst/>
                    </a:prstGeom>
                    <a:effectLst>
                      <a:outerShdw blurRad="50800" dist="38100" dir="5400000" algn="t" rotWithShape="0">
                        <a:srgbClr val="FF0000">
                          <a:alpha val="40000"/>
                        </a:srgbClr>
                      </a:outerShdw>
                    </a:effectLst>
                  </am3d:spPr>
                  <am3d:camera>
                    <am3d:pos x="0" y="0" z="55389530"/>
                    <am3d:up dx="0" dy="36000000" dz="0"/>
                    <am3d:lookAt x="0" y="0" z="0"/>
                    <am3d:perspective fov="2700000"/>
                  </am3d:camera>
                  <am3d:trans>
                    <am3d:meterPerModelUnit n="3517042" d="1000000"/>
                    <am3d:preTrans dx="0" dy="-18004113" dz="-4973"/>
                    <am3d:scale>
                      <am3d:sx n="1000000" d="1000000"/>
                      <am3d:sy n="1000000" d="1000000"/>
                      <am3d:sz n="1000000" d="1000000"/>
                    </am3d:scale>
                    <am3d:rot ax="1200000" ay="-1800000" az="-600000"/>
                    <am3d:postTrans dx="0" dy="0" dz="0"/>
                  </am3d:trans>
                  <am3d:raster rName="Office3DRenderer" rVer="16.0.8326">
                    <am3d:blip r:embed="rId3"/>
                  </am3d:raster>
                  <am3d:objViewport viewportSz="35786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8" name="3B Model 17" descr="Red Question mark">
                <a:extLst>
                  <a:ext uri="{FF2B5EF4-FFF2-40B4-BE49-F238E27FC236}">
                    <a16:creationId xmlns:a16="http://schemas.microsoft.com/office/drawing/2014/main" id="{CDDFAF84-533C-C7D7-7036-ABD654B116EA}"/>
                  </a:ext>
                </a:extLst>
              </p:cNvPr>
              <p:cNvPicPr>
                <a:picLocks noGrp="1" noRot="1" noChangeAspect="1" noMove="1" noResize="1" noEditPoints="1" noAdjustHandles="1" noChangeArrowheads="1" noChangeShapeType="1" noCrop="1"/>
              </p:cNvPicPr>
              <p:nvPr/>
            </p:nvPicPr>
            <p:blipFill>
              <a:blip r:embed="rId3"/>
              <a:stretch>
                <a:fillRect/>
              </a:stretch>
            </p:blipFill>
            <p:spPr>
              <a:xfrm>
                <a:off x="9541739" y="1918416"/>
                <a:ext cx="1865478" cy="3021168"/>
              </a:xfrm>
              <a:prstGeom prst="rect">
                <a:avLst/>
              </a:prstGeom>
              <a:effectLst>
                <a:outerShdw blurRad="50800" dist="38100" dir="5400000" algn="t" rotWithShape="0">
                  <a:srgbClr val="FF0000">
                    <a:alpha val="40000"/>
                  </a:srgbClr>
                </a:outerShdw>
              </a:effectLst>
            </p:spPr>
          </p:pic>
        </mc:Fallback>
      </mc:AlternateContent>
      <p:sp>
        <p:nvSpPr>
          <p:cNvPr id="3" name="Rectangle 1">
            <a:extLst>
              <a:ext uri="{FF2B5EF4-FFF2-40B4-BE49-F238E27FC236}">
                <a16:creationId xmlns:a16="http://schemas.microsoft.com/office/drawing/2014/main" id="{30336094-D081-504E-CC36-F796A1094B55}"/>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333772" y="404664"/>
            <a:ext cx="11377264"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Tam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80"/>
            <a:ext cx="9433048" cy="2707458"/>
          </a:xfrm>
        </p:spPr>
        <p:txBody>
          <a:bodyPr>
            <a:noAutofit/>
          </a:bodyPr>
          <a:lstStyle/>
          <a:p>
            <a:pPr marL="0" indent="0">
              <a:spcBef>
                <a:spcPts val="0"/>
              </a:spcBef>
              <a:buNone/>
            </a:pPr>
            <a:r>
              <a:rPr lang="tr-TR" sz="3100" b="1" dirty="0">
                <a:latin typeface="Calibri" panose="020F0502020204030204" pitchFamily="34" charset="0"/>
                <a:ea typeface="Calibri" panose="020F0502020204030204" pitchFamily="34" charset="0"/>
                <a:cs typeface="Calibri" panose="020F0502020204030204" pitchFamily="34" charset="0"/>
              </a:rPr>
              <a:t>Odaklanınız: </a:t>
            </a:r>
            <a:r>
              <a:rPr lang="tr-TR" sz="3100" dirty="0">
                <a:latin typeface="Calibri" panose="020F0502020204030204" pitchFamily="34" charset="0"/>
                <a:ea typeface="Calibri" panose="020F0502020204030204" pitchFamily="34" charset="0"/>
                <a:cs typeface="Calibri" panose="020F0502020204030204" pitchFamily="34" charset="0"/>
              </a:rPr>
              <a:t>Tam okuma sırasında dikkatinizi metne odaklayınız. Sessiz bir ortam seçerek odaklanma becerinizi artırabilirsiniz.</a:t>
            </a:r>
          </a:p>
          <a:p>
            <a:pPr marL="0" indent="0">
              <a:spcBef>
                <a:spcPts val="0"/>
              </a:spcBef>
              <a:buNone/>
            </a:pPr>
            <a:r>
              <a:rPr lang="tr-TR" sz="3100" b="1" dirty="0">
                <a:latin typeface="Calibri" panose="020F0502020204030204" pitchFamily="34" charset="0"/>
                <a:ea typeface="Calibri" panose="020F0502020204030204" pitchFamily="34" charset="0"/>
                <a:cs typeface="Calibri" panose="020F0502020204030204" pitchFamily="34" charset="0"/>
              </a:rPr>
              <a:t>Yavaş ve dikkatli okuyunuz: </a:t>
            </a:r>
            <a:r>
              <a:rPr lang="tr-TR" sz="3100" dirty="0">
                <a:latin typeface="Calibri" panose="020F0502020204030204" pitchFamily="34" charset="0"/>
                <a:ea typeface="Calibri" panose="020F0502020204030204" pitchFamily="34" charset="0"/>
                <a:cs typeface="Calibri" panose="020F0502020204030204" pitchFamily="34" charset="0"/>
              </a:rPr>
              <a:t>Metni yavaş ve dikkatli bir şekilde okuyunuz. Her kelimeyi ve cümleyi anlamaya çalışınız, detaylara dikkat ediniz.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278243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189756" y="962851"/>
            <a:ext cx="11593288" cy="2664296"/>
          </a:xfrm>
        </p:spPr>
        <p:txBody>
          <a:bodyPr>
            <a:noAutofit/>
          </a:bodyPr>
          <a:lstStyle/>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Anlamaya yoğunlaşınız: </a:t>
            </a:r>
            <a:r>
              <a:rPr lang="tr-TR" sz="3100" dirty="0">
                <a:latin typeface="Calibri" panose="020F0502020204030204" pitchFamily="34" charset="0"/>
                <a:ea typeface="Calibri" panose="020F0502020204030204" pitchFamily="34" charset="0"/>
                <a:cs typeface="Calibri" panose="020F0502020204030204" pitchFamily="34" charset="0"/>
              </a:rPr>
              <a:t>Kelimelerin anlamlarını bağlamdan belirlemeye ve metnin içeriğini kavramaya çalışınız.</a:t>
            </a:r>
            <a:endPar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endPar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rPr>
              <a:t>Tekrar ediniz: </a:t>
            </a:r>
            <a:r>
              <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rPr>
              <a:t>Metni bir kez tam okuma tekniği ile okuduktan sonra önemli bölümleri tekrar ediniz.</a:t>
            </a: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sz="3100"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07572" y="2996952"/>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208444" y="3789040"/>
            <a:ext cx="8969214" cy="998735"/>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 alınız: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Önemli bölümleri not alarak bilgiyi kalıcı hâle getiriniz. </a:t>
            </a:r>
            <a:r>
              <a:rPr lang="tr-TR" sz="31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kumimoji="0" lang="tr-TR" sz="3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797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548680"/>
            <a:ext cx="11027831" cy="924520"/>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Seçerek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metni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hızlıca taramak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ve önemli bilgileri seçerek bu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bölümlere odaklanmak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için kullanılan bir tekniktir. Bu teknikte belirli bölümler seçilerek derinlemesine incelenir. Özellikle zaman kısıtlı olduğunda ve yoğun bir okuma materyaliyle karşılaşıldığında kullanılır.</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311946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Seçerek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1587568400"/>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Hızlı Bilgi Edinme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 hızlıca taramak ve önemli bilgileri belirlemek zaman yönetimi açısından önemli bir avantaj sağlar.</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Metnin belirli bölümlerine odaklandığınız için önemli bilgileri kaçırmadan metni analiz edersiniz.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450148943"/>
              </p:ext>
            </p:extLst>
          </p:nvPr>
        </p:nvGraphicFramePr>
        <p:xfrm>
          <a:off x="261764" y="3722225"/>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Ana Düşünceyi Belirleme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Verimlilik</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Metnin ana düşüncesini, önemli noktalarını belirlemeniz, metni daha hızlı anlamanızı kolaylaştırır.</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Gereksiz detaylardan kaçınmak, önemli bilgileri öncelikli olarak ele almanızı sağlar.</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13232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Seçerek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564406"/>
            <a:ext cx="9433048" cy="2376264"/>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Önemli bilgileri belirleyiniz: </a:t>
            </a:r>
            <a:r>
              <a:rPr lang="tr-TR" sz="3200" dirty="0">
                <a:latin typeface="Calibri" panose="020F0502020204030204" pitchFamily="34" charset="0"/>
                <a:ea typeface="Calibri" panose="020F0502020204030204" pitchFamily="34" charset="0"/>
                <a:cs typeface="Calibri" panose="020F0502020204030204" pitchFamily="34" charset="0"/>
              </a:rPr>
              <a:t>Ana fikirleri, ana başlık ve alt başlıkları, vurgulanan ifadeleri seçerek okuyunuz.</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Dikkat dağıtan unsurlardan kaçınınız: </a:t>
            </a:r>
            <a:r>
              <a:rPr lang="tr-TR" sz="3200" dirty="0">
                <a:latin typeface="Calibri" panose="020F0502020204030204" pitchFamily="34" charset="0"/>
                <a:ea typeface="Calibri" panose="020F0502020204030204" pitchFamily="34" charset="0"/>
                <a:cs typeface="Calibri" panose="020F0502020204030204" pitchFamily="34" charset="0"/>
              </a:rPr>
              <a:t>Gereksiz detaylara takılmadan metni hızlıca taramaya odaklanınız.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25122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297768" y="943676"/>
            <a:ext cx="11593288" cy="2341308"/>
          </a:xfrm>
        </p:spPr>
        <p:txBody>
          <a:bodyPr>
            <a:noAutofit/>
          </a:bodyPr>
          <a:lstStyle/>
          <a:p>
            <a:pPr marL="0" indent="0">
              <a:spcBef>
                <a:spcPts val="0"/>
              </a:spcBef>
              <a:buNone/>
              <a:defRPr/>
            </a:pPr>
            <a:endParaRPr lang="tr-TR" sz="31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Hızlı okuyunuz: </a:t>
            </a:r>
            <a:r>
              <a:rPr lang="tr-TR" sz="3100" dirty="0">
                <a:latin typeface="Calibri" panose="020F0502020204030204" pitchFamily="34" charset="0"/>
                <a:ea typeface="Calibri" panose="020F0502020204030204" pitchFamily="34" charset="0"/>
                <a:cs typeface="Calibri" panose="020F0502020204030204" pitchFamily="34" charset="0"/>
              </a:rPr>
              <a:t>Seçerek okuma, hızlı bir okuma tekniğidir. Bu nedenle okuma hızınızı artırmaya çalışınız ancak metnin anlamını kaybetmemeye dikkat ediniz.  </a:t>
            </a:r>
            <a:endPar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sz="3100"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4936" y="2852936"/>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333772" y="3398777"/>
            <a:ext cx="8969214" cy="998735"/>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 alınız: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Önemli bölümleri seçerek not alınız. Böylece öğrenme sürecinizi pekiştirebilirsiniz.  </a:t>
            </a:r>
            <a:r>
              <a:rPr lang="tr-TR" sz="31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kumimoji="0" lang="tr-TR" sz="3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37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Güdümlü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Belirli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bir hedefe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veya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amaca yönelik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olarak metnin analiz edilmesini ve içeriğin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derinlemesine incelenme</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sini sağlayan tekniktir. Bu teknikte, okuyucu önceden belirlenmiş bir amaca göre okuma yapar.</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60224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Güdümlü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a:extLst>
              <a:ext uri="{FF2B5EF4-FFF2-40B4-BE49-F238E27FC236}">
                <a16:creationId xmlns:a16="http://schemas.microsoft.com/office/drawing/2014/main" id="{234034BA-648C-EF08-3C90-03D05245FDD9}"/>
              </a:ext>
            </a:extLst>
          </p:cNvPr>
          <p:cNvGraphicFramePr>
            <a:graphicFrameLocks noGrp="1"/>
          </p:cNvGraphicFramePr>
          <p:nvPr>
            <p:extLst>
              <p:ext uri="{D42A27DB-BD31-4B8C-83A1-F6EECF244321}">
                <p14:modId xmlns:p14="http://schemas.microsoft.com/office/powerpoint/2010/main" val="3513140826"/>
              </p:ext>
            </p:extLst>
          </p:nvPr>
        </p:nvGraphicFramePr>
        <p:xfrm>
          <a:off x="481916" y="954178"/>
          <a:ext cx="11301128" cy="2330806"/>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405284"/>
                    </a:ext>
                  </a:extLst>
                </a:gridCol>
                <a:gridCol w="5650564">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 ve Analiz</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Önemli Bilgileri Belirleme</a:t>
                      </a:r>
                    </a:p>
                  </a:txBody>
                  <a:tcPr anchor="ctr"/>
                </a:tc>
                <a:extLst>
                  <a:ext uri="{0D108BD9-81ED-4DB2-BD59-A6C34878D82A}">
                    <a16:rowId xmlns:a16="http://schemas.microsoft.com/office/drawing/2014/main" val="2500373216"/>
                  </a:ext>
                </a:extLst>
              </a:tr>
              <a:tr h="1682734">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 bir amaç doğrultusunda kapsamlı bir şekilde analiz eder ve anlarsınız.</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 tararken önemli bilgileri belirlersiniz. </a:t>
                      </a:r>
                    </a:p>
                  </a:txBody>
                  <a:tcPr anchor="ctr"/>
                </a:tc>
                <a:extLst>
                  <a:ext uri="{0D108BD9-81ED-4DB2-BD59-A6C34878D82A}">
                    <a16:rowId xmlns:a16="http://schemas.microsoft.com/office/drawing/2014/main" val="204237250"/>
                  </a:ext>
                </a:extLst>
              </a:tr>
            </a:tbl>
          </a:graphicData>
        </a:graphic>
      </p:graphicFrame>
      <p:graphicFrame>
        <p:nvGraphicFramePr>
          <p:cNvPr id="6" name="Tablo 5">
            <a:extLst>
              <a:ext uri="{FF2B5EF4-FFF2-40B4-BE49-F238E27FC236}">
                <a16:creationId xmlns:a16="http://schemas.microsoft.com/office/drawing/2014/main" id="{D5345525-C7E8-2EA7-5557-BB23B814E8B9}"/>
              </a:ext>
            </a:extLst>
          </p:cNvPr>
          <p:cNvGraphicFramePr>
            <a:graphicFrameLocks noGrp="1"/>
          </p:cNvGraphicFramePr>
          <p:nvPr>
            <p:extLst>
              <p:ext uri="{D42A27DB-BD31-4B8C-83A1-F6EECF244321}">
                <p14:modId xmlns:p14="http://schemas.microsoft.com/office/powerpoint/2010/main" val="1925453341"/>
              </p:ext>
            </p:extLst>
          </p:nvPr>
        </p:nvGraphicFramePr>
        <p:xfrm>
          <a:off x="2604088" y="3861048"/>
          <a:ext cx="7056784" cy="1656184"/>
        </p:xfrm>
        <a:graphic>
          <a:graphicData uri="http://schemas.openxmlformats.org/drawingml/2006/table">
            <a:tbl>
              <a:tblPr firstRow="1" bandRow="1">
                <a:tableStyleId>{F5AB1C69-6EDB-4FF4-983F-18BD219EF322}</a:tableStyleId>
              </a:tblPr>
              <a:tblGrid>
                <a:gridCol w="7056784">
                  <a:extLst>
                    <a:ext uri="{9D8B030D-6E8A-4147-A177-3AD203B41FA5}">
                      <a16:colId xmlns:a16="http://schemas.microsoft.com/office/drawing/2014/main" val="1312085698"/>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Eleştirel Düşünme</a:t>
                      </a:r>
                    </a:p>
                  </a:txBody>
                  <a:tcPr anchor="ctr"/>
                </a:tc>
                <a:extLst>
                  <a:ext uri="{0D108BD9-81ED-4DB2-BD59-A6C34878D82A}">
                    <a16:rowId xmlns:a16="http://schemas.microsoft.com/office/drawing/2014/main" val="3789179485"/>
                  </a:ext>
                </a:extLst>
              </a:tr>
              <a:tr h="1008112">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Metindeki argümanları değerlendirerek eleştirel düşünme becerinizi geliştirirsiniz.</a:t>
                      </a:r>
                    </a:p>
                  </a:txBody>
                  <a:tcPr anchor="ctr"/>
                </a:tc>
                <a:extLst>
                  <a:ext uri="{0D108BD9-81ED-4DB2-BD59-A6C34878D82A}">
                    <a16:rowId xmlns:a16="http://schemas.microsoft.com/office/drawing/2014/main" val="3257014209"/>
                  </a:ext>
                </a:extLst>
              </a:tr>
            </a:tbl>
          </a:graphicData>
        </a:graphic>
      </p:graphicFrame>
    </p:spTree>
    <p:extLst>
      <p:ext uri="{BB962C8B-B14F-4D97-AF65-F5344CB8AC3E}">
        <p14:creationId xmlns:p14="http://schemas.microsoft.com/office/powerpoint/2010/main" val="395534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Güdümlü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433048" cy="3261643"/>
          </a:xfrm>
        </p:spPr>
        <p:txBody>
          <a:bodyPr>
            <a:noAutofit/>
          </a:bodyPr>
          <a:lstStyle/>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Amaç belirleyiniz: </a:t>
            </a:r>
            <a:r>
              <a:rPr lang="tr-TR" sz="3600" dirty="0">
                <a:latin typeface="Calibri" panose="020F0502020204030204" pitchFamily="34" charset="0"/>
                <a:ea typeface="Calibri" panose="020F0502020204030204" pitchFamily="34" charset="0"/>
                <a:cs typeface="Calibri" panose="020F0502020204030204" pitchFamily="34" charset="0"/>
              </a:rPr>
              <a:t>Hangi bilgilere ulaşmak istediğinizi göz önünde bulundurarak bir okuma amacı belirleyiniz.</a:t>
            </a:r>
          </a:p>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Hedefe odaklanınız: </a:t>
            </a:r>
            <a:r>
              <a:rPr lang="tr-TR" sz="3600" dirty="0">
                <a:latin typeface="Calibri" panose="020F0502020204030204" pitchFamily="34" charset="0"/>
                <a:ea typeface="Calibri" panose="020F0502020204030204" pitchFamily="34" charset="0"/>
                <a:cs typeface="Calibri" panose="020F0502020204030204" pitchFamily="34" charset="0"/>
              </a:rPr>
              <a:t>Gereksiz detaylardan kaçınınız ve hedefe yönelik bilgileri seçmeye çalışınız.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348880"/>
            <a:ext cx="987638" cy="3261643"/>
          </a:xfrm>
          <a:prstGeom prst="rect">
            <a:avLst/>
          </a:prstGeom>
        </p:spPr>
      </p:pic>
    </p:spTree>
    <p:extLst>
      <p:ext uri="{BB962C8B-B14F-4D97-AF65-F5344CB8AC3E}">
        <p14:creationId xmlns:p14="http://schemas.microsoft.com/office/powerpoint/2010/main" val="113290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261764" y="764704"/>
            <a:ext cx="11593288" cy="1905137"/>
          </a:xfrm>
        </p:spPr>
        <p:txBody>
          <a:bodyPr>
            <a:normAutofit/>
          </a:bodyPr>
          <a:lstStyle/>
          <a:p>
            <a:pPr marL="0" indent="0">
              <a:spcBef>
                <a:spcPts val="0"/>
              </a:spcBef>
              <a:buNone/>
              <a:defRPr/>
            </a:pPr>
            <a:endParaRPr lang="tr-TR" sz="2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Eleştirel düşününüz: </a:t>
            </a:r>
            <a:r>
              <a:rPr lang="tr-TR" sz="3100" dirty="0">
                <a:latin typeface="Calibri" panose="020F0502020204030204" pitchFamily="34" charset="0"/>
                <a:ea typeface="Calibri" panose="020F0502020204030204" pitchFamily="34" charset="0"/>
                <a:cs typeface="Calibri" panose="020F0502020204030204" pitchFamily="34" charset="0"/>
              </a:rPr>
              <a:t>Metni, eleştirel bir bakış açısıyla incelemeye çalışınız. Fikirleri, argümanları ve kanıtları değerlendirerek kendi düşüncelerinizi oluşturunuz.</a:t>
            </a:r>
            <a:endPar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kumimoji="0" lang="tr-TR" sz="28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lang="tr-TR" sz="28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2724" y="2505100"/>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238945" y="3462192"/>
            <a:ext cx="9505056" cy="998735"/>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 alınız: </a:t>
            </a:r>
            <a:r>
              <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rPr>
              <a:t>Hedefe ulaşma sürecinizi hızlandırmak ve gerektiğinde metni tekrar hatırlamak için not alınız.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tr-TR" sz="31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779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490675"/>
            <a:ext cx="4935719" cy="1876649"/>
          </a:xfrm>
        </p:spPr>
        <p:txBody>
          <a:bodyPr rtlCol="0">
            <a:normAutofit/>
          </a:bodyPr>
          <a:lstStyle/>
          <a:p>
            <a:pPr rtl="0"/>
            <a:br>
              <a:rPr lang="tr-TR" b="1" dirty="0">
                <a:latin typeface="Calibri" panose="020F0502020204030204" pitchFamily="34" charset="0"/>
                <a:ea typeface="Calibri" panose="020F0502020204030204" pitchFamily="34" charset="0"/>
                <a:cs typeface="Calibri" panose="020F0502020204030204" pitchFamily="34" charset="0"/>
              </a:rPr>
            </a:br>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ELEŞTİREL OKUMA NEDİR? </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Resim 8" descr="Masanın üzerinde açık bir kitap ve bir kalem">
            <a:extLst>
              <a:ext uri="{FF2B5EF4-FFF2-40B4-BE49-F238E27FC236}">
                <a16:creationId xmlns:a16="http://schemas.microsoft.com/office/drawing/2014/main" id="{FCE8AA4E-B7E0-BD87-8172-9B31D7D0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871" y="1844824"/>
            <a:ext cx="5589193" cy="3717032"/>
          </a:xfrm>
          <a:prstGeom prst="rect">
            <a:avLst/>
          </a:prstGeom>
        </p:spPr>
      </p:pic>
    </p:spTree>
    <p:extLst>
      <p:ext uri="{BB962C8B-B14F-4D97-AF65-F5344CB8AC3E}">
        <p14:creationId xmlns:p14="http://schemas.microsoft.com/office/powerpoint/2010/main" val="2632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Serbest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özgürce </a:t>
            </a:r>
            <a:r>
              <a:rPr lang="tr-TR" sz="3600" kern="100" dirty="0">
                <a:solidFill>
                  <a:schemeClr val="tx2"/>
                </a:solidFill>
                <a:latin typeface="Calibri" panose="020F0502020204030204" pitchFamily="34" charset="0"/>
                <a:ea typeface="Calibri" panose="020F0502020204030204" pitchFamily="34" charset="0"/>
                <a:cs typeface="Calibri" panose="020F0502020204030204" pitchFamily="34" charset="0"/>
              </a:rPr>
              <a:t>ve</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 esnek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şekilde okunmasını ve metnin akışına göre hareket edilmesini sağlayan bir tekniktir. Bu teknikte, okuyucu metni belirli bir amaca bağlı olmadan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keyif alarak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okur ve metnin içeriğini daha geniş bir bakış açısıyla değerlendirir.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14556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Serbest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23429976"/>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Keyif Alarak Okuma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Genel Bakış Açısı</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 keyifle okur ve daha rahat bir şekilde değerlendirirsiniz.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Metnin akışına göre hareket ettiğiniz için içeriği daha geniş bir bakış açısı ile ele alırsınız.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4077982767"/>
              </p:ext>
            </p:extLst>
          </p:nvPr>
        </p:nvGraphicFramePr>
        <p:xfrm>
          <a:off x="261764" y="3964825"/>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Dil Becerilerini Geliştirme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Kelime dağarcığınızı geliştirir, cümle yapılarını anlar ve dilin akışını daha iyi kavrarsınız.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Metne dikkatinizi vererek ve içeriğe odaklanarak okuma sürecini daha verimli hâle getirirsiniz.</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356325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Seçerek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80"/>
            <a:ext cx="9433048" cy="2707458"/>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Önemli bilgileri belirleyiniz: </a:t>
            </a:r>
            <a:r>
              <a:rPr lang="tr-TR" sz="3200" dirty="0">
                <a:latin typeface="Calibri" panose="020F0502020204030204" pitchFamily="34" charset="0"/>
                <a:ea typeface="Calibri" panose="020F0502020204030204" pitchFamily="34" charset="0"/>
                <a:cs typeface="Calibri" panose="020F0502020204030204" pitchFamily="34" charset="0"/>
              </a:rPr>
              <a:t>Ana fikirleri, başlık altındaki alt başlıkları veya vurgulanan ifadeleri seçerek okuyunuz.</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Dikkat dağıtan unsurlardan kaçınınız: </a:t>
            </a:r>
            <a:r>
              <a:rPr lang="tr-TR" sz="3200" dirty="0">
                <a:latin typeface="Calibri" panose="020F0502020204030204" pitchFamily="34" charset="0"/>
                <a:ea typeface="Calibri" panose="020F0502020204030204" pitchFamily="34" charset="0"/>
                <a:cs typeface="Calibri" panose="020F0502020204030204" pitchFamily="34" charset="0"/>
              </a:rPr>
              <a:t>Gereksiz detaylara takılmadan metni hızlıca taramaya odaklanınız.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206890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297768" y="943676"/>
            <a:ext cx="11593288" cy="2341308"/>
          </a:xfrm>
        </p:spPr>
        <p:txBody>
          <a:bodyPr>
            <a:noAutofit/>
          </a:bodyPr>
          <a:lstStyle/>
          <a:p>
            <a:pPr marL="0" indent="0">
              <a:spcBef>
                <a:spcPts val="0"/>
              </a:spcBef>
              <a:buNone/>
              <a:defRPr/>
            </a:pPr>
            <a:endParaRPr lang="tr-TR" sz="31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Hızlı okuyunuz: </a:t>
            </a:r>
            <a:r>
              <a:rPr lang="tr-TR" sz="3100" dirty="0">
                <a:latin typeface="Calibri" panose="020F0502020204030204" pitchFamily="34" charset="0"/>
                <a:ea typeface="Calibri" panose="020F0502020204030204" pitchFamily="34" charset="0"/>
                <a:cs typeface="Calibri" panose="020F0502020204030204" pitchFamily="34" charset="0"/>
              </a:rPr>
              <a:t>Seçerek okuma, hızlı bir okuma tekniğidir. Bu nedenle okuma hızınızı artırmaya çalışınız ancak metnin anlamını kaybetmemeye dikkat ediniz.  </a:t>
            </a:r>
            <a:endPar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sz="3100"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4936" y="2852936"/>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549796" y="3398777"/>
            <a:ext cx="8969214" cy="998735"/>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 alınız: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Önemli bölümleri seçerek not alınız. Böylece öğrenme sürecinizi pekiştirebilirsiniz.  </a:t>
            </a:r>
            <a:r>
              <a:rPr lang="tr-TR" sz="31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kumimoji="0" lang="tr-TR" sz="3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655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548680"/>
            <a:ext cx="11027831" cy="924520"/>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Seçerek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metni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hızlıca taramak</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ve önemli bilgileri seçerek bu bölümlere odaklanmak için kullanılan bir tekniktir. Bu teknikte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belirli bölümler</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seçilerek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derinlemesine</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incelenir. Özellikle zaman kısıtlı olduğunda ve yoğun bir okuma materyaliyle karşılaşıldığında kullanılır.</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37529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Seçerek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2847802615"/>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Hızlı Bilgi Edinme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Önemli bilgileri hızlıca belirler ve zamandan tasarruf sağlarsınız.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Metnin belirli bölümlerine odaklandığınız için önemli bilgileri kaçırmadan metni analiz edersiniz.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4283123588"/>
              </p:ext>
            </p:extLst>
          </p:nvPr>
        </p:nvGraphicFramePr>
        <p:xfrm>
          <a:off x="261764" y="3722225"/>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Ana Düşünceyi Belirleme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Verimlilik</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Metnin ana düşüncesini, önemli noktalarını belirler, metni daha hızlı anlarsınız.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Gereksiz detaylardan kaçınarak önemli bilgileri öncelikli olarak ele alırsınız.</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380638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Seçerek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80"/>
            <a:ext cx="9433048" cy="2707458"/>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Önemli bilgileri belirleyiniz: </a:t>
            </a:r>
            <a:r>
              <a:rPr lang="tr-TR" sz="3200" dirty="0">
                <a:latin typeface="Calibri" panose="020F0502020204030204" pitchFamily="34" charset="0"/>
                <a:ea typeface="Calibri" panose="020F0502020204030204" pitchFamily="34" charset="0"/>
                <a:cs typeface="Calibri" panose="020F0502020204030204" pitchFamily="34" charset="0"/>
              </a:rPr>
              <a:t>Ana fikirleri, başlık altındaki alt başlıkları veya vurgulanan ifadeleri seçerek okuyunuz.</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Dikkat dağıtan unsurlardan kaçınınız: </a:t>
            </a:r>
            <a:r>
              <a:rPr lang="tr-TR" sz="3200" dirty="0">
                <a:latin typeface="Calibri" panose="020F0502020204030204" pitchFamily="34" charset="0"/>
                <a:ea typeface="Calibri" panose="020F0502020204030204" pitchFamily="34" charset="0"/>
                <a:cs typeface="Calibri" panose="020F0502020204030204" pitchFamily="34" charset="0"/>
              </a:rPr>
              <a:t>Gereksiz detaylara takılmadan metni hızlıca taramaya odaklanınız.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209901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297768" y="943676"/>
            <a:ext cx="11593288" cy="2341308"/>
          </a:xfrm>
        </p:spPr>
        <p:txBody>
          <a:bodyPr>
            <a:noAutofit/>
          </a:bodyPr>
          <a:lstStyle/>
          <a:p>
            <a:pPr marL="0" indent="0">
              <a:spcBef>
                <a:spcPts val="0"/>
              </a:spcBef>
              <a:buNone/>
              <a:defRPr/>
            </a:pPr>
            <a:endParaRPr lang="tr-TR" sz="31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Hızlı okuyunuz: </a:t>
            </a:r>
            <a:r>
              <a:rPr lang="tr-TR" sz="3100" dirty="0">
                <a:latin typeface="Calibri" panose="020F0502020204030204" pitchFamily="34" charset="0"/>
                <a:ea typeface="Calibri" panose="020F0502020204030204" pitchFamily="34" charset="0"/>
                <a:cs typeface="Calibri" panose="020F0502020204030204" pitchFamily="34" charset="0"/>
              </a:rPr>
              <a:t>Seçerek okuma, hızlı bir okuma tekniğidir. Bu nedenle okuma hızınızı artırmaya çalışınız ancak metnin anlamını kaybetmemeye dikkat ediniz.  </a:t>
            </a:r>
            <a:endPar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1218987" rtl="0" eaLnBrk="1" fontAlgn="auto" latinLnBrk="0" hangingPunct="1">
              <a:lnSpc>
                <a:spcPct val="95000"/>
              </a:lnSpc>
              <a:spcBef>
                <a:spcPts val="0"/>
              </a:spcBef>
              <a:spcAft>
                <a:spcPts val="0"/>
              </a:spcAft>
              <a:buClrTx/>
              <a:buSzPct val="100000"/>
              <a:buFont typeface="Arial" pitchFamily="34" charset="0"/>
              <a:buNone/>
              <a:tabLst/>
              <a:defRPr/>
            </a:pPr>
            <a:endPar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sz="3100"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4936" y="2852936"/>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304108" y="3479180"/>
            <a:ext cx="8969214" cy="998735"/>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 alınız: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Önemli bölümleri seçerek not alınız. Böylece öğrenme sürecinizi pekiştirebilirsiniz.  </a:t>
            </a:r>
            <a:r>
              <a:rPr lang="tr-TR" sz="3100" b="0"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kumimoji="0" lang="tr-TR" sz="3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728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Göz Atarak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hızlıca</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tarayarak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önemli bilgileri seçme </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ve odaklanma yeteneğini geliştiren bir tekniktir. Bu teknikte başlık, alt başlık, vurgulanmış ifadeler veya görseller gibi metnin önemli bölümlerine göz atılır ve önemli bilgiler belirlenir.</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299396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Göz atarak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a:extLst>
              <a:ext uri="{FF2B5EF4-FFF2-40B4-BE49-F238E27FC236}">
                <a16:creationId xmlns:a16="http://schemas.microsoft.com/office/drawing/2014/main" id="{234034BA-648C-EF08-3C90-03D05245FDD9}"/>
              </a:ext>
            </a:extLst>
          </p:cNvPr>
          <p:cNvGraphicFramePr>
            <a:graphicFrameLocks noGrp="1"/>
          </p:cNvGraphicFramePr>
          <p:nvPr>
            <p:extLst>
              <p:ext uri="{D42A27DB-BD31-4B8C-83A1-F6EECF244321}">
                <p14:modId xmlns:p14="http://schemas.microsoft.com/office/powerpoint/2010/main" val="857345473"/>
              </p:ext>
            </p:extLst>
          </p:nvPr>
        </p:nvGraphicFramePr>
        <p:xfrm>
          <a:off x="481916" y="954178"/>
          <a:ext cx="11301128" cy="2446392"/>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405284"/>
                    </a:ext>
                  </a:extLst>
                </a:gridCol>
                <a:gridCol w="5650564">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Hızlı Bilgi Edinme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Ana Düşünceyi Belirleme</a:t>
                      </a:r>
                    </a:p>
                  </a:txBody>
                  <a:tcPr anchor="ctr"/>
                </a:tc>
                <a:extLst>
                  <a:ext uri="{0D108BD9-81ED-4DB2-BD59-A6C34878D82A}">
                    <a16:rowId xmlns:a16="http://schemas.microsoft.com/office/drawing/2014/main" val="2500373216"/>
                  </a:ext>
                </a:extLst>
              </a:tr>
              <a:tr h="1682734">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 hızlı bir şekilde tarayıp önemli bilgileri seçersiniz. </a:t>
                      </a:r>
                    </a:p>
                  </a:txBody>
                  <a:tcPr anchor="ctr"/>
                </a:tc>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Başlık, alt başlık ve vurgulanmış ifadeler gibi metnin öne çıkan bölümlerinden ana düşünceyi belirlersiniz. </a:t>
                      </a:r>
                    </a:p>
                  </a:txBody>
                  <a:tcPr anchor="ctr"/>
                </a:tc>
                <a:extLst>
                  <a:ext uri="{0D108BD9-81ED-4DB2-BD59-A6C34878D82A}">
                    <a16:rowId xmlns:a16="http://schemas.microsoft.com/office/drawing/2014/main" val="204237250"/>
                  </a:ext>
                </a:extLst>
              </a:tr>
            </a:tbl>
          </a:graphicData>
        </a:graphic>
      </p:graphicFrame>
      <p:graphicFrame>
        <p:nvGraphicFramePr>
          <p:cNvPr id="6" name="Tablo 5">
            <a:extLst>
              <a:ext uri="{FF2B5EF4-FFF2-40B4-BE49-F238E27FC236}">
                <a16:creationId xmlns:a16="http://schemas.microsoft.com/office/drawing/2014/main" id="{D5345525-C7E8-2EA7-5557-BB23B814E8B9}"/>
              </a:ext>
            </a:extLst>
          </p:cNvPr>
          <p:cNvGraphicFramePr>
            <a:graphicFrameLocks noGrp="1"/>
          </p:cNvGraphicFramePr>
          <p:nvPr>
            <p:extLst>
              <p:ext uri="{D42A27DB-BD31-4B8C-83A1-F6EECF244321}">
                <p14:modId xmlns:p14="http://schemas.microsoft.com/office/powerpoint/2010/main" val="3315877929"/>
              </p:ext>
            </p:extLst>
          </p:nvPr>
        </p:nvGraphicFramePr>
        <p:xfrm>
          <a:off x="481916" y="3861048"/>
          <a:ext cx="11301128" cy="2163688"/>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2085698"/>
                    </a:ext>
                  </a:extLst>
                </a:gridCol>
                <a:gridCol w="5650564">
                  <a:extLst>
                    <a:ext uri="{9D8B030D-6E8A-4147-A177-3AD203B41FA5}">
                      <a16:colId xmlns:a16="http://schemas.microsoft.com/office/drawing/2014/main" val="993484423"/>
                    </a:ext>
                  </a:extLst>
                </a:gridCol>
              </a:tblGrid>
              <a:tr h="792088">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Dikkat Dağıtıcı Unsurlardan Kaçınma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Verimlilik</a:t>
                      </a:r>
                    </a:p>
                  </a:txBody>
                  <a:tcPr anchor="ctr"/>
                </a:tc>
                <a:extLst>
                  <a:ext uri="{0D108BD9-81ED-4DB2-BD59-A6C34878D82A}">
                    <a16:rowId xmlns:a16="http://schemas.microsoft.com/office/drawing/2014/main" val="3789179485"/>
                  </a:ext>
                </a:extLst>
              </a:tr>
              <a:tr h="1008112">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önemli bölümlerine odaklanarak dikkat dağıtıcı unsurlardan kaçınırsınız. </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Gereksiz detaylara takılmadan önemli bilgileri hızlıca belirlersiniz.</a:t>
                      </a:r>
                    </a:p>
                  </a:txBody>
                  <a:tcPr anchor="ctr"/>
                </a:tc>
                <a:extLst>
                  <a:ext uri="{0D108BD9-81ED-4DB2-BD59-A6C34878D82A}">
                    <a16:rowId xmlns:a16="http://schemas.microsoft.com/office/drawing/2014/main" val="3257014209"/>
                  </a:ext>
                </a:extLst>
              </a:tr>
            </a:tbl>
          </a:graphicData>
        </a:graphic>
      </p:graphicFrame>
    </p:spTree>
    <p:extLst>
      <p:ext uri="{BB962C8B-B14F-4D97-AF65-F5344CB8AC3E}">
        <p14:creationId xmlns:p14="http://schemas.microsoft.com/office/powerpoint/2010/main" val="12724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2693987-61B2-0439-6B42-B298D115B163}"/>
              </a:ext>
            </a:extLst>
          </p:cNvPr>
          <p:cNvSpPr>
            <a:spLocks noGrp="1"/>
          </p:cNvSpPr>
          <p:nvPr>
            <p:ph type="body" idx="1"/>
          </p:nvPr>
        </p:nvSpPr>
        <p:spPr>
          <a:xfrm>
            <a:off x="837828" y="2564904"/>
            <a:ext cx="5256584" cy="1728192"/>
          </a:xfrm>
        </p:spPr>
        <p:txBody>
          <a:bodyPr/>
          <a:lstStyle/>
          <a:p>
            <a:r>
              <a:rPr lang="tr-TR" sz="3200" kern="0"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Eleştirel okuma, bir metni</a:t>
            </a:r>
            <a:r>
              <a:rPr lang="tr-TR" sz="3200" kern="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tr-TR" sz="32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sorgulayarak, analiz ederek </a:t>
            </a:r>
            <a:r>
              <a:rPr lang="tr-TR" sz="3200" kern="0"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ve</a:t>
            </a:r>
            <a:r>
              <a:rPr lang="tr-TR" sz="3200" kern="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değerlendirerek </a:t>
            </a:r>
            <a:r>
              <a:rPr lang="tr-TR" sz="3200" kern="0"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okuma</a:t>
            </a:r>
            <a:r>
              <a:rPr lang="tr-TR" sz="3200" kern="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tr-TR" sz="3200" kern="0" dirty="0">
                <a:solidFill>
                  <a:srgbClr val="4E5798"/>
                </a:solidFill>
                <a:effectLst/>
                <a:latin typeface="Calibri" panose="020F0502020204030204" pitchFamily="34" charset="0"/>
                <a:ea typeface="Calibri" panose="020F0502020204030204" pitchFamily="34" charset="0"/>
                <a:cs typeface="Calibri" panose="020F0502020204030204" pitchFamily="34" charset="0"/>
              </a:rPr>
              <a:t>sürecidir</a:t>
            </a:r>
            <a:r>
              <a:rPr lang="tr-TR" sz="3200" kern="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tr-TR" sz="3200" kern="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8" name="Diyagram 17">
            <a:extLst>
              <a:ext uri="{FF2B5EF4-FFF2-40B4-BE49-F238E27FC236}">
                <a16:creationId xmlns:a16="http://schemas.microsoft.com/office/drawing/2014/main" id="{B731DC53-7B60-4A18-655E-CE4F36FBE8C0}"/>
              </a:ext>
            </a:extLst>
          </p:cNvPr>
          <p:cNvGraphicFramePr/>
          <p:nvPr>
            <p:extLst>
              <p:ext uri="{D42A27DB-BD31-4B8C-83A1-F6EECF244321}">
                <p14:modId xmlns:p14="http://schemas.microsoft.com/office/powerpoint/2010/main" val="1101185913"/>
              </p:ext>
            </p:extLst>
          </p:nvPr>
        </p:nvGraphicFramePr>
        <p:xfrm>
          <a:off x="5302324" y="512676"/>
          <a:ext cx="720080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77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Göz atarak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80"/>
            <a:ext cx="9433048" cy="2707458"/>
          </a:xfrm>
        </p:spPr>
        <p:txBody>
          <a:bodyPr>
            <a:noAutofit/>
          </a:bodyPr>
          <a:lstStyle/>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Başlık ve alt başlıkları tarayınız: </a:t>
            </a:r>
            <a:r>
              <a:rPr lang="tr-TR" sz="3600" dirty="0">
                <a:latin typeface="Calibri" panose="020F0502020204030204" pitchFamily="34" charset="0"/>
                <a:ea typeface="Calibri" panose="020F0502020204030204" pitchFamily="34" charset="0"/>
                <a:cs typeface="Calibri" panose="020F0502020204030204" pitchFamily="34" charset="0"/>
              </a:rPr>
              <a:t>Metnin başlıklarını ve alt başlıklarını gözden geçirerek metnin ana hatlarını belirleyiniz.</a:t>
            </a:r>
          </a:p>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Vurgulanmış ifadeleri inceleyiniz: </a:t>
            </a:r>
            <a:r>
              <a:rPr lang="tr-TR" sz="3600" dirty="0">
                <a:latin typeface="Calibri" panose="020F0502020204030204" pitchFamily="34" charset="0"/>
                <a:ea typeface="Calibri" panose="020F0502020204030204" pitchFamily="34" charset="0"/>
                <a:cs typeface="Calibri" panose="020F0502020204030204" pitchFamily="34" charset="0"/>
              </a:rPr>
              <a:t>Metinde vurgulanmış ifadeler veya önemli kelimeler varsa bunlara odaklanınız.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348880"/>
            <a:ext cx="987638" cy="3261643"/>
          </a:xfrm>
          <a:prstGeom prst="rect">
            <a:avLst/>
          </a:prstGeom>
        </p:spPr>
      </p:pic>
    </p:spTree>
    <p:extLst>
      <p:ext uri="{BB962C8B-B14F-4D97-AF65-F5344CB8AC3E}">
        <p14:creationId xmlns:p14="http://schemas.microsoft.com/office/powerpoint/2010/main" val="128727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238945" y="1168569"/>
            <a:ext cx="11593288" cy="1451937"/>
          </a:xfrm>
        </p:spPr>
        <p:txBody>
          <a:bodyPr>
            <a:normAutofit lnSpcReduction="10000"/>
          </a:bodyPr>
          <a:lstStyle/>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Görselleri değerlendiriniz: </a:t>
            </a:r>
            <a:r>
              <a:rPr lang="tr-TR" sz="3100" dirty="0">
                <a:latin typeface="Calibri" panose="020F0502020204030204" pitchFamily="34" charset="0"/>
                <a:ea typeface="Calibri" panose="020F0502020204030204" pitchFamily="34" charset="0"/>
                <a:cs typeface="Calibri" panose="020F0502020204030204" pitchFamily="34" charset="0"/>
              </a:rPr>
              <a:t>Metinde yer alan görselleri (resimler, grafikler, tablolar vb.) inceleyiniz ve görsellerin metnin içeriğiyle nasıl ilişkilendiğini anlamaya çalışınız. </a:t>
            </a:r>
            <a:endParaRPr lang="tr-TR" dirty="0"/>
          </a:p>
        </p:txBody>
      </p:sp>
      <p:sp>
        <p:nvSpPr>
          <p:cNvPr id="8" name="Metin kutusu 7">
            <a:extLst>
              <a:ext uri="{FF2B5EF4-FFF2-40B4-BE49-F238E27FC236}">
                <a16:creationId xmlns:a16="http://schemas.microsoft.com/office/drawing/2014/main" id="{8E0EC794-C0E6-F916-3304-40FDB8710D08}"/>
              </a:ext>
            </a:extLst>
          </p:cNvPr>
          <p:cNvSpPr txBox="1"/>
          <p:nvPr/>
        </p:nvSpPr>
        <p:spPr>
          <a:xfrm>
            <a:off x="238945" y="3462192"/>
            <a:ext cx="9505056" cy="1451936"/>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Özet ve sonuç bölümlerini gözden geçiriniz: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Metnin özet veya sonuç bölümlerini gözden geçirerek metnin genel içeriğini anlamaya çalışınız.</a:t>
            </a:r>
            <a:endParaRPr kumimoji="0" lang="tr-TR" sz="31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Grafik 3" descr="Büyüteç düz dolguyla">
            <a:extLst>
              <a:ext uri="{FF2B5EF4-FFF2-40B4-BE49-F238E27FC236}">
                <a16:creationId xmlns:a16="http://schemas.microsoft.com/office/drawing/2014/main" id="{E44CEAEF-24C0-4EDF-293E-489EBCAE16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44001" y="3235592"/>
            <a:ext cx="1905136" cy="1905136"/>
          </a:xfrm>
          <a:prstGeom prst="rect">
            <a:avLst/>
          </a:prstGeom>
        </p:spPr>
      </p:pic>
    </p:spTree>
    <p:extLst>
      <p:ext uri="{BB962C8B-B14F-4D97-AF65-F5344CB8AC3E}">
        <p14:creationId xmlns:p14="http://schemas.microsoft.com/office/powerpoint/2010/main" val="90464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İşaretleyerek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 okurken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önemli bilgileri</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ana</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tr-TR" sz="3600" kern="100" dirty="0">
                <a:solidFill>
                  <a:srgbClr val="C00000"/>
                </a:solidFill>
                <a:latin typeface="Calibri" panose="020F0502020204030204" pitchFamily="34" charset="0"/>
                <a:ea typeface="Calibri" panose="020F0502020204030204" pitchFamily="34" charset="0"/>
                <a:cs typeface="Calibri" panose="020F0502020204030204" pitchFamily="34" charset="0"/>
              </a:rPr>
              <a:t>düşünceyi işaretlemeyi</a:t>
            </a:r>
            <a:r>
              <a:rPr lang="tr-TR" sz="36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ve vurgulamayı içeren bir okuma tekniğidir. Bu teknikte metindeki önemli noktalar belirlenir ve çeşitli işaretlerle, sembollerle vurgulanır.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13869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İşaretleyerek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1874093433"/>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Önemli Bilgileri Belirleme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 ve Analiz</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Metnin ana düşüncesini ve önemli noktalarını belirlersiniz.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İşaretlediğiniz bilgileri daha sonra tekrar gözden geçirerek metni derinlemesine anlamlandırır ve analiz edersiniz.</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731432862"/>
              </p:ext>
            </p:extLst>
          </p:nvPr>
        </p:nvGraphicFramePr>
        <p:xfrm>
          <a:off x="261764" y="3964825"/>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Bellek Güçlendirme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İşaret ya da sembollerle vurgulamanız bilgiyi daha kalıcı hâle getirir.</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Metne dikkatinizi verir ve  odaklanırsınız. </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426834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İşaretleyerek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865096"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Önemli bilgileri belirleyiniz: </a:t>
            </a:r>
            <a:r>
              <a:rPr lang="tr-TR" sz="3200" dirty="0">
                <a:latin typeface="Calibri" panose="020F0502020204030204" pitchFamily="34" charset="0"/>
                <a:ea typeface="Calibri" panose="020F0502020204030204" pitchFamily="34" charset="0"/>
                <a:cs typeface="Calibri" panose="020F0502020204030204" pitchFamily="34" charset="0"/>
              </a:rPr>
              <a:t>Metni tararken ana fikirleri, önemli detayları veya vurgulanmış ifadeleri belirlemeye odaklanınız. Bu bilgileri işaretleyerek vurgulayınız. İşaretlediğiniz bilgileri anlamaya odaklanınız.</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Dikkat dağıtan unsurlardan kaçınınız: </a:t>
            </a:r>
            <a:r>
              <a:rPr lang="tr-TR" sz="3200" dirty="0">
                <a:latin typeface="Calibri" panose="020F0502020204030204" pitchFamily="34" charset="0"/>
                <a:ea typeface="Calibri" panose="020F0502020204030204" pitchFamily="34" charset="0"/>
                <a:cs typeface="Calibri" panose="020F0502020204030204" pitchFamily="34" charset="0"/>
              </a:rPr>
              <a:t>Metnin önemli bölümlerini işaretleyiniz, gereksiz bilgilerden kaçınınız.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177154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297768" y="943676"/>
            <a:ext cx="11593288" cy="2341308"/>
          </a:xfrm>
        </p:spPr>
        <p:txBody>
          <a:bodyPr>
            <a:noAutofit/>
          </a:bodyPr>
          <a:lstStyle/>
          <a:p>
            <a:pPr marL="0" indent="0">
              <a:spcBef>
                <a:spcPts val="0"/>
              </a:spcBef>
              <a:buNone/>
              <a:defRPr/>
            </a:pPr>
            <a:endParaRPr lang="tr-TR" sz="31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İşaretlemeleri düzenli yapınız: </a:t>
            </a:r>
            <a:r>
              <a:rPr lang="tr-TR" sz="3100" dirty="0">
                <a:latin typeface="Calibri" panose="020F0502020204030204" pitchFamily="34" charset="0"/>
                <a:ea typeface="Calibri" panose="020F0502020204030204" pitchFamily="34" charset="0"/>
                <a:cs typeface="Calibri" panose="020F0502020204030204" pitchFamily="34" charset="0"/>
              </a:rPr>
              <a:t>Metni işaretlerle vurgularken düzenli ve anlaşılır işaretlemeler yapmaya özen gösteriniz. Önemli bilgileri farklı renkler veya işaretlerle belirleyebilirsiniz.</a:t>
            </a:r>
            <a:endPar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sz="3100"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4936" y="2852936"/>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301857" y="3357467"/>
            <a:ext cx="8969214" cy="1451936"/>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 alınız:</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 İşaretleyerek okuma sırasında önemli bilgileri not alarak daha sonra gözden geçirme ve hatırlama sürecini kolaylaştırabilirsiniz.</a:t>
            </a:r>
            <a:endParaRPr kumimoji="0" lang="tr-TR" sz="31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56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548680"/>
            <a:ext cx="11027831" cy="924520"/>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Soru Sorarak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736764"/>
          </a:xfrm>
        </p:spPr>
        <p:txBody>
          <a:bodyPr>
            <a:noAutofit/>
          </a:bodyPr>
          <a:lstStyle/>
          <a:p>
            <a:pPr marL="0" indent="0">
              <a:lnSpc>
                <a:spcPct val="107000"/>
              </a:lnSpc>
              <a:spcBef>
                <a:spcPts val="0"/>
              </a:spcBef>
              <a:buNone/>
            </a:pPr>
            <a:r>
              <a:rPr lang="tr-TR" sz="3400" kern="100" spc="-60" dirty="0">
                <a:solidFill>
                  <a:srgbClr val="002060"/>
                </a:solidFill>
                <a:latin typeface="Calibri" panose="020F0502020204030204" pitchFamily="34" charset="0"/>
                <a:ea typeface="Calibri" panose="020F0502020204030204" pitchFamily="34" charset="0"/>
                <a:cs typeface="Calibri" panose="020F0502020204030204" pitchFamily="34" charset="0"/>
              </a:rPr>
              <a:t>Metni anlamak ve içselleştirmek için okuyucunun metinle ilgili sorular sormasını içeren bir okuma stratejisidir. Bu teknikte, okuyucu metni okurken metindeki bilgileri anlamak için </a:t>
            </a:r>
            <a:r>
              <a:rPr lang="tr-TR" sz="3400" kern="100" spc="-60" dirty="0">
                <a:solidFill>
                  <a:srgbClr val="C00000"/>
                </a:solidFill>
                <a:latin typeface="Calibri" panose="020F0502020204030204" pitchFamily="34" charset="0"/>
                <a:ea typeface="Calibri" panose="020F0502020204030204" pitchFamily="34" charset="0"/>
                <a:cs typeface="Calibri" panose="020F0502020204030204" pitchFamily="34" charset="0"/>
              </a:rPr>
              <a:t>sorular sorar </a:t>
            </a:r>
            <a:r>
              <a:rPr lang="tr-TR" sz="3400" kern="100" spc="-60" dirty="0">
                <a:solidFill>
                  <a:srgbClr val="002060"/>
                </a:solidFill>
                <a:latin typeface="Calibri" panose="020F0502020204030204" pitchFamily="34" charset="0"/>
                <a:ea typeface="Calibri" panose="020F0502020204030204" pitchFamily="34" charset="0"/>
                <a:cs typeface="Calibri" panose="020F0502020204030204" pitchFamily="34" charset="0"/>
              </a:rPr>
              <a:t>ve bu sorulara </a:t>
            </a:r>
            <a:r>
              <a:rPr lang="tr-TR" sz="3400" kern="100" spc="-60" dirty="0">
                <a:solidFill>
                  <a:srgbClr val="C00000"/>
                </a:solidFill>
                <a:latin typeface="Calibri" panose="020F0502020204030204" pitchFamily="34" charset="0"/>
                <a:ea typeface="Calibri" panose="020F0502020204030204" pitchFamily="34" charset="0"/>
                <a:cs typeface="Calibri" panose="020F0502020204030204" pitchFamily="34" charset="0"/>
              </a:rPr>
              <a:t>cevap arar</a:t>
            </a:r>
            <a:r>
              <a:rPr lang="tr-TR" sz="3400" kern="100" spc="-60" dirty="0">
                <a:solidFill>
                  <a:srgbClr val="002060"/>
                </a:solidFill>
                <a:latin typeface="Calibri" panose="020F0502020204030204" pitchFamily="34" charset="0"/>
                <a:ea typeface="Calibri" panose="020F0502020204030204" pitchFamily="34" charset="0"/>
                <a:cs typeface="Calibri" panose="020F0502020204030204" pitchFamily="34" charset="0"/>
              </a:rPr>
              <a:t>. Bu teknik, eleştirel düşünme becerilerini artırmak için kullanılır.</a:t>
            </a:r>
          </a:p>
          <a:p>
            <a:pPr marL="0" indent="0">
              <a:lnSpc>
                <a:spcPct val="107000"/>
              </a:lnSpc>
              <a:spcBef>
                <a:spcPts val="0"/>
              </a:spcBef>
              <a:buNone/>
            </a:pPr>
            <a:endParaRPr lang="tr-TR" sz="3400" kern="100" spc="-6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355439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Soru sorarak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1957521515"/>
              </p:ext>
            </p:extLst>
          </p:nvPr>
        </p:nvGraphicFramePr>
        <p:xfrm>
          <a:off x="261764" y="1268760"/>
          <a:ext cx="11665296" cy="1656184"/>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 ve Analiz</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Metinle ilgili sorular sorduğunuzda içeriği anlar ve analiz edersiniz.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Sorularınızla dikkatinizi metnin önemli bölümlerine odaklarsınız.</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3031426823"/>
              </p:ext>
            </p:extLst>
          </p:nvPr>
        </p:nvGraphicFramePr>
        <p:xfrm>
          <a:off x="261764" y="3722225"/>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Eleştirel Düşünme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Bellek Güçlendirme</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Metindeki argümanları sorgular, eleştirel düşünme becerinizi geliştirirsiniz.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Soruların cevapları üzerinde düşünür, bilgilerinizi daha kalıcı hâle getirirsiniz.</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370936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Soru sorarak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80"/>
            <a:ext cx="9433048"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Doğru sorular sorunuz: </a:t>
            </a:r>
            <a:r>
              <a:rPr lang="tr-TR" sz="3200" dirty="0">
                <a:latin typeface="Calibri" panose="020F0502020204030204" pitchFamily="34" charset="0"/>
                <a:ea typeface="Calibri" panose="020F0502020204030204" pitchFamily="34" charset="0"/>
                <a:cs typeface="Calibri" panose="020F0502020204030204" pitchFamily="34" charset="0"/>
              </a:rPr>
              <a:t>Metni okurken doğru ve etkili sorular sormaya özen gösteriniz. Sorularınız, metnin içeriğini anlamak ve derinlemesine düşünmek için yol gösterici olmalıdır.</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Cevaplara odaklanınız: </a:t>
            </a:r>
            <a:r>
              <a:rPr lang="tr-TR" sz="3200" dirty="0">
                <a:latin typeface="Calibri" panose="020F0502020204030204" pitchFamily="34" charset="0"/>
                <a:ea typeface="Calibri" panose="020F0502020204030204" pitchFamily="34" charset="0"/>
                <a:cs typeface="Calibri" panose="020F0502020204030204" pitchFamily="34" charset="0"/>
              </a:rPr>
              <a:t>Cevaplarınızı metinde doğrulayarak ve analiz ederek güçlendiriniz.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24592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837828" y="2803240"/>
            <a:ext cx="8227167" cy="1451936"/>
          </a:xfrm>
        </p:spPr>
        <p:txBody>
          <a:bodyPr>
            <a:noAutofit/>
          </a:bodyPr>
          <a:lstStyle/>
          <a:p>
            <a:pPr marL="0" indent="0">
              <a:spcBef>
                <a:spcPts val="0"/>
              </a:spcBef>
              <a:buNone/>
              <a:defRPr/>
            </a:pPr>
            <a:endParaRPr lang="tr-TR" sz="31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Özetleyiniz: </a:t>
            </a:r>
            <a:r>
              <a:rPr lang="tr-TR" sz="3100" dirty="0">
                <a:latin typeface="Calibri" panose="020F0502020204030204" pitchFamily="34" charset="0"/>
                <a:ea typeface="Calibri" panose="020F0502020204030204" pitchFamily="34" charset="0"/>
                <a:cs typeface="Calibri" panose="020F0502020204030204" pitchFamily="34" charset="0"/>
              </a:rPr>
              <a:t>Metni okuduktan sonra sorularınıza verdiğiniz cevapları özetleyerek ve derinlemesine analiz ederek bilgilerinizi pekiştiriniz.</a:t>
            </a:r>
            <a:endPar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tr-TR" sz="3100" dirty="0"/>
          </a:p>
        </p:txBody>
      </p:sp>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42684" y="2479525"/>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837828" y="1480790"/>
            <a:ext cx="10729192" cy="998735"/>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Metni dikkatlice inceleyiniz: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Metni dikkatlice okuyunuz ve sorularınıza cevap ararken detayları gözden kaçırmayınız.</a:t>
            </a:r>
            <a:endParaRPr kumimoji="0" lang="tr-TR" sz="31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98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D459308-06DD-1992-4383-8D5BEBC58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Tree>
    <p:extLst>
      <p:ext uri="{BB962C8B-B14F-4D97-AF65-F5344CB8AC3E}">
        <p14:creationId xmlns:p14="http://schemas.microsoft.com/office/powerpoint/2010/main" val="8465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Not Alarak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2320528"/>
            <a:ext cx="8939599" cy="3232708"/>
          </a:xfrm>
        </p:spPr>
        <p:txBody>
          <a:bodyPr>
            <a:noAutofit/>
          </a:bodyPr>
          <a:lstStyle/>
          <a:p>
            <a:pPr marL="0" indent="0">
              <a:lnSpc>
                <a:spcPct val="107000"/>
              </a:lnSpc>
              <a:spcBef>
                <a:spcPts val="0"/>
              </a:spcBef>
              <a:buNone/>
            </a:pPr>
            <a:r>
              <a:rPr lang="tr-TR" sz="3500" kern="100" spc="-10" dirty="0">
                <a:solidFill>
                  <a:srgbClr val="002060"/>
                </a:solidFill>
                <a:latin typeface="Calibri" panose="020F0502020204030204" pitchFamily="34" charset="0"/>
                <a:ea typeface="Calibri" panose="020F0502020204030204" pitchFamily="34" charset="0"/>
                <a:cs typeface="Calibri" panose="020F0502020204030204" pitchFamily="34" charset="0"/>
              </a:rPr>
              <a:t>Metindeki </a:t>
            </a:r>
            <a:r>
              <a:rPr lang="tr-TR" sz="3500" kern="100" spc="-10" dirty="0">
                <a:solidFill>
                  <a:srgbClr val="C00000"/>
                </a:solidFill>
                <a:latin typeface="Calibri" panose="020F0502020204030204" pitchFamily="34" charset="0"/>
                <a:ea typeface="Calibri" panose="020F0502020204030204" pitchFamily="34" charset="0"/>
                <a:cs typeface="Calibri" panose="020F0502020204030204" pitchFamily="34" charset="0"/>
              </a:rPr>
              <a:t>önemli bilgilerin not edilmesi</a:t>
            </a:r>
            <a:r>
              <a:rPr lang="tr-TR" sz="3500" kern="100" spc="-10" dirty="0">
                <a:solidFill>
                  <a:srgbClr val="002060"/>
                </a:solidFill>
                <a:latin typeface="Calibri" panose="020F0502020204030204" pitchFamily="34" charset="0"/>
                <a:ea typeface="Calibri" panose="020F0502020204030204" pitchFamily="34" charset="0"/>
                <a:cs typeface="Calibri" panose="020F0502020204030204" pitchFamily="34" charset="0"/>
              </a:rPr>
              <a:t>ni amaçlayan okuma tekniğidir. Bu teknikte metnin </a:t>
            </a:r>
            <a:r>
              <a:rPr lang="tr-TR" sz="3500" kern="100" spc="-10" dirty="0">
                <a:solidFill>
                  <a:srgbClr val="C00000"/>
                </a:solidFill>
                <a:latin typeface="Calibri" panose="020F0502020204030204" pitchFamily="34" charset="0"/>
                <a:ea typeface="Calibri" panose="020F0502020204030204" pitchFamily="34" charset="0"/>
                <a:cs typeface="Calibri" panose="020F0502020204030204" pitchFamily="34" charset="0"/>
              </a:rPr>
              <a:t>ana düşünce</a:t>
            </a:r>
            <a:r>
              <a:rPr lang="tr-TR" sz="3500" kern="100" spc="-10" dirty="0">
                <a:solidFill>
                  <a:srgbClr val="002060"/>
                </a:solidFill>
                <a:latin typeface="Calibri" panose="020F0502020204030204" pitchFamily="34" charset="0"/>
                <a:ea typeface="Calibri" panose="020F0502020204030204" pitchFamily="34" charset="0"/>
                <a:cs typeface="Calibri" panose="020F0502020204030204" pitchFamily="34" charset="0"/>
              </a:rPr>
              <a:t>si, </a:t>
            </a:r>
            <a:r>
              <a:rPr lang="tr-TR" sz="3500" kern="100" spc="-10" dirty="0">
                <a:solidFill>
                  <a:srgbClr val="C00000"/>
                </a:solidFill>
                <a:latin typeface="Calibri" panose="020F0502020204030204" pitchFamily="34" charset="0"/>
                <a:ea typeface="Calibri" panose="020F0502020204030204" pitchFamily="34" charset="0"/>
                <a:cs typeface="Calibri" panose="020F0502020204030204" pitchFamily="34" charset="0"/>
              </a:rPr>
              <a:t>önemli detaylar</a:t>
            </a:r>
            <a:r>
              <a:rPr lang="tr-TR" sz="3500" kern="100" spc="-10" dirty="0">
                <a:solidFill>
                  <a:srgbClr val="002060"/>
                </a:solidFill>
                <a:latin typeface="Calibri" panose="020F0502020204030204" pitchFamily="34" charset="0"/>
                <a:ea typeface="Calibri" panose="020F0502020204030204" pitchFamily="34" charset="0"/>
                <a:cs typeface="Calibri" panose="020F0502020204030204" pitchFamily="34" charset="0"/>
              </a:rPr>
              <a:t>ı veya </a:t>
            </a:r>
            <a:r>
              <a:rPr lang="tr-TR" sz="3500" kern="100" spc="-10" dirty="0">
                <a:solidFill>
                  <a:srgbClr val="C00000"/>
                </a:solidFill>
                <a:latin typeface="Calibri" panose="020F0502020204030204" pitchFamily="34" charset="0"/>
                <a:ea typeface="Calibri" panose="020F0502020204030204" pitchFamily="34" charset="0"/>
                <a:cs typeface="Calibri" panose="020F0502020204030204" pitchFamily="34" charset="0"/>
              </a:rPr>
              <a:t>vurgulanan ifadeler</a:t>
            </a:r>
            <a:r>
              <a:rPr lang="tr-TR" sz="3500" kern="100" spc="-10" dirty="0">
                <a:solidFill>
                  <a:srgbClr val="002060"/>
                </a:solidFill>
                <a:latin typeface="Calibri" panose="020F0502020204030204" pitchFamily="34" charset="0"/>
                <a:ea typeface="Calibri" panose="020F0502020204030204" pitchFamily="34" charset="0"/>
                <a:cs typeface="Calibri" panose="020F0502020204030204" pitchFamily="34" charset="0"/>
              </a:rPr>
              <a:t>i not alınır. Bu teknik, araştırma yaparken veya karmaşık metinlerde kullanılır.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4731" y="2892766"/>
            <a:ext cx="2088232" cy="2088232"/>
          </a:xfrm>
          <a:prstGeom prst="rect">
            <a:avLst/>
          </a:prstGeom>
        </p:spPr>
      </p:pic>
    </p:spTree>
    <p:extLst>
      <p:ext uri="{BB962C8B-B14F-4D97-AF65-F5344CB8AC3E}">
        <p14:creationId xmlns:p14="http://schemas.microsoft.com/office/powerpoint/2010/main" val="81790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dirty="0">
                <a:solidFill>
                  <a:srgbClr val="002060"/>
                </a:solidFill>
                <a:latin typeface="Calibri" panose="020F0502020204030204" pitchFamily="34" charset="0"/>
                <a:ea typeface="Calibri" panose="020F0502020204030204" pitchFamily="34" charset="0"/>
                <a:cs typeface="Calibri" panose="020F0502020204030204" pitchFamily="34" charset="0"/>
              </a:rPr>
              <a:t>Not alara</a:t>
            </a:r>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a:extLst>
              <a:ext uri="{FF2B5EF4-FFF2-40B4-BE49-F238E27FC236}">
                <a16:creationId xmlns:a16="http://schemas.microsoft.com/office/drawing/2014/main" id="{234034BA-648C-EF08-3C90-03D05245FDD9}"/>
              </a:ext>
            </a:extLst>
          </p:cNvPr>
          <p:cNvGraphicFramePr>
            <a:graphicFrameLocks noGrp="1"/>
          </p:cNvGraphicFramePr>
          <p:nvPr>
            <p:extLst>
              <p:ext uri="{D42A27DB-BD31-4B8C-83A1-F6EECF244321}">
                <p14:modId xmlns:p14="http://schemas.microsoft.com/office/powerpoint/2010/main" val="2995289159"/>
              </p:ext>
            </p:extLst>
          </p:nvPr>
        </p:nvGraphicFramePr>
        <p:xfrm>
          <a:off x="481916" y="954178"/>
          <a:ext cx="11301128" cy="2330806"/>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405284"/>
                    </a:ext>
                  </a:extLst>
                </a:gridCol>
                <a:gridCol w="5650564">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İçeriği Kavrama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2500373216"/>
                  </a:ext>
                </a:extLst>
              </a:tr>
              <a:tr h="1682734">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ana düşüncesini ve önemli detaylarını belirler, içeriği daha kolay anlarsınız.</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Metnin önemli bölümlerine odaklanarak dikkatinizi artırırsınız.</a:t>
                      </a:r>
                    </a:p>
                  </a:txBody>
                  <a:tcPr anchor="ctr"/>
                </a:tc>
                <a:extLst>
                  <a:ext uri="{0D108BD9-81ED-4DB2-BD59-A6C34878D82A}">
                    <a16:rowId xmlns:a16="http://schemas.microsoft.com/office/drawing/2014/main" val="204237250"/>
                  </a:ext>
                </a:extLst>
              </a:tr>
            </a:tbl>
          </a:graphicData>
        </a:graphic>
      </p:graphicFrame>
      <p:graphicFrame>
        <p:nvGraphicFramePr>
          <p:cNvPr id="6" name="Tablo 5">
            <a:extLst>
              <a:ext uri="{FF2B5EF4-FFF2-40B4-BE49-F238E27FC236}">
                <a16:creationId xmlns:a16="http://schemas.microsoft.com/office/drawing/2014/main" id="{D5345525-C7E8-2EA7-5557-BB23B814E8B9}"/>
              </a:ext>
            </a:extLst>
          </p:cNvPr>
          <p:cNvGraphicFramePr>
            <a:graphicFrameLocks noGrp="1"/>
          </p:cNvGraphicFramePr>
          <p:nvPr>
            <p:extLst>
              <p:ext uri="{D42A27DB-BD31-4B8C-83A1-F6EECF244321}">
                <p14:modId xmlns:p14="http://schemas.microsoft.com/office/powerpoint/2010/main" val="111838935"/>
              </p:ext>
            </p:extLst>
          </p:nvPr>
        </p:nvGraphicFramePr>
        <p:xfrm>
          <a:off x="481916" y="3861048"/>
          <a:ext cx="11301128" cy="1800200"/>
        </p:xfrm>
        <a:graphic>
          <a:graphicData uri="http://schemas.openxmlformats.org/drawingml/2006/table">
            <a:tbl>
              <a:tblPr firstRow="1" bandRow="1">
                <a:tableStyleId>{F5AB1C69-6EDB-4FF4-983F-18BD219EF322}</a:tableStyleId>
              </a:tblPr>
              <a:tblGrid>
                <a:gridCol w="11301128">
                  <a:extLst>
                    <a:ext uri="{9D8B030D-6E8A-4147-A177-3AD203B41FA5}">
                      <a16:colId xmlns:a16="http://schemas.microsoft.com/office/drawing/2014/main" val="1312085698"/>
                    </a:ext>
                  </a:extLst>
                </a:gridCol>
              </a:tblGrid>
              <a:tr h="792088">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Bellek Güçlendirme</a:t>
                      </a:r>
                    </a:p>
                  </a:txBody>
                  <a:tcPr anchor="ctr"/>
                </a:tc>
                <a:extLst>
                  <a:ext uri="{0D108BD9-81ED-4DB2-BD59-A6C34878D82A}">
                    <a16:rowId xmlns:a16="http://schemas.microsoft.com/office/drawing/2014/main" val="3789179485"/>
                  </a:ext>
                </a:extLst>
              </a:tr>
              <a:tr h="1008112">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Bilgileri not eder ve notlarınızı gözden geçirirseniz bilginin kalıcı olmasını sağlarsınız. </a:t>
                      </a:r>
                    </a:p>
                  </a:txBody>
                  <a:tcPr anchor="ctr"/>
                </a:tc>
                <a:extLst>
                  <a:ext uri="{0D108BD9-81ED-4DB2-BD59-A6C34878D82A}">
                    <a16:rowId xmlns:a16="http://schemas.microsoft.com/office/drawing/2014/main" val="3257014209"/>
                  </a:ext>
                </a:extLst>
              </a:tr>
            </a:tbl>
          </a:graphicData>
        </a:graphic>
      </p:graphicFrame>
    </p:spTree>
    <p:extLst>
      <p:ext uri="{BB962C8B-B14F-4D97-AF65-F5344CB8AC3E}">
        <p14:creationId xmlns:p14="http://schemas.microsoft.com/office/powerpoint/2010/main" val="15923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Not alarak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433048" cy="3261643"/>
          </a:xfrm>
        </p:spPr>
        <p:txBody>
          <a:bodyPr>
            <a:noAutofit/>
          </a:bodyPr>
          <a:lstStyle/>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Önemli bilgileri belirleyiniz: </a:t>
            </a:r>
            <a:r>
              <a:rPr lang="tr-TR" sz="3600" dirty="0">
                <a:latin typeface="Calibri" panose="020F0502020204030204" pitchFamily="34" charset="0"/>
                <a:ea typeface="Calibri" panose="020F0502020204030204" pitchFamily="34" charset="0"/>
                <a:cs typeface="Calibri" panose="020F0502020204030204" pitchFamily="34" charset="0"/>
              </a:rPr>
              <a:t>Ana düşünceyi, önemli detayları, vurgulanan ifadeleri veya ilginç noktaları not alarak öne çıkarınız.</a:t>
            </a:r>
          </a:p>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Düzenli ve anlaşılır notlar tutunuz: </a:t>
            </a:r>
            <a:r>
              <a:rPr lang="tr-TR" sz="3600" dirty="0">
                <a:latin typeface="Calibri" panose="020F0502020204030204" pitchFamily="34" charset="0"/>
                <a:ea typeface="Calibri" panose="020F0502020204030204" pitchFamily="34" charset="0"/>
                <a:cs typeface="Calibri" panose="020F0502020204030204" pitchFamily="34" charset="0"/>
              </a:rPr>
              <a:t>Notlarınızı renk kodları kullanarak veya kısaltmalarla daha anlaşılır hâle getirebilirsiniz.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348880"/>
            <a:ext cx="987638" cy="3261643"/>
          </a:xfrm>
          <a:prstGeom prst="rect">
            <a:avLst/>
          </a:prstGeom>
        </p:spPr>
      </p:pic>
    </p:spTree>
    <p:extLst>
      <p:ext uri="{BB962C8B-B14F-4D97-AF65-F5344CB8AC3E}">
        <p14:creationId xmlns:p14="http://schemas.microsoft.com/office/powerpoint/2010/main" val="90179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305959" y="3252318"/>
            <a:ext cx="8820980" cy="1451936"/>
          </a:xfrm>
        </p:spPr>
        <p:txBody>
          <a:bodyPr>
            <a:normAutofit/>
          </a:bodyPr>
          <a:lstStyle/>
          <a:p>
            <a:pPr marL="0" indent="0">
              <a:spcBef>
                <a:spcPts val="0"/>
              </a:spcBef>
              <a:buNone/>
              <a:defRPr/>
            </a:pPr>
            <a:endParaRPr lang="tr-TR" sz="2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Özetleyiniz: </a:t>
            </a:r>
            <a:r>
              <a:rPr lang="tr-TR" sz="3100" dirty="0">
                <a:latin typeface="Calibri" panose="020F0502020204030204" pitchFamily="34" charset="0"/>
                <a:ea typeface="Calibri" panose="020F0502020204030204" pitchFamily="34" charset="0"/>
                <a:cs typeface="Calibri" panose="020F0502020204030204" pitchFamily="34" charset="0"/>
              </a:rPr>
              <a:t>Metni okuduktan sonra notlarınızı kullanarak metnin özetini oluşturunuz. </a:t>
            </a:r>
            <a:endParaRPr lang="tr-TR" sz="28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dirty="0"/>
          </a:p>
        </p:txBody>
      </p:sp>
      <p:sp>
        <p:nvSpPr>
          <p:cNvPr id="8" name="Metin kutusu 7">
            <a:extLst>
              <a:ext uri="{FF2B5EF4-FFF2-40B4-BE49-F238E27FC236}">
                <a16:creationId xmlns:a16="http://schemas.microsoft.com/office/drawing/2014/main" id="{8E0EC794-C0E6-F916-3304-40FDB8710D08}"/>
              </a:ext>
            </a:extLst>
          </p:cNvPr>
          <p:cNvSpPr txBox="1"/>
          <p:nvPr/>
        </p:nvSpPr>
        <p:spPr>
          <a:xfrm>
            <a:off x="283367" y="1427779"/>
            <a:ext cx="11337271" cy="998735"/>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Notlarınızı sık sık gözden geçiriniz: </a:t>
            </a:r>
            <a:r>
              <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rPr>
              <a:t>N</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otlarınızı tekrarlayarak ve gözden geçirerek bilgiyi pekiştiriniz. </a:t>
            </a:r>
            <a:endParaRPr kumimoji="0" lang="tr-TR" sz="31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Resim 1">
            <a:extLst>
              <a:ext uri="{FF2B5EF4-FFF2-40B4-BE49-F238E27FC236}">
                <a16:creationId xmlns:a16="http://schemas.microsoft.com/office/drawing/2014/main" id="{0907BFB6-5366-4C33-27A1-BB3274DA137D}"/>
              </a:ext>
            </a:extLst>
          </p:cNvPr>
          <p:cNvPicPr>
            <a:picLocks noChangeAspect="1"/>
          </p:cNvPicPr>
          <p:nvPr/>
        </p:nvPicPr>
        <p:blipFill>
          <a:blip r:embed="rId2"/>
          <a:stretch>
            <a:fillRect/>
          </a:stretch>
        </p:blipFill>
        <p:spPr>
          <a:xfrm>
            <a:off x="8249258" y="2790905"/>
            <a:ext cx="3371380" cy="3365284"/>
          </a:xfrm>
          <a:prstGeom prst="rect">
            <a:avLst/>
          </a:prstGeom>
        </p:spPr>
      </p:pic>
    </p:spTree>
    <p:extLst>
      <p:ext uri="{BB962C8B-B14F-4D97-AF65-F5344CB8AC3E}">
        <p14:creationId xmlns:p14="http://schemas.microsoft.com/office/powerpoint/2010/main" val="49152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Özetleyerek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Metnin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ana düşüncesinin ve önemli noktalarının belirlenmesini </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sağlayan bir tekniktir. Bu teknikte okuyucu, metnin genel yapısını ve önemli bilgilerini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kendi cümleleriyle </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özetleyerek metni anlamaya çalışır. Araştırmalarda veya okuma becerilerini geliştirirken kullanılır.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152712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fontScale="90000"/>
          </a:bodyPr>
          <a:lstStyle/>
          <a:p>
            <a:pPr algn="ctr" rtl="0"/>
            <a:r>
              <a:rPr lang="tr-TR"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Özetleyerek okuma tekniğinin yararları şunlardır:</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73264667"/>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Önemli Bilgileri Belirleme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Zaman Yönetimi</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Metnin ana düşüncesini ve önemli noktalarını belirler, metne genel bir bakış açısı ile yaklaşırsınız.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 daha kısa sürede anlamlandırırsınız.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119505822"/>
              </p:ext>
            </p:extLst>
          </p:nvPr>
        </p:nvGraphicFramePr>
        <p:xfrm>
          <a:off x="261764" y="3964825"/>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Bellek Güçlendirme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 kendi cümlelerinizle özetlemeniz bilgiyi daha kalıcı hâle getirir.</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Gereksiz detaylardan kaçınarak metnin ana hatlarını ve önemli bilgilerini belirlersiniz. </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220975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Özetleyerek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865096"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Önemli bilgileri belirleyiniz: </a:t>
            </a:r>
            <a:r>
              <a:rPr lang="tr-TR" sz="3200" dirty="0">
                <a:latin typeface="Calibri" panose="020F0502020204030204" pitchFamily="34" charset="0"/>
                <a:ea typeface="Calibri" panose="020F0502020204030204" pitchFamily="34" charset="0"/>
                <a:cs typeface="Calibri" panose="020F0502020204030204" pitchFamily="34" charset="0"/>
              </a:rPr>
              <a:t>Metni tararken ana düşünceyi, önemli detayları veya vurgulanmış ifadeleri belirleyiniz. Özetinizde önemli detaylara yer veriniz. </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Kısaltmalar kullanınız: </a:t>
            </a:r>
            <a:r>
              <a:rPr lang="tr-TR" sz="3200" dirty="0">
                <a:latin typeface="Calibri" panose="020F0502020204030204" pitchFamily="34" charset="0"/>
                <a:ea typeface="Calibri" panose="020F0502020204030204" pitchFamily="34" charset="0"/>
                <a:cs typeface="Calibri" panose="020F0502020204030204" pitchFamily="34" charset="0"/>
              </a:rPr>
              <a:t>Metni özetlerken kısaltmalar kullanabilirsiniz ancak kısaltmaların anlaşılır olmasına dikkat ediniz. </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161138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pic>
        <p:nvPicPr>
          <p:cNvPr id="6" name="Grafik 5" descr="Kalemle grafik ve Not kağıt defterleri">
            <a:extLst>
              <a:ext uri="{FF2B5EF4-FFF2-40B4-BE49-F238E27FC236}">
                <a16:creationId xmlns:a16="http://schemas.microsoft.com/office/drawing/2014/main" id="{F15C42A4-31EF-3D98-E75E-B8BAD61D88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4917" y="1412776"/>
            <a:ext cx="3366120" cy="3366120"/>
          </a:xfrm>
          <a:prstGeom prst="rect">
            <a:avLst/>
          </a:prstGeom>
        </p:spPr>
      </p:pic>
      <p:sp>
        <p:nvSpPr>
          <p:cNvPr id="8" name="Metin kutusu 7">
            <a:extLst>
              <a:ext uri="{FF2B5EF4-FFF2-40B4-BE49-F238E27FC236}">
                <a16:creationId xmlns:a16="http://schemas.microsoft.com/office/drawing/2014/main" id="{8E0EC794-C0E6-F916-3304-40FDB8710D08}"/>
              </a:ext>
            </a:extLst>
          </p:cNvPr>
          <p:cNvSpPr txBox="1"/>
          <p:nvPr/>
        </p:nvSpPr>
        <p:spPr>
          <a:xfrm>
            <a:off x="486206" y="1514156"/>
            <a:ext cx="8047148" cy="3264740"/>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Özetinizin anlaşılır olmasına dikkat ediniz: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Oluşturduğunuz özetin anlaşılır ve tutarlı olmasına özen gösteriniz. Özet, metnin ana hatlarını ve önemli bilgilerini içermelidir. Özetinizde metinden doğrudan alıntılara yer vermeyiniz. Metinde belirlediğiniz önemli noktaları kendi cümlelerinizle yazınız. </a:t>
            </a:r>
            <a:endParaRPr kumimoji="0" lang="tr-TR" sz="31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92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Tahmin Ederek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880780"/>
          </a:xfrm>
        </p:spPr>
        <p:txBody>
          <a:bodyPr>
            <a:noAutofit/>
          </a:bodyPr>
          <a:lstStyle/>
          <a:p>
            <a:pPr marL="0" indent="0">
              <a:lnSpc>
                <a:spcPct val="107000"/>
              </a:lnSpc>
              <a:spcBef>
                <a:spcPts val="0"/>
              </a:spcBef>
              <a:buNone/>
            </a:pPr>
            <a:r>
              <a:rPr lang="tr-TR" sz="3400" kern="100" spc="-40" dirty="0">
                <a:solidFill>
                  <a:srgbClr val="002060"/>
                </a:solidFill>
                <a:latin typeface="Calibri" panose="020F0502020204030204" pitchFamily="34" charset="0"/>
                <a:ea typeface="Calibri" panose="020F0502020204030204" pitchFamily="34" charset="0"/>
                <a:cs typeface="Calibri" panose="020F0502020204030204" pitchFamily="34" charset="0"/>
              </a:rPr>
              <a:t>Okuyucunun metni okurken metindeki bilgileri </a:t>
            </a:r>
            <a:r>
              <a:rPr lang="tr-TR" sz="3400" kern="100" spc="-40" dirty="0">
                <a:solidFill>
                  <a:srgbClr val="C00000"/>
                </a:solidFill>
                <a:latin typeface="Calibri" panose="020F0502020204030204" pitchFamily="34" charset="0"/>
                <a:ea typeface="Calibri" panose="020F0502020204030204" pitchFamily="34" charset="0"/>
                <a:cs typeface="Calibri" panose="020F0502020204030204" pitchFamily="34" charset="0"/>
              </a:rPr>
              <a:t>analiz ederek tahminlerde bulunması</a:t>
            </a:r>
            <a:r>
              <a:rPr lang="tr-TR" sz="3400" kern="100" spc="-40" dirty="0">
                <a:solidFill>
                  <a:srgbClr val="002060"/>
                </a:solidFill>
                <a:latin typeface="Calibri" panose="020F0502020204030204" pitchFamily="34" charset="0"/>
                <a:ea typeface="Calibri" panose="020F0502020204030204" pitchFamily="34" charset="0"/>
                <a:cs typeface="Calibri" panose="020F0502020204030204" pitchFamily="34" charset="0"/>
              </a:rPr>
              <a:t>nı ve bu tahminleri doğrulamaya çalışmasını içeren bir tekniktir. Bu teknikte okuyucu, metni anlamaya çalışırken metnin sonraki bölümleri ile ilgili tahminlerde bulunur.</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8828" y="2384884"/>
            <a:ext cx="2088232" cy="2088232"/>
          </a:xfrm>
          <a:prstGeom prst="rect">
            <a:avLst/>
          </a:prstGeom>
        </p:spPr>
      </p:pic>
    </p:spTree>
    <p:extLst>
      <p:ext uri="{BB962C8B-B14F-4D97-AF65-F5344CB8AC3E}">
        <p14:creationId xmlns:p14="http://schemas.microsoft.com/office/powerpoint/2010/main" val="29160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Autofit/>
          </a:bodyPr>
          <a:lstStyle/>
          <a:p>
            <a:pPr algn="ctr" rtl="0"/>
            <a:r>
              <a:rPr lang="tr-TR" sz="3800" b="1" dirty="0">
                <a:solidFill>
                  <a:srgbClr val="002060"/>
                </a:solidFill>
                <a:latin typeface="Calibri" panose="020F0502020204030204" pitchFamily="34" charset="0"/>
                <a:ea typeface="Calibri" panose="020F0502020204030204" pitchFamily="34" charset="0"/>
                <a:cs typeface="Calibri" panose="020F0502020204030204" pitchFamily="34" charset="0"/>
              </a:rPr>
              <a:t>Tahmin ederek </a:t>
            </a:r>
            <a:r>
              <a:rPr lang="tr-TR" sz="38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okuma tekniğinin yararları şunlardır:</a:t>
            </a:r>
            <a:endParaRPr lang="en-US" sz="3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a:extLst>
              <a:ext uri="{FF2B5EF4-FFF2-40B4-BE49-F238E27FC236}">
                <a16:creationId xmlns:a16="http://schemas.microsoft.com/office/drawing/2014/main" id="{234034BA-648C-EF08-3C90-03D05245FDD9}"/>
              </a:ext>
            </a:extLst>
          </p:cNvPr>
          <p:cNvGraphicFramePr>
            <a:graphicFrameLocks noGrp="1"/>
          </p:cNvGraphicFramePr>
          <p:nvPr>
            <p:extLst>
              <p:ext uri="{D42A27DB-BD31-4B8C-83A1-F6EECF244321}">
                <p14:modId xmlns:p14="http://schemas.microsoft.com/office/powerpoint/2010/main" val="2043124676"/>
              </p:ext>
            </p:extLst>
          </p:nvPr>
        </p:nvGraphicFramePr>
        <p:xfrm>
          <a:off x="481916" y="954178"/>
          <a:ext cx="11301128" cy="2330806"/>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405284"/>
                    </a:ext>
                  </a:extLst>
                </a:gridCol>
                <a:gridCol w="5650564">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Eleştirel Düşünme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Anlamayı Derinleştirme</a:t>
                      </a:r>
                    </a:p>
                  </a:txBody>
                  <a:tcPr anchor="ctr"/>
                </a:tc>
                <a:extLst>
                  <a:ext uri="{0D108BD9-81ED-4DB2-BD59-A6C34878D82A}">
                    <a16:rowId xmlns:a16="http://schemas.microsoft.com/office/drawing/2014/main" val="2500373216"/>
                  </a:ext>
                </a:extLst>
              </a:tr>
              <a:tr h="1682734">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Metindeki bilgileri analiz ederek eleştirel düşünme becerinizi geliştirirsiniz. </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Metin hakkında tahminlerde bulunur, tahminlerinizi doğrular, metni daha iyi anlarsınız.</a:t>
                      </a:r>
                    </a:p>
                  </a:txBody>
                  <a:tcPr anchor="ctr"/>
                </a:tc>
                <a:extLst>
                  <a:ext uri="{0D108BD9-81ED-4DB2-BD59-A6C34878D82A}">
                    <a16:rowId xmlns:a16="http://schemas.microsoft.com/office/drawing/2014/main" val="204237250"/>
                  </a:ext>
                </a:extLst>
              </a:tr>
            </a:tbl>
          </a:graphicData>
        </a:graphic>
      </p:graphicFrame>
      <p:graphicFrame>
        <p:nvGraphicFramePr>
          <p:cNvPr id="6" name="Tablo 5">
            <a:extLst>
              <a:ext uri="{FF2B5EF4-FFF2-40B4-BE49-F238E27FC236}">
                <a16:creationId xmlns:a16="http://schemas.microsoft.com/office/drawing/2014/main" id="{D5345525-C7E8-2EA7-5557-BB23B814E8B9}"/>
              </a:ext>
            </a:extLst>
          </p:cNvPr>
          <p:cNvGraphicFramePr>
            <a:graphicFrameLocks noGrp="1"/>
          </p:cNvGraphicFramePr>
          <p:nvPr>
            <p:extLst>
              <p:ext uri="{D42A27DB-BD31-4B8C-83A1-F6EECF244321}">
                <p14:modId xmlns:p14="http://schemas.microsoft.com/office/powerpoint/2010/main" val="2103328446"/>
              </p:ext>
            </p:extLst>
          </p:nvPr>
        </p:nvGraphicFramePr>
        <p:xfrm>
          <a:off x="481916" y="3861048"/>
          <a:ext cx="11301128" cy="1800200"/>
        </p:xfrm>
        <a:graphic>
          <a:graphicData uri="http://schemas.openxmlformats.org/drawingml/2006/table">
            <a:tbl>
              <a:tblPr firstRow="1" bandRow="1">
                <a:tableStyleId>{F5AB1C69-6EDB-4FF4-983F-18BD219EF322}</a:tableStyleId>
              </a:tblPr>
              <a:tblGrid>
                <a:gridCol w="11301128">
                  <a:extLst>
                    <a:ext uri="{9D8B030D-6E8A-4147-A177-3AD203B41FA5}">
                      <a16:colId xmlns:a16="http://schemas.microsoft.com/office/drawing/2014/main" val="1312085698"/>
                    </a:ext>
                  </a:extLst>
                </a:gridCol>
              </a:tblGrid>
              <a:tr h="792088">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Öngörü ve Analiz Becerilerini Geliştirme</a:t>
                      </a:r>
                    </a:p>
                  </a:txBody>
                  <a:tcPr anchor="ctr"/>
                </a:tc>
                <a:extLst>
                  <a:ext uri="{0D108BD9-81ED-4DB2-BD59-A6C34878D82A}">
                    <a16:rowId xmlns:a16="http://schemas.microsoft.com/office/drawing/2014/main" val="3789179485"/>
                  </a:ext>
                </a:extLst>
              </a:tr>
              <a:tr h="1008112">
                <a:tc>
                  <a:txBody>
                    <a:bodyPr/>
                    <a:lstStyle/>
                    <a:p>
                      <a:pPr algn="ct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Metni çözümler ve öngörü becerinizi geliştirirsiniz. </a:t>
                      </a:r>
                    </a:p>
                  </a:txBody>
                  <a:tcPr anchor="ctr"/>
                </a:tc>
                <a:extLst>
                  <a:ext uri="{0D108BD9-81ED-4DB2-BD59-A6C34878D82A}">
                    <a16:rowId xmlns:a16="http://schemas.microsoft.com/office/drawing/2014/main" val="3257014209"/>
                  </a:ext>
                </a:extLst>
              </a:tr>
            </a:tbl>
          </a:graphicData>
        </a:graphic>
      </p:graphicFrame>
    </p:spTree>
    <p:extLst>
      <p:ext uri="{BB962C8B-B14F-4D97-AF65-F5344CB8AC3E}">
        <p14:creationId xmlns:p14="http://schemas.microsoft.com/office/powerpoint/2010/main" val="264443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1BC21E6-EE72-747C-F382-C1B02E88B5C4}"/>
              </a:ext>
            </a:extLst>
          </p:cNvPr>
          <p:cNvSpPr txBox="1"/>
          <p:nvPr/>
        </p:nvSpPr>
        <p:spPr>
          <a:xfrm>
            <a:off x="575792" y="2090172"/>
            <a:ext cx="9767092" cy="2677656"/>
          </a:xfrm>
          <a:prstGeom prst="rect">
            <a:avLst/>
          </a:prstGeom>
          <a:noFill/>
        </p:spPr>
        <p:txBody>
          <a:bodyPr wrap="square">
            <a:spAutoFit/>
          </a:bodyPr>
          <a:lstStyle/>
          <a:p>
            <a:pPr marL="285750" indent="-285750" algn="l">
              <a:buFont typeface="Arial" panose="020B0604020202020204" pitchFamily="34" charset="0"/>
              <a:buChar char="•"/>
            </a:pPr>
            <a:r>
              <a:rPr lang="tr-TR" sz="2800" b="0" u="none" strike="noStrike" baseline="0" dirty="0">
                <a:latin typeface="Calibri" panose="020F0502020204030204" pitchFamily="34" charset="0"/>
                <a:ea typeface="Calibri" panose="020F0502020204030204" pitchFamily="34" charset="0"/>
                <a:cs typeface="Calibri" panose="020F0502020204030204" pitchFamily="34" charset="0"/>
              </a:rPr>
              <a:t>Bu metnin iddiası nedir? </a:t>
            </a:r>
          </a:p>
          <a:p>
            <a:pPr marL="285750" indent="-285750" algn="l">
              <a:buFont typeface="Arial" panose="020B0604020202020204" pitchFamily="34" charset="0"/>
              <a:buChar char="•"/>
            </a:pPr>
            <a:r>
              <a:rPr lang="tr-TR" sz="2800" dirty="0">
                <a:latin typeface="Calibri" panose="020F0502020204030204" pitchFamily="34" charset="0"/>
                <a:ea typeface="Calibri" panose="020F0502020204030204" pitchFamily="34" charset="0"/>
                <a:cs typeface="Calibri" panose="020F0502020204030204" pitchFamily="34" charset="0"/>
              </a:rPr>
              <a:t>Metinde düşünceler</a:t>
            </a:r>
            <a:r>
              <a:rPr lang="tr-TR" sz="2800" b="0" u="none" strike="noStrike" baseline="0" dirty="0">
                <a:latin typeface="Calibri" panose="020F0502020204030204" pitchFamily="34" charset="0"/>
                <a:ea typeface="Calibri" panose="020F0502020204030204" pitchFamily="34" charset="0"/>
                <a:cs typeface="Calibri" panose="020F0502020204030204" pitchFamily="34" charset="0"/>
              </a:rPr>
              <a:t> nasıl desteklenmiş, hangi kanıtlara başvurulmuştur?</a:t>
            </a:r>
          </a:p>
          <a:p>
            <a:pPr marL="285750" indent="-285750" algn="l">
              <a:buFont typeface="Arial" panose="020B0604020202020204" pitchFamily="34" charset="0"/>
              <a:buChar char="•"/>
            </a:pPr>
            <a:r>
              <a:rPr lang="tr-TR" sz="2800" b="0" u="none" strike="noStrike" baseline="0" dirty="0">
                <a:latin typeface="Calibri" panose="020F0502020204030204" pitchFamily="34" charset="0"/>
                <a:ea typeface="Calibri" panose="020F0502020204030204" pitchFamily="34" charset="0"/>
                <a:cs typeface="Calibri" panose="020F0502020204030204" pitchFamily="34" charset="0"/>
              </a:rPr>
              <a:t>Varsayımların, bakış açılarının altında yatan </a:t>
            </a:r>
            <a:r>
              <a:rPr lang="tr-TR" sz="2800" dirty="0">
                <a:latin typeface="Calibri" panose="020F0502020204030204" pitchFamily="34" charset="0"/>
                <a:ea typeface="Calibri" panose="020F0502020204030204" pitchFamily="34" charset="0"/>
                <a:cs typeface="Calibri" panose="020F0502020204030204" pitchFamily="34" charset="0"/>
              </a:rPr>
              <a:t>gerekçeler nelerdir</a:t>
            </a:r>
            <a:r>
              <a:rPr lang="tr-TR" sz="2800" b="0" u="none" strike="noStrike" baseline="0" dirty="0">
                <a:latin typeface="Calibri" panose="020F0502020204030204" pitchFamily="34" charset="0"/>
                <a:ea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tr-TR" sz="2800" b="0" u="none" strike="noStrike" baseline="0" dirty="0">
                <a:latin typeface="Calibri" panose="020F0502020204030204" pitchFamily="34" charset="0"/>
                <a:ea typeface="Calibri" panose="020F0502020204030204" pitchFamily="34" charset="0"/>
                <a:cs typeface="Calibri" panose="020F0502020204030204" pitchFamily="34" charset="0"/>
              </a:rPr>
              <a:t>Metin etkili, gerçekçi, ikna edici ve tutarlı mıdır? </a:t>
            </a:r>
          </a:p>
          <a:p>
            <a:pPr marL="285750" indent="-285750" algn="l">
              <a:buFont typeface="Arial" panose="020B0604020202020204" pitchFamily="34" charset="0"/>
              <a:buChar char="•"/>
            </a:pPr>
            <a:r>
              <a:rPr lang="tr-TR" sz="2800" dirty="0">
                <a:latin typeface="Calibri" panose="020F0502020204030204" pitchFamily="34" charset="0"/>
                <a:ea typeface="Calibri" panose="020F0502020204030204" pitchFamily="34" charset="0"/>
                <a:cs typeface="Calibri" panose="020F0502020204030204" pitchFamily="34" charset="0"/>
              </a:rPr>
              <a:t>K</a:t>
            </a:r>
            <a:r>
              <a:rPr lang="tr-TR" sz="2800" b="0" u="none" strike="noStrike" baseline="0" dirty="0">
                <a:latin typeface="Calibri" panose="020F0502020204030204" pitchFamily="34" charset="0"/>
                <a:ea typeface="Calibri" panose="020F0502020204030204" pitchFamily="34" charset="0"/>
                <a:cs typeface="Calibri" panose="020F0502020204030204" pitchFamily="34" charset="0"/>
              </a:rPr>
              <a:t>endi tezimi geliştirmek için metni nasıl kullanabilirim?</a:t>
            </a:r>
            <a:endParaRPr lang="tr-TR" sz="2800"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m3d="http://schemas.microsoft.com/office/drawing/2017/model3d" Requires="am3d">
          <p:graphicFrame>
            <p:nvGraphicFramePr>
              <p:cNvPr id="2" name="3B Model 1" descr="Exclamation Mark">
                <a:extLst>
                  <a:ext uri="{FF2B5EF4-FFF2-40B4-BE49-F238E27FC236}">
                    <a16:creationId xmlns:a16="http://schemas.microsoft.com/office/drawing/2014/main" id="{2C57EA60-B7B5-6BA7-BFC0-76575D99041A}"/>
                  </a:ext>
                </a:extLst>
              </p:cNvPr>
              <p:cNvGraphicFramePr>
                <a:graphicFrameLocks noChangeAspect="1"/>
              </p:cNvGraphicFramePr>
              <p:nvPr>
                <p:extLst>
                  <p:ext uri="{D42A27DB-BD31-4B8C-83A1-F6EECF244321}">
                    <p14:modId xmlns:p14="http://schemas.microsoft.com/office/powerpoint/2010/main" val="3438348918"/>
                  </p:ext>
                </p:extLst>
              </p:nvPr>
            </p:nvGraphicFramePr>
            <p:xfrm>
              <a:off x="10486900" y="1797358"/>
              <a:ext cx="990699" cy="3263284"/>
            </p:xfrm>
            <a:graphic>
              <a:graphicData uri="http://schemas.microsoft.com/office/drawing/2017/model3d">
                <am3d:model3d r:embed="rId2">
                  <am3d:spPr>
                    <a:xfrm>
                      <a:off x="0" y="0"/>
                      <a:ext cx="990699" cy="3263284"/>
                    </a:xfrm>
                    <a:prstGeom prst="rect">
                      <a:avLst/>
                    </a:prstGeom>
                  </am3d:spPr>
                  <am3d:camera>
                    <am3d:pos x="0" y="0" z="51199812"/>
                    <am3d:up dx="0" dy="36000000" dz="0"/>
                    <am3d:lookAt x="0" y="0" z="0"/>
                    <am3d:perspective fov="2700000"/>
                  </am3d:camera>
                  <am3d:trans>
                    <am3d:meterPerModelUnit n="10799931" d="1000000"/>
                    <am3d:preTrans dx="1097" dy="-18000000" dz="6739"/>
                    <am3d:scale>
                      <am3d:sx n="1000000" d="1000000"/>
                      <am3d:sy n="1000000" d="1000000"/>
                      <am3d:sz n="1000000" d="1000000"/>
                    </am3d:scale>
                    <am3d:rot ay="10800000"/>
                    <am3d:postTrans dx="0" dy="0" dz="0"/>
                  </am3d:trans>
                  <am3d:raster rName="Office3DRenderer" rVer="16.0.8326">
                    <am3d:blip r:embed="rId3"/>
                  </am3d:raster>
                  <am3d:objViewport viewportSz="343325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B Model 1" descr="Exclamation Mark">
                <a:extLst>
                  <a:ext uri="{FF2B5EF4-FFF2-40B4-BE49-F238E27FC236}">
                    <a16:creationId xmlns:a16="http://schemas.microsoft.com/office/drawing/2014/main" id="{2C57EA60-B7B5-6BA7-BFC0-76575D99041A}"/>
                  </a:ext>
                </a:extLst>
              </p:cNvPr>
              <p:cNvPicPr>
                <a:picLocks noGrp="1" noRot="1" noChangeAspect="1" noMove="1" noResize="1" noEditPoints="1" noAdjustHandles="1" noChangeArrowheads="1" noChangeShapeType="1" noCrop="1"/>
              </p:cNvPicPr>
              <p:nvPr/>
            </p:nvPicPr>
            <p:blipFill>
              <a:blip r:embed="rId3"/>
              <a:stretch>
                <a:fillRect/>
              </a:stretch>
            </p:blipFill>
            <p:spPr>
              <a:xfrm>
                <a:off x="10486900" y="1797358"/>
                <a:ext cx="990699" cy="3263284"/>
              </a:xfrm>
              <a:prstGeom prst="rect">
                <a:avLst/>
              </a:prstGeom>
            </p:spPr>
          </p:pic>
        </mc:Fallback>
      </mc:AlternateContent>
      <p:sp>
        <p:nvSpPr>
          <p:cNvPr id="5" name="Metin kutusu 4">
            <a:extLst>
              <a:ext uri="{FF2B5EF4-FFF2-40B4-BE49-F238E27FC236}">
                <a16:creationId xmlns:a16="http://schemas.microsoft.com/office/drawing/2014/main" id="{1B28E913-D5D9-4048-59F9-7F0F8C3CD4B0}"/>
              </a:ext>
            </a:extLst>
          </p:cNvPr>
          <p:cNvSpPr txBox="1"/>
          <p:nvPr/>
        </p:nvSpPr>
        <p:spPr>
          <a:xfrm>
            <a:off x="333772" y="404665"/>
            <a:ext cx="11305256" cy="523220"/>
          </a:xfrm>
          <a:prstGeom prst="rect">
            <a:avLst/>
          </a:prstGeom>
          <a:noFill/>
        </p:spPr>
        <p:txBody>
          <a:bodyPr wrap="square">
            <a:spAutoFit/>
          </a:bodyPr>
          <a:lstStyle/>
          <a:p>
            <a:pPr algn="l"/>
            <a:r>
              <a:rPr lang="tr-TR" sz="2800" b="1" i="0" u="none" strike="noStrike" baseline="0" dirty="0">
                <a:solidFill>
                  <a:srgbClr val="7030A0"/>
                </a:solidFill>
                <a:latin typeface="Calibri" panose="020F0502020204030204" pitchFamily="34" charset="0"/>
                <a:ea typeface="Calibri" panose="020F0502020204030204" pitchFamily="34" charset="0"/>
                <a:cs typeface="Calibri" panose="020F0502020204030204" pitchFamily="34" charset="0"/>
              </a:rPr>
              <a:t>Eleştirel bir okur, metni okurken aşağıdaki soruların cevaplarını aramalıdır: </a:t>
            </a:r>
            <a:endParaRPr lang="tr-TR" sz="2800"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391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Tahmin ederek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433048" cy="3261643"/>
          </a:xfrm>
        </p:spPr>
        <p:txBody>
          <a:bodyPr>
            <a:noAutofit/>
          </a:bodyPr>
          <a:lstStyle/>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Bağlamı doğru anlamaya çalışın: </a:t>
            </a:r>
            <a:r>
              <a:rPr lang="tr-TR" sz="3600" dirty="0">
                <a:latin typeface="Calibri" panose="020F0502020204030204" pitchFamily="34" charset="0"/>
                <a:ea typeface="Calibri" panose="020F0502020204030204" pitchFamily="34" charset="0"/>
                <a:cs typeface="Calibri" panose="020F0502020204030204" pitchFamily="34" charset="0"/>
              </a:rPr>
              <a:t>Bağlam, gelecek bölümler hakkında doğru tahminlerde bulunmanıza yardımcı olacaktır.</a:t>
            </a:r>
          </a:p>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İpucu arayın: </a:t>
            </a:r>
            <a:r>
              <a:rPr lang="tr-TR" sz="3600" dirty="0">
                <a:latin typeface="Calibri" panose="020F0502020204030204" pitchFamily="34" charset="0"/>
                <a:ea typeface="Calibri" panose="020F0502020204030204" pitchFamily="34" charset="0"/>
                <a:cs typeface="Calibri" panose="020F0502020204030204" pitchFamily="34" charset="0"/>
              </a:rPr>
              <a:t>Metindeki anahtar kelimeler, vurgulanmış ifadeler veya önemli detaylar tahminlerinizde size yardımcı olabilir.</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348880"/>
            <a:ext cx="987638" cy="3261643"/>
          </a:xfrm>
          <a:prstGeom prst="rect">
            <a:avLst/>
          </a:prstGeom>
        </p:spPr>
      </p:pic>
    </p:spTree>
    <p:extLst>
      <p:ext uri="{BB962C8B-B14F-4D97-AF65-F5344CB8AC3E}">
        <p14:creationId xmlns:p14="http://schemas.microsoft.com/office/powerpoint/2010/main" val="9074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205D81-B028-533B-E4BF-A25C7BA80E39}"/>
              </a:ext>
            </a:extLst>
          </p:cNvPr>
          <p:cNvSpPr>
            <a:spLocks noGrp="1"/>
          </p:cNvSpPr>
          <p:nvPr>
            <p:ph idx="1"/>
          </p:nvPr>
        </p:nvSpPr>
        <p:spPr>
          <a:xfrm>
            <a:off x="312778" y="3429000"/>
            <a:ext cx="8820980" cy="1451936"/>
          </a:xfrm>
        </p:spPr>
        <p:txBody>
          <a:bodyPr>
            <a:normAutofit fontScale="92500"/>
          </a:bodyPr>
          <a:lstStyle/>
          <a:p>
            <a:pPr marL="0" indent="0">
              <a:spcBef>
                <a:spcPts val="0"/>
              </a:spcBef>
              <a:buNone/>
              <a:defRPr/>
            </a:pPr>
            <a:endParaRPr lang="tr-TR" sz="28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defRPr/>
            </a:pPr>
            <a:r>
              <a:rPr lang="tr-TR" sz="3100" b="1" dirty="0">
                <a:latin typeface="Calibri" panose="020F0502020204030204" pitchFamily="34" charset="0"/>
                <a:ea typeface="Calibri" panose="020F0502020204030204" pitchFamily="34" charset="0"/>
                <a:cs typeface="Calibri" panose="020F0502020204030204" pitchFamily="34" charset="0"/>
              </a:rPr>
              <a:t>Özetleyiniz: </a:t>
            </a:r>
            <a:r>
              <a:rPr lang="tr-TR" sz="3100" dirty="0">
                <a:latin typeface="Calibri" panose="020F0502020204030204" pitchFamily="34" charset="0"/>
                <a:ea typeface="Calibri" panose="020F0502020204030204" pitchFamily="34" charset="0"/>
                <a:cs typeface="Calibri" panose="020F0502020204030204" pitchFamily="34" charset="0"/>
              </a:rPr>
              <a:t>Metni analiz ederek okuduktan sonra metni özetleyerek tahminlerinizin doğruluğunu kontrol ediniz. </a:t>
            </a:r>
            <a:endParaRPr lang="tr-TR" sz="2800" dirty="0">
              <a:solidFill>
                <a:srgbClr val="374C81"/>
              </a:solidFill>
              <a:latin typeface="Calibri" panose="020F0502020204030204" pitchFamily="34" charset="0"/>
              <a:ea typeface="Calibri" panose="020F0502020204030204" pitchFamily="34" charset="0"/>
              <a:cs typeface="Calibri" panose="020F0502020204030204" pitchFamily="34" charset="0"/>
            </a:endParaRPr>
          </a:p>
          <a:p>
            <a:endParaRPr lang="tr-TR" dirty="0"/>
          </a:p>
        </p:txBody>
      </p:sp>
      <p:sp>
        <p:nvSpPr>
          <p:cNvPr id="8" name="Metin kutusu 7">
            <a:extLst>
              <a:ext uri="{FF2B5EF4-FFF2-40B4-BE49-F238E27FC236}">
                <a16:creationId xmlns:a16="http://schemas.microsoft.com/office/drawing/2014/main" id="{8E0EC794-C0E6-F916-3304-40FDB8710D08}"/>
              </a:ext>
            </a:extLst>
          </p:cNvPr>
          <p:cNvSpPr txBox="1"/>
          <p:nvPr/>
        </p:nvSpPr>
        <p:spPr>
          <a:xfrm>
            <a:off x="311865" y="932518"/>
            <a:ext cx="11337271" cy="2358338"/>
          </a:xfrm>
          <a:prstGeom prst="rect">
            <a:avLst/>
          </a:prstGeom>
          <a:noFill/>
        </p:spPr>
        <p:txBody>
          <a:bodyPr wrap="square">
            <a:spAutoFit/>
          </a:bodyPr>
          <a:lstStyle/>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Doğru mantık yürütünüz: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Metindeki verilerle çelişmeyen mantıklı tahminler yapınız. </a:t>
            </a:r>
          </a:p>
          <a:p>
            <a:pPr lvl="0">
              <a:lnSpc>
                <a:spcPct val="95000"/>
              </a:lnSpc>
              <a:buSzPct val="100000"/>
              <a:defRPr/>
            </a:pPr>
            <a:endPar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a:p>
            <a:pPr lvl="0">
              <a:lnSpc>
                <a:spcPct val="95000"/>
              </a:lnSpc>
              <a:buSzPct val="100000"/>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Tahminlerinizi kontrol ediniz: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Yanlış tahminler yapmışsanız sürekli olarak tahminlerinizi güncelleyiniz.</a:t>
            </a:r>
            <a:endParaRPr kumimoji="0" lang="tr-TR" sz="31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 name="Resim 1">
            <a:extLst>
              <a:ext uri="{FF2B5EF4-FFF2-40B4-BE49-F238E27FC236}">
                <a16:creationId xmlns:a16="http://schemas.microsoft.com/office/drawing/2014/main" id="{0907BFB6-5366-4C33-27A1-BB3274DA137D}"/>
              </a:ext>
            </a:extLst>
          </p:cNvPr>
          <p:cNvPicPr>
            <a:picLocks noChangeAspect="1"/>
          </p:cNvPicPr>
          <p:nvPr/>
        </p:nvPicPr>
        <p:blipFill>
          <a:blip r:embed="rId2"/>
          <a:stretch>
            <a:fillRect/>
          </a:stretch>
        </p:blipFill>
        <p:spPr>
          <a:xfrm>
            <a:off x="8786108" y="3198294"/>
            <a:ext cx="3371380" cy="3365284"/>
          </a:xfrm>
          <a:prstGeom prst="rect">
            <a:avLst/>
          </a:prstGeom>
        </p:spPr>
      </p:pic>
    </p:spTree>
    <p:extLst>
      <p:ext uri="{BB962C8B-B14F-4D97-AF65-F5344CB8AC3E}">
        <p14:creationId xmlns:p14="http://schemas.microsoft.com/office/powerpoint/2010/main" val="335367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Rehberle / Kılavuzla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 anlamak ve içselleştirmek için dışarıdan bir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rehber veya kılavuz kullanılması</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na dayalı bir tekniktir. Okuyucu, metni okurken yardımcı bir kaynaktan (öğretmen, aile büyükleri; sözlük, ansiklopedi vb.) yararlanarak metnin içeriğini daha iyi anlamaya çalışır.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386509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a:bodyPr>
          <a:lstStyle/>
          <a:p>
            <a:pPr algn="ctr" rtl="0"/>
            <a:r>
              <a:rPr lang="tr-TR" sz="3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Rehberle / kılavuzla okuma tekniğinin yararları şunlardır:</a:t>
            </a:r>
            <a:endParaRPr lang="en-US" sz="3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1207116621"/>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Kavrama Gücünü Artırma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Birinin ya da bir kaynağın desteği ile okuduğunuzda metni daha iyi anlarsınız.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Rehber veya kılavuzlarla, metnin önemli noktalarını kavrayabilirsiniz.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1989319382"/>
              </p:ext>
            </p:extLst>
          </p:nvPr>
        </p:nvGraphicFramePr>
        <p:xfrm>
          <a:off x="261764" y="3964825"/>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Doğru Bilgi Edinme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Özellikle karmaşık veya teknik metinlerle çalışırken doğru bilgiye kolayca ulaşırsınız.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Metnin önemli bölümlerine odaklanır ve doğru yönde ilerlersiniz. </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143687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Rehberle / kılavuzla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865096"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Doğru kaynak seçiniz: </a:t>
            </a:r>
            <a:r>
              <a:rPr lang="tr-TR" sz="3200" dirty="0">
                <a:latin typeface="Calibri" panose="020F0502020204030204" pitchFamily="34" charset="0"/>
                <a:ea typeface="Calibri" panose="020F0502020204030204" pitchFamily="34" charset="0"/>
                <a:cs typeface="Calibri" panose="020F0502020204030204" pitchFamily="34" charset="0"/>
              </a:rPr>
              <a:t>Özellikle akademik metinlerde veya uzmanlık gerektiren konularda güvenilir kaynaklar tercih ediniz.</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Açıklamaları doğru anlayınız: </a:t>
            </a:r>
            <a:r>
              <a:rPr lang="tr-TR" sz="3200" dirty="0">
                <a:latin typeface="Calibri" panose="020F0502020204030204" pitchFamily="34" charset="0"/>
                <a:ea typeface="Calibri" panose="020F0502020204030204" pitchFamily="34" charset="0"/>
                <a:cs typeface="Calibri" panose="020F0502020204030204" pitchFamily="34" charset="0"/>
              </a:rPr>
              <a:t>Rehber veya kılavuzun açıklamalarını anlamaya çalışınız. Bu açıklamalar, metnin içeriğini daha iyi anlamanıza yardımcı olabilir.</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85631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486206" y="1514156"/>
            <a:ext cx="11080814" cy="1027974"/>
          </a:xfrm>
          <a:prstGeom prst="rect">
            <a:avLst/>
          </a:prstGeom>
          <a:noFill/>
        </p:spPr>
        <p:txBody>
          <a:bodyPr wrap="square">
            <a:spAutoFit/>
          </a:bodyPr>
          <a:lstStyle/>
          <a:p>
            <a:pPr lvl="0">
              <a:lnSpc>
                <a:spcPct val="95000"/>
              </a:lnSpc>
              <a:buSzPct val="100000"/>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Anahtar noktaları belirleyiniz: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Anahtar noktaları belirleyerek metnin önemli bilgilerini vurgulamaya çalışınız. </a:t>
            </a:r>
          </a:p>
        </p:txBody>
      </p:sp>
      <p:sp>
        <p:nvSpPr>
          <p:cNvPr id="3" name="Metin kutusu 2">
            <a:extLst>
              <a:ext uri="{FF2B5EF4-FFF2-40B4-BE49-F238E27FC236}">
                <a16:creationId xmlns:a16="http://schemas.microsoft.com/office/drawing/2014/main" id="{97CCB6E2-12A1-D2D9-0E2B-F013C7753ECB}"/>
              </a:ext>
            </a:extLst>
          </p:cNvPr>
          <p:cNvSpPr txBox="1"/>
          <p:nvPr/>
        </p:nvSpPr>
        <p:spPr>
          <a:xfrm>
            <a:off x="484077" y="3068960"/>
            <a:ext cx="6092686" cy="2062103"/>
          </a:xfrm>
          <a:prstGeom prst="rect">
            <a:avLst/>
          </a:prstGeom>
          <a:noFill/>
        </p:spPr>
        <p:txBody>
          <a:bodyPr wrap="square">
            <a:spAutoFit/>
          </a:bodyPr>
          <a:lstStyle/>
          <a:p>
            <a:r>
              <a:rPr lang="tr-TR" sz="3200" b="1" dirty="0">
                <a:latin typeface="Calibri" panose="020F0502020204030204" pitchFamily="34" charset="0"/>
                <a:ea typeface="Calibri" panose="020F0502020204030204" pitchFamily="34" charset="0"/>
                <a:cs typeface="Calibri" panose="020F0502020204030204" pitchFamily="34" charset="0"/>
              </a:rPr>
              <a:t>Çeşitli kaynaklara başvurunuz: </a:t>
            </a:r>
            <a:r>
              <a:rPr lang="tr-TR" sz="3200" dirty="0">
                <a:latin typeface="Calibri" panose="020F0502020204030204" pitchFamily="34" charset="0"/>
                <a:ea typeface="Calibri" panose="020F0502020204030204" pitchFamily="34" charset="0"/>
                <a:cs typeface="Calibri" panose="020F0502020204030204" pitchFamily="34" charset="0"/>
              </a:rPr>
              <a:t>Rehber veya kılavuzdan edindiğiniz bilgileri çeşitli kaynaklardan aldığınız bilgiler ile geliştiriniz. </a:t>
            </a:r>
          </a:p>
        </p:txBody>
      </p:sp>
      <p:pic>
        <p:nvPicPr>
          <p:cNvPr id="5" name="Grafik 4" descr="Raftaki Kitaplar düz dolguyla">
            <a:extLst>
              <a:ext uri="{FF2B5EF4-FFF2-40B4-BE49-F238E27FC236}">
                <a16:creationId xmlns:a16="http://schemas.microsoft.com/office/drawing/2014/main" id="{11B1E68B-CC9F-EAA8-406F-F6786545C9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8628" y="3411593"/>
            <a:ext cx="1800200" cy="1800200"/>
          </a:xfrm>
          <a:prstGeom prst="rect">
            <a:avLst/>
          </a:prstGeom>
        </p:spPr>
      </p:pic>
    </p:spTree>
    <p:extLst>
      <p:ext uri="{BB962C8B-B14F-4D97-AF65-F5344CB8AC3E}">
        <p14:creationId xmlns:p14="http://schemas.microsoft.com/office/powerpoint/2010/main" val="226122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Akranla / Eşle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İki veya daha fazla okuyucu</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nun birlikte bir metni okumasını ve metni anlamak için birbirleriyle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etkileşime geçmeleri</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ni içeren bir okuma tekniğidir. Bu teknikte okuyucular; metni birlikte okurken birbirlerine yardımcı olur, sorular sorar ve metni tartışırlar.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3332763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Autofit/>
          </a:bodyPr>
          <a:lstStyle/>
          <a:p>
            <a:pPr algn="ctr" rtl="0"/>
            <a:r>
              <a:rPr lang="tr-TR"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Akranla / eşle okuma tekniğinin yararları şunlardır:</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1683324598"/>
              </p:ext>
            </p:extLst>
          </p:nvPr>
        </p:nvGraphicFramePr>
        <p:xfrm>
          <a:off x="261764" y="1268760"/>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 ve İçselleştirme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İletişim Becerilerini Güçlendirme</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 bir akran ya da eşle birlikte okur ve tartışırsanız metni derinlemesine anlarsınız.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İletişim becerilerinizi geliştirirsiniz.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3910552505"/>
              </p:ext>
            </p:extLst>
          </p:nvPr>
        </p:nvGraphicFramePr>
        <p:xfrm>
          <a:off x="261764" y="3964825"/>
          <a:ext cx="11665296" cy="1656184"/>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Eleştirel Düşünme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Empati ve Yardımlaşma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Konuyu farklı bakış açılarıyla </a:t>
                      </a:r>
                      <a:r>
                        <a:rPr lang="tr-TR" sz="2800" b="0" i="0" kern="1200" dirty="0" err="1">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değerlendirsiniz</a:t>
                      </a: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İş birliği içinde çalışarak empati kurarsınız. </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64183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Özetleyerek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865096"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Etkili iletişim kurunuz: </a:t>
            </a:r>
            <a:r>
              <a:rPr lang="tr-TR" sz="3200" dirty="0">
                <a:latin typeface="Calibri" panose="020F0502020204030204" pitchFamily="34" charset="0"/>
                <a:ea typeface="Calibri" panose="020F0502020204030204" pitchFamily="34" charset="0"/>
                <a:cs typeface="Calibri" panose="020F0502020204030204" pitchFamily="34" charset="0"/>
              </a:rPr>
              <a:t>Açık ve net bir şekilde düşüncelerinizi ifade etmeye ve akranınızı, okuma eşinizi dikkatle dinlemeye özen gösteriniz.</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Soru sorunuz ve tartışınız: </a:t>
            </a:r>
            <a:r>
              <a:rPr lang="tr-TR" sz="3200" dirty="0">
                <a:latin typeface="Calibri" panose="020F0502020204030204" pitchFamily="34" charset="0"/>
                <a:ea typeface="Calibri" panose="020F0502020204030204" pitchFamily="34" charset="0"/>
                <a:cs typeface="Calibri" panose="020F0502020204030204" pitchFamily="34" charset="0"/>
              </a:rPr>
              <a:t>Birbirinize sorular sorarak ve metni tartışarak konuyu farklı bakış açılarıyla ele alınız. </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92273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464705" y="1196752"/>
            <a:ext cx="11080814" cy="1027974"/>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Denge ve iş birliği içinde hareket ediniz: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Herkesin fikirlerini paylaşmasına ve katkıda bulunmasına fırsat veriniz.</a:t>
            </a:r>
          </a:p>
        </p:txBody>
      </p:sp>
      <p:sp>
        <p:nvSpPr>
          <p:cNvPr id="3" name="Metin kutusu 2">
            <a:extLst>
              <a:ext uri="{FF2B5EF4-FFF2-40B4-BE49-F238E27FC236}">
                <a16:creationId xmlns:a16="http://schemas.microsoft.com/office/drawing/2014/main" id="{97CCB6E2-12A1-D2D9-0E2B-F013C7753ECB}"/>
              </a:ext>
            </a:extLst>
          </p:cNvPr>
          <p:cNvSpPr txBox="1"/>
          <p:nvPr/>
        </p:nvSpPr>
        <p:spPr>
          <a:xfrm>
            <a:off x="484076" y="3068960"/>
            <a:ext cx="8490656" cy="2062103"/>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Empati kurunuz: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Grup içinde herkesin görüşlerini anlamaya çalışınız ve empati kurunuz. Farklı bakış açılarına saygı göstermek ve karşılıklı anlayışı artırmak önemlidir.</a:t>
            </a:r>
          </a:p>
        </p:txBody>
      </p:sp>
      <p:pic>
        <p:nvPicPr>
          <p:cNvPr id="4" name="Grafik 3" descr="Grup başarısı düz dolguyla">
            <a:extLst>
              <a:ext uri="{FF2B5EF4-FFF2-40B4-BE49-F238E27FC236}">
                <a16:creationId xmlns:a16="http://schemas.microsoft.com/office/drawing/2014/main" id="{3C5CCBF5-5B61-6AF2-7171-858113D4D3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6779" y="2971799"/>
            <a:ext cx="2062103" cy="2062103"/>
          </a:xfrm>
          <a:prstGeom prst="rect">
            <a:avLst/>
          </a:prstGeom>
        </p:spPr>
      </p:pic>
    </p:spTree>
    <p:extLst>
      <p:ext uri="{BB962C8B-B14F-4D97-AF65-F5344CB8AC3E}">
        <p14:creationId xmlns:p14="http://schemas.microsoft.com/office/powerpoint/2010/main" val="59681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09836" y="2490675"/>
            <a:ext cx="4935719" cy="1876649"/>
          </a:xfrm>
        </p:spPr>
        <p:txBody>
          <a:bodyPr rtlCol="0">
            <a:normAutofit/>
          </a:bodyPr>
          <a:lstStyle/>
          <a:p>
            <a:pPr rtl="0"/>
            <a:r>
              <a:rPr lang="tr-TR" b="1" dirty="0">
                <a:solidFill>
                  <a:srgbClr val="7030A0"/>
                </a:solidFill>
                <a:latin typeface="Calibri" panose="020F0502020204030204" pitchFamily="34" charset="0"/>
                <a:ea typeface="Calibri" panose="020F0502020204030204" pitchFamily="34" charset="0"/>
                <a:cs typeface="Calibri" panose="020F0502020204030204" pitchFamily="34" charset="0"/>
              </a:rPr>
              <a:t>ELEŞTİREL OKUMANIN ÖNEMİ NEDİR? </a:t>
            </a:r>
            <a:endParaRPr lang="en-US" b="1"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Resim 8" descr="Masanın üzerinde açık bir kitap ve bir kalem">
            <a:extLst>
              <a:ext uri="{FF2B5EF4-FFF2-40B4-BE49-F238E27FC236}">
                <a16:creationId xmlns:a16="http://schemas.microsoft.com/office/drawing/2014/main" id="{FCE8AA4E-B7E0-BD87-8172-9B31D7D06B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871" y="1844824"/>
            <a:ext cx="5589193" cy="3717032"/>
          </a:xfrm>
          <a:prstGeom prst="rect">
            <a:avLst/>
          </a:prstGeom>
        </p:spPr>
      </p:pic>
    </p:spTree>
    <p:extLst>
      <p:ext uri="{BB962C8B-B14F-4D97-AF65-F5344CB8AC3E}">
        <p14:creationId xmlns:p14="http://schemas.microsoft.com/office/powerpoint/2010/main" val="32535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Okuma Halkası</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880780"/>
          </a:xfrm>
        </p:spPr>
        <p:txBody>
          <a:bodyPr>
            <a:noAutofit/>
          </a:bodyPr>
          <a:lstStyle/>
          <a:p>
            <a:pPr marL="0" indent="0">
              <a:lnSpc>
                <a:spcPct val="107000"/>
              </a:lnSpc>
              <a:spcBef>
                <a:spcPts val="0"/>
              </a:spcBef>
              <a:buNone/>
            </a:pPr>
            <a:r>
              <a:rPr lang="tr-TR" sz="3400" kern="100" spc="-40" dirty="0">
                <a:solidFill>
                  <a:srgbClr val="C00000"/>
                </a:solidFill>
                <a:latin typeface="Calibri" panose="020F0502020204030204" pitchFamily="34" charset="0"/>
                <a:ea typeface="Calibri" panose="020F0502020204030204" pitchFamily="34" charset="0"/>
                <a:cs typeface="Calibri" panose="020F0502020204030204" pitchFamily="34" charset="0"/>
              </a:rPr>
              <a:t>Bir grup okuyucu</a:t>
            </a:r>
            <a:r>
              <a:rPr lang="tr-TR" sz="3400" kern="100" spc="-40" dirty="0">
                <a:solidFill>
                  <a:srgbClr val="002060"/>
                </a:solidFill>
                <a:latin typeface="Calibri" panose="020F0502020204030204" pitchFamily="34" charset="0"/>
                <a:ea typeface="Calibri" panose="020F0502020204030204" pitchFamily="34" charset="0"/>
                <a:cs typeface="Calibri" panose="020F0502020204030204" pitchFamily="34" charset="0"/>
              </a:rPr>
              <a:t>nun okudukları </a:t>
            </a:r>
            <a:r>
              <a:rPr lang="tr-TR" sz="3400" kern="100" spc="-40" dirty="0">
                <a:solidFill>
                  <a:srgbClr val="C00000"/>
                </a:solidFill>
                <a:latin typeface="Calibri" panose="020F0502020204030204" pitchFamily="34" charset="0"/>
                <a:ea typeface="Calibri" panose="020F0502020204030204" pitchFamily="34" charset="0"/>
                <a:cs typeface="Calibri" panose="020F0502020204030204" pitchFamily="34" charset="0"/>
              </a:rPr>
              <a:t>ortak bir metin</a:t>
            </a:r>
            <a:r>
              <a:rPr lang="tr-TR" sz="3400" kern="100" spc="-40" dirty="0">
                <a:solidFill>
                  <a:srgbClr val="002060"/>
                </a:solidFill>
                <a:latin typeface="Calibri" panose="020F0502020204030204" pitchFamily="34" charset="0"/>
                <a:ea typeface="Calibri" panose="020F0502020204030204" pitchFamily="34" charset="0"/>
                <a:cs typeface="Calibri" panose="020F0502020204030204" pitchFamily="34" charset="0"/>
              </a:rPr>
              <a:t>le ilgili yorumlarını paylaştıkları bir tekniktir. Bu teknik, genellikle bir okuma grubu veya sınıf içinde kullanılır. Okuma halkası, metni derinlemesine anlama, farklı bakış açılarını değerlendirme ve grup içindeki iletişimi güçlendirme amacıyla kullanılır.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8828" y="2384884"/>
            <a:ext cx="2088232" cy="2088232"/>
          </a:xfrm>
          <a:prstGeom prst="rect">
            <a:avLst/>
          </a:prstGeom>
        </p:spPr>
      </p:pic>
    </p:spTree>
    <p:extLst>
      <p:ext uri="{BB962C8B-B14F-4D97-AF65-F5344CB8AC3E}">
        <p14:creationId xmlns:p14="http://schemas.microsoft.com/office/powerpoint/2010/main" val="383213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Autofit/>
          </a:bodyPr>
          <a:lstStyle/>
          <a:p>
            <a:pPr algn="ctr" rtl="0"/>
            <a:r>
              <a:rPr lang="tr-TR" sz="38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Okuma halkası tekniğinin yararları şunlardır:</a:t>
            </a:r>
            <a:endParaRPr lang="en-US" sz="3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a:extLst>
              <a:ext uri="{FF2B5EF4-FFF2-40B4-BE49-F238E27FC236}">
                <a16:creationId xmlns:a16="http://schemas.microsoft.com/office/drawing/2014/main" id="{234034BA-648C-EF08-3C90-03D05245FDD9}"/>
              </a:ext>
            </a:extLst>
          </p:cNvPr>
          <p:cNvGraphicFramePr>
            <a:graphicFrameLocks noGrp="1"/>
          </p:cNvGraphicFramePr>
          <p:nvPr>
            <p:extLst>
              <p:ext uri="{D42A27DB-BD31-4B8C-83A1-F6EECF244321}">
                <p14:modId xmlns:p14="http://schemas.microsoft.com/office/powerpoint/2010/main" val="2451883253"/>
              </p:ext>
            </p:extLst>
          </p:nvPr>
        </p:nvGraphicFramePr>
        <p:xfrm>
          <a:off x="481916" y="954178"/>
          <a:ext cx="11301128" cy="2330806"/>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405284"/>
                    </a:ext>
                  </a:extLst>
                </a:gridCol>
                <a:gridCol w="5650564">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Derinlemesine Anlama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Farklı Bakış Açıları</a:t>
                      </a:r>
                    </a:p>
                  </a:txBody>
                  <a:tcPr anchor="ctr"/>
                </a:tc>
                <a:extLst>
                  <a:ext uri="{0D108BD9-81ED-4DB2-BD59-A6C34878D82A}">
                    <a16:rowId xmlns:a16="http://schemas.microsoft.com/office/drawing/2014/main" val="2500373216"/>
                  </a:ext>
                </a:extLst>
              </a:tr>
              <a:tr h="1682734">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Farklı yorumlarla metni derinlemesine anlarsınız. </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Her bireyin metin hakkındaki görüşü ile farklı bakış açıları kazanırsınız.</a:t>
                      </a:r>
                    </a:p>
                  </a:txBody>
                  <a:tcPr anchor="ctr"/>
                </a:tc>
                <a:extLst>
                  <a:ext uri="{0D108BD9-81ED-4DB2-BD59-A6C34878D82A}">
                    <a16:rowId xmlns:a16="http://schemas.microsoft.com/office/drawing/2014/main" val="204237250"/>
                  </a:ext>
                </a:extLst>
              </a:tr>
            </a:tbl>
          </a:graphicData>
        </a:graphic>
      </p:graphicFrame>
      <p:graphicFrame>
        <p:nvGraphicFramePr>
          <p:cNvPr id="2" name="Tablo 1">
            <a:extLst>
              <a:ext uri="{FF2B5EF4-FFF2-40B4-BE49-F238E27FC236}">
                <a16:creationId xmlns:a16="http://schemas.microsoft.com/office/drawing/2014/main" id="{46F60C2F-1E9D-B3B9-BB95-318A714AF93C}"/>
              </a:ext>
            </a:extLst>
          </p:cNvPr>
          <p:cNvGraphicFramePr>
            <a:graphicFrameLocks noGrp="1"/>
          </p:cNvGraphicFramePr>
          <p:nvPr>
            <p:extLst>
              <p:ext uri="{D42A27DB-BD31-4B8C-83A1-F6EECF244321}">
                <p14:modId xmlns:p14="http://schemas.microsoft.com/office/powerpoint/2010/main" val="1278683197"/>
              </p:ext>
            </p:extLst>
          </p:nvPr>
        </p:nvGraphicFramePr>
        <p:xfrm>
          <a:off x="490740" y="3573016"/>
          <a:ext cx="11301128" cy="2330806"/>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405284"/>
                    </a:ext>
                  </a:extLst>
                </a:gridCol>
                <a:gridCol w="5650564">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Grup İçi İletişim Gücü</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Empati</a:t>
                      </a:r>
                    </a:p>
                  </a:txBody>
                  <a:tcPr anchor="ctr"/>
                </a:tc>
                <a:extLst>
                  <a:ext uri="{0D108BD9-81ED-4DB2-BD59-A6C34878D82A}">
                    <a16:rowId xmlns:a16="http://schemas.microsoft.com/office/drawing/2014/main" val="2500373216"/>
                  </a:ext>
                </a:extLst>
              </a:tr>
              <a:tr h="1682734">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Fikir alışverişinde bulunarak iletişim gücünüzü artırırsınız.</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Empatik düşünme becerinizi artırırsınız.</a:t>
                      </a:r>
                    </a:p>
                  </a:txBody>
                  <a:tcPr anchor="ctr"/>
                </a:tc>
                <a:extLst>
                  <a:ext uri="{0D108BD9-81ED-4DB2-BD59-A6C34878D82A}">
                    <a16:rowId xmlns:a16="http://schemas.microsoft.com/office/drawing/2014/main" val="204237250"/>
                  </a:ext>
                </a:extLst>
              </a:tr>
            </a:tbl>
          </a:graphicData>
        </a:graphic>
      </p:graphicFrame>
    </p:spTree>
    <p:extLst>
      <p:ext uri="{BB962C8B-B14F-4D97-AF65-F5344CB8AC3E}">
        <p14:creationId xmlns:p14="http://schemas.microsoft.com/office/powerpoint/2010/main" val="7101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Tahmin ederek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433048" cy="3261643"/>
          </a:xfrm>
        </p:spPr>
        <p:txBody>
          <a:bodyPr>
            <a:noAutofit/>
          </a:bodyPr>
          <a:lstStyle/>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Empatik düşününüz: </a:t>
            </a:r>
            <a:r>
              <a:rPr lang="tr-TR" sz="3600" dirty="0">
                <a:latin typeface="Calibri" panose="020F0502020204030204" pitchFamily="34" charset="0"/>
                <a:ea typeface="Calibri" panose="020F0502020204030204" pitchFamily="34" charset="0"/>
                <a:cs typeface="Calibri" panose="020F0502020204030204" pitchFamily="34" charset="0"/>
              </a:rPr>
              <a:t>Her okuyucunun sırayla metni okuması ve ardından yorum yapması sağlanmalıdır.</a:t>
            </a:r>
          </a:p>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Saygılı olmaya özen gösteriniz : </a:t>
            </a:r>
            <a:r>
              <a:rPr lang="tr-TR" sz="3600" dirty="0">
                <a:latin typeface="Calibri" panose="020F0502020204030204" pitchFamily="34" charset="0"/>
                <a:ea typeface="Calibri" panose="020F0502020204030204" pitchFamily="34" charset="0"/>
                <a:cs typeface="Calibri" panose="020F0502020204030204" pitchFamily="34" charset="0"/>
              </a:rPr>
              <a:t>Her okuyucunun düşüncesine ve yorumuna değer verilmelidir.</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348880"/>
            <a:ext cx="987638" cy="3261643"/>
          </a:xfrm>
          <a:prstGeom prst="rect">
            <a:avLst/>
          </a:prstGeom>
        </p:spPr>
      </p:pic>
    </p:spTree>
    <p:extLst>
      <p:ext uri="{BB962C8B-B14F-4D97-AF65-F5344CB8AC3E}">
        <p14:creationId xmlns:p14="http://schemas.microsoft.com/office/powerpoint/2010/main" val="25940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477788" y="3140968"/>
            <a:ext cx="7900884" cy="1451936"/>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Aktif katılım </a:t>
            </a:r>
            <a:r>
              <a:rPr lang="tr-TR" sz="3100" b="1" dirty="0">
                <a:solidFill>
                  <a:srgbClr val="374C81"/>
                </a:solidFill>
                <a:latin typeface="Calibri" panose="020F0502020204030204" pitchFamily="34" charset="0"/>
                <a:ea typeface="Calibri" panose="020F0502020204030204" pitchFamily="34" charset="0"/>
                <a:cs typeface="Calibri" panose="020F0502020204030204" pitchFamily="34" charset="0"/>
              </a:rPr>
              <a:t>s</a:t>
            </a: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ağlayınız: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Her okuyucunun fikirlerini açıkça ifade etmesi ve grup içindeki tartışmalara katkıda bulunması önemlidir.</a:t>
            </a:r>
          </a:p>
        </p:txBody>
      </p:sp>
      <p:sp>
        <p:nvSpPr>
          <p:cNvPr id="6" name="Metin kutusu 5">
            <a:extLst>
              <a:ext uri="{FF2B5EF4-FFF2-40B4-BE49-F238E27FC236}">
                <a16:creationId xmlns:a16="http://schemas.microsoft.com/office/drawing/2014/main" id="{B5D14A7B-A36B-C1F4-483B-18B6D72B6A8A}"/>
              </a:ext>
            </a:extLst>
          </p:cNvPr>
          <p:cNvSpPr txBox="1"/>
          <p:nvPr/>
        </p:nvSpPr>
        <p:spPr>
          <a:xfrm>
            <a:off x="477788" y="1340768"/>
            <a:ext cx="10513168" cy="1027974"/>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Odaklanınız: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Grup içindeki herkesin metni dikkatlice okuması ve anlamaya çalışması önemlidir. </a:t>
            </a:r>
            <a:endParaRPr kumimoji="0" lang="tr-T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Grafik 2" descr="Kullanıcılar düz dolguyla">
            <a:extLst>
              <a:ext uri="{FF2B5EF4-FFF2-40B4-BE49-F238E27FC236}">
                <a16:creationId xmlns:a16="http://schemas.microsoft.com/office/drawing/2014/main" id="{DDC06D0A-6E53-D3A9-CB93-FC8CAFC2D7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62764" y="3539779"/>
            <a:ext cx="1944216" cy="1944216"/>
          </a:xfrm>
          <a:prstGeom prst="rect">
            <a:avLst/>
          </a:prstGeom>
        </p:spPr>
      </p:pic>
      <p:pic>
        <p:nvPicPr>
          <p:cNvPr id="5" name="Grafik 4" descr="Dişliler düz dolguyla">
            <a:extLst>
              <a:ext uri="{FF2B5EF4-FFF2-40B4-BE49-F238E27FC236}">
                <a16:creationId xmlns:a16="http://schemas.microsoft.com/office/drawing/2014/main" id="{6CEA3CE5-F90A-5738-D472-32A64D60C0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10836" y="3318221"/>
            <a:ext cx="914400" cy="914400"/>
          </a:xfrm>
          <a:prstGeom prst="rect">
            <a:avLst/>
          </a:prstGeom>
        </p:spPr>
      </p:pic>
    </p:spTree>
    <p:extLst>
      <p:ext uri="{BB962C8B-B14F-4D97-AF65-F5344CB8AC3E}">
        <p14:creationId xmlns:p14="http://schemas.microsoft.com/office/powerpoint/2010/main" val="193164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Tartışarak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Bir grup okuyucu</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nun bir metni okurken birbirleriyle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tartışmaları</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nı ve metni derinlemesine anlamaya çalışmalarını içerir. Bu teknik, okuyucuların metni birlikte analiz etmelerini, farklı görüşleri paylaşmalarını ve birbirlerinden öğrenmelerini sağlar.</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203459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a:bodyPr>
          <a:lstStyle/>
          <a:p>
            <a:pPr algn="ctr" rtl="0"/>
            <a:r>
              <a:rPr lang="tr-TR" sz="3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Tartışarak okuma tekniğinin yararları şunlardır:</a:t>
            </a:r>
            <a:endParaRPr lang="en-US" sz="3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2846346985"/>
              </p:ext>
            </p:extLst>
          </p:nvPr>
        </p:nvGraphicFramePr>
        <p:xfrm>
          <a:off x="261764" y="1268760"/>
          <a:ext cx="11665296" cy="1656184"/>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Derinlemesine Anlama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Farklı Görüşlerin Değerlendirilmesi</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Metni daha kapsamlı bir şekilde analiz edersiniz.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Grup üyelerinin ifade ettikleri görüşleriyle metni farklı açılardan değerlendirirsiniz.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279792988"/>
              </p:ext>
            </p:extLst>
          </p:nvPr>
        </p:nvGraphicFramePr>
        <p:xfrm>
          <a:off x="261764" y="3964825"/>
          <a:ext cx="11665296" cy="1656184"/>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İletişim Becerilerini Güçlendirme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Empati ve Anlayış</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Fikirlerinizi açıkça ifade eder ve etkili iletişim kurarsınız.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Farklı görüşleri dinler ve anlar, empati kurma becerinizi geliştirirsiniz.</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55016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Tartışarak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865096"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Saygı ve empatiyi sağlayınız: </a:t>
            </a:r>
            <a:r>
              <a:rPr lang="tr-TR" sz="3200" dirty="0">
                <a:latin typeface="Calibri" panose="020F0502020204030204" pitchFamily="34" charset="0"/>
                <a:ea typeface="Calibri" panose="020F0502020204030204" pitchFamily="34" charset="0"/>
                <a:cs typeface="Calibri" panose="020F0502020204030204" pitchFamily="34" charset="0"/>
              </a:rPr>
              <a:t>Farklı görüşleri dinlemek ve anlamak, verimli bir tartışma ortamı yaratır.</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Dinleyiniz ve aktif katılım sağlayınız: </a:t>
            </a:r>
            <a:r>
              <a:rPr lang="tr-TR" sz="3200" dirty="0">
                <a:latin typeface="Calibri" panose="020F0502020204030204" pitchFamily="34" charset="0"/>
                <a:ea typeface="Calibri" panose="020F0502020204030204" pitchFamily="34" charset="0"/>
                <a:cs typeface="Calibri" panose="020F0502020204030204" pitchFamily="34" charset="0"/>
              </a:rPr>
              <a:t>Grup içindeki herkesin fikirlerini açıkça ifade etmesine ve dinlemesine fırsat verilmelidir. Aktif katılım teşvik edilmeli ve herkesin söz hakkı olduğu bir ortam sağlanmalıdır.</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343652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486206" y="1514156"/>
            <a:ext cx="11080814" cy="1027974"/>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Odaklanınız: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Odaklanma ve derinlemesine analiz, verimli bir tartışma ortamı sağlar.</a:t>
            </a:r>
          </a:p>
        </p:txBody>
      </p:sp>
      <p:sp>
        <p:nvSpPr>
          <p:cNvPr id="3" name="Metin kutusu 2">
            <a:extLst>
              <a:ext uri="{FF2B5EF4-FFF2-40B4-BE49-F238E27FC236}">
                <a16:creationId xmlns:a16="http://schemas.microsoft.com/office/drawing/2014/main" id="{97CCB6E2-12A1-D2D9-0E2B-F013C7753ECB}"/>
              </a:ext>
            </a:extLst>
          </p:cNvPr>
          <p:cNvSpPr txBox="1"/>
          <p:nvPr/>
        </p:nvSpPr>
        <p:spPr>
          <a:xfrm>
            <a:off x="484077" y="3068960"/>
            <a:ext cx="6092686" cy="1569660"/>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Doğru sorular </a:t>
            </a:r>
            <a:r>
              <a:rPr lang="tr-TR" sz="3200" b="1" dirty="0">
                <a:solidFill>
                  <a:srgbClr val="374C81"/>
                </a:solidFill>
                <a:latin typeface="Calibri" panose="020F0502020204030204" pitchFamily="34" charset="0"/>
                <a:ea typeface="Calibri" panose="020F0502020204030204" pitchFamily="34" charset="0"/>
                <a:cs typeface="Calibri" panose="020F0502020204030204" pitchFamily="34" charset="0"/>
              </a:rPr>
              <a:t>s</a:t>
            </a: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orunuz: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Sorular, metnin anlaşılmasına yardımcı olacak şekilde yönlendirilmelidir.</a:t>
            </a:r>
          </a:p>
        </p:txBody>
      </p:sp>
      <p:pic>
        <p:nvPicPr>
          <p:cNvPr id="4" name="Grafik 3" descr="Sorular düz dolguyla">
            <a:extLst>
              <a:ext uri="{FF2B5EF4-FFF2-40B4-BE49-F238E27FC236}">
                <a16:creationId xmlns:a16="http://schemas.microsoft.com/office/drawing/2014/main" id="{85C119A1-BEAF-537D-5808-FDAD04B90F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8668" y="2676715"/>
            <a:ext cx="2354150" cy="2354150"/>
          </a:xfrm>
          <a:prstGeom prst="rect">
            <a:avLst/>
          </a:prstGeom>
        </p:spPr>
      </p:pic>
    </p:spTree>
    <p:extLst>
      <p:ext uri="{BB962C8B-B14F-4D97-AF65-F5344CB8AC3E}">
        <p14:creationId xmlns:p14="http://schemas.microsoft.com/office/powerpoint/2010/main" val="190105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Görsel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Metnin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görsel unsurları</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nı (resim, grafik, diyagram, tablo, </a:t>
            </a:r>
            <a:r>
              <a:rPr lang="tr-TR" sz="3500" kern="100" dirty="0" err="1">
                <a:solidFill>
                  <a:srgbClr val="002060"/>
                </a:solidFill>
                <a:latin typeface="Calibri" panose="020F0502020204030204" pitchFamily="34" charset="0"/>
                <a:ea typeface="Calibri" panose="020F0502020204030204" pitchFamily="34" charset="0"/>
                <a:cs typeface="Calibri" panose="020F0502020204030204" pitchFamily="34" charset="0"/>
              </a:rPr>
              <a:t>infografi</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 vb.) inceleyerek metnin içeriğini anlamaya çalışma tekniğidir. Görsel okuma tekniği, görsel içeren tüm metinlerde kullanılır.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14850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rmAutofit/>
          </a:bodyPr>
          <a:lstStyle/>
          <a:p>
            <a:pPr algn="ctr" rtl="0"/>
            <a:r>
              <a:rPr lang="tr-TR" sz="34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Görsel okuma tekniğinin yararları şunlardır:</a:t>
            </a:r>
            <a:endParaRPr lang="en-US" sz="3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91338208"/>
              </p:ext>
            </p:extLst>
          </p:nvPr>
        </p:nvGraphicFramePr>
        <p:xfrm>
          <a:off x="261764" y="1268760"/>
          <a:ext cx="11665296" cy="244639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Anlama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Karmaşık Bilgileri Özetleme</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Resimler, grafikler ve diyagramlar gibi unsurları inceleyerek metni daha iyi anlarsınız.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Görsel unsurlar, karmaşık bilgileri daha basit ve anlaşılır bir şekilde özetleyebilir. Bu nedenle görsellerle karmaşık bilgiyi kavrarsınız. </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4288974772"/>
              </p:ext>
            </p:extLst>
          </p:nvPr>
        </p:nvGraphicFramePr>
        <p:xfrm>
          <a:off x="261764" y="3964825"/>
          <a:ext cx="11665296" cy="1656184"/>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Bellekte Tutma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Odaklanma</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Metindeki bilgileri kalıcı hâle getirirsiniz.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Dikkat çekici ve yerinde kullanılan görsel unsurlarla metne odaklanırsınız.</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15521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24A63616-9432-8531-71DE-A3EE8624BC95}"/>
              </a:ext>
            </a:extLst>
          </p:cNvPr>
          <p:cNvSpPr>
            <a:spLocks noGrp="1"/>
          </p:cNvSpPr>
          <p:nvPr>
            <p:ph sz="half" idx="2"/>
          </p:nvPr>
        </p:nvSpPr>
        <p:spPr>
          <a:xfrm>
            <a:off x="343024" y="2105266"/>
            <a:ext cx="7416824" cy="2647468"/>
          </a:xfrm>
        </p:spPr>
        <p:txBody>
          <a:bodyPr>
            <a:noAutofit/>
          </a:bodyPr>
          <a:lstStyle/>
          <a:p>
            <a:pPr marL="0" indent="0">
              <a:buNone/>
            </a:pPr>
            <a:r>
              <a:rPr lang="tr-TR" sz="2800" b="1"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a:t>
            </a:r>
            <a:r>
              <a:rPr lang="tr-TR" sz="2800" b="1"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leştirel okuma; bilgiyi doğru bir şekilde </a:t>
            </a:r>
            <a:r>
              <a:rPr lang="tr-TR" sz="28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anlama</a:t>
            </a:r>
            <a:r>
              <a:rPr lang="tr-TR" sz="2800" b="1"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tr-TR" sz="2800" b="1" dirty="0">
                <a:solidFill>
                  <a:srgbClr val="C00000"/>
                </a:solidFill>
                <a:latin typeface="Calibri" panose="020F0502020204030204" pitchFamily="34" charset="0"/>
                <a:ea typeface="Calibri" panose="020F0502020204030204" pitchFamily="34" charset="0"/>
                <a:cs typeface="Calibri" panose="020F0502020204030204" pitchFamily="34" charset="0"/>
              </a:rPr>
              <a:t>eleştirel</a:t>
            </a:r>
            <a:r>
              <a:rPr lang="tr-TR" sz="28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düşünme </a:t>
            </a:r>
            <a:r>
              <a:rPr lang="tr-TR" sz="2800" b="1"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becerilerini geliştirme, farklı bakış açılarını </a:t>
            </a:r>
            <a:r>
              <a:rPr lang="tr-TR" sz="28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değerlendirme</a:t>
            </a:r>
            <a:r>
              <a:rPr lang="tr-TR" sz="2800" b="1"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 ve </a:t>
            </a:r>
            <a:r>
              <a:rPr lang="tr-TR" sz="2800" b="1"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bilgiyi daha etkili bir şekilde kullanma</a:t>
            </a:r>
            <a:r>
              <a:rPr lang="tr-TR" sz="2800" b="1"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tr-TR" sz="2800" b="1"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becerilerini</a:t>
            </a:r>
            <a:r>
              <a:rPr lang="tr-TR" sz="2800" b="1"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 kazandırır. Bu nedenle, kişisel gelişim, akademik başarı ve etkili iletişim için önemlidir.</a:t>
            </a:r>
            <a:endParaRPr lang="tr-TR" sz="2800" b="1"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İçerik Yer Tutucusu 7" descr="Büyüteçle odaklanılan şehir ışıkları">
            <a:extLst>
              <a:ext uri="{FF2B5EF4-FFF2-40B4-BE49-F238E27FC236}">
                <a16:creationId xmlns:a16="http://schemas.microsoft.com/office/drawing/2014/main" id="{E02F62FB-5BFC-D6B6-5430-403C0328B3D2}"/>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8281169" y="1529202"/>
            <a:ext cx="3564632" cy="3799596"/>
          </a:xfrm>
        </p:spPr>
      </p:pic>
    </p:spTree>
    <p:extLst>
      <p:ext uri="{BB962C8B-B14F-4D97-AF65-F5344CB8AC3E}">
        <p14:creationId xmlns:p14="http://schemas.microsoft.com/office/powerpoint/2010/main" val="428539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Görsel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865096"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Görsellerin anlamını çözünüz: </a:t>
            </a:r>
            <a:r>
              <a:rPr lang="tr-TR" sz="3200" dirty="0">
                <a:latin typeface="Calibri" panose="020F0502020204030204" pitchFamily="34" charset="0"/>
                <a:ea typeface="Calibri" panose="020F0502020204030204" pitchFamily="34" charset="0"/>
                <a:cs typeface="Calibri" panose="020F0502020204030204" pitchFamily="34" charset="0"/>
              </a:rPr>
              <a:t>Görsel unsurların anlamını doğru bir şekilde çözmek ve yorumlamak önemlidir. Grafiklerin, diyagramların ve </a:t>
            </a:r>
            <a:r>
              <a:rPr lang="tr-TR" sz="3200" dirty="0" err="1">
                <a:latin typeface="Calibri" panose="020F0502020204030204" pitchFamily="34" charset="0"/>
                <a:ea typeface="Calibri" panose="020F0502020204030204" pitchFamily="34" charset="0"/>
                <a:cs typeface="Calibri" panose="020F0502020204030204" pitchFamily="34" charset="0"/>
              </a:rPr>
              <a:t>infografilerin</a:t>
            </a:r>
            <a:r>
              <a:rPr lang="tr-TR" sz="3200" dirty="0">
                <a:latin typeface="Calibri" panose="020F0502020204030204" pitchFamily="34" charset="0"/>
                <a:ea typeface="Calibri" panose="020F0502020204030204" pitchFamily="34" charset="0"/>
                <a:cs typeface="Calibri" panose="020F0502020204030204" pitchFamily="34" charset="0"/>
              </a:rPr>
              <a:t> anlamını kavramak, bilgiyi daha iyi özetlemeye yardımcı olur. Bu nedenle metindeki görsel unsurların dikkatlice incelenmesi gerekir.</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18176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Kavram Haritası</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585264" y="2111349"/>
            <a:ext cx="5513915" cy="3592748"/>
          </a:xfrm>
        </p:spPr>
        <p:txBody>
          <a:bodyPr>
            <a:noAutofit/>
          </a:bodyPr>
          <a:lstStyle/>
          <a:p>
            <a:pPr marL="0" indent="0">
              <a:lnSpc>
                <a:spcPct val="107000"/>
              </a:lnSpc>
              <a:spcBef>
                <a:spcPts val="0"/>
              </a:spcBef>
              <a:buNone/>
            </a:pP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Kavram haritası, bir konuyla ilgili anahtar kavramları, ilişkileri ve bağlantıları gösterir. Bir konunun yapısını anlamak ve bilgileri düzenlemek için kullanılır. </a:t>
            </a:r>
          </a:p>
        </p:txBody>
      </p:sp>
      <p:pic>
        <p:nvPicPr>
          <p:cNvPr id="4" name="Resim 3">
            <a:extLst>
              <a:ext uri="{FF2B5EF4-FFF2-40B4-BE49-F238E27FC236}">
                <a16:creationId xmlns:a16="http://schemas.microsoft.com/office/drawing/2014/main" id="{C969E47C-EF1F-8D5D-C788-D99F4F1C89B3}"/>
              </a:ext>
            </a:extLst>
          </p:cNvPr>
          <p:cNvPicPr>
            <a:picLocks noChangeAspect="1"/>
          </p:cNvPicPr>
          <p:nvPr/>
        </p:nvPicPr>
        <p:blipFill>
          <a:blip r:embed="rId2"/>
          <a:stretch>
            <a:fillRect/>
          </a:stretch>
        </p:blipFill>
        <p:spPr>
          <a:xfrm>
            <a:off x="5878388" y="1690942"/>
            <a:ext cx="6092952" cy="4433562"/>
          </a:xfrm>
          <a:prstGeom prst="rect">
            <a:avLst/>
          </a:prstGeom>
        </p:spPr>
      </p:pic>
      <p:sp>
        <p:nvSpPr>
          <p:cNvPr id="9" name="Metin kutusu 8">
            <a:extLst>
              <a:ext uri="{FF2B5EF4-FFF2-40B4-BE49-F238E27FC236}">
                <a16:creationId xmlns:a16="http://schemas.microsoft.com/office/drawing/2014/main" id="{EE52332C-E2B8-63E4-C534-4FDF6B92B109}"/>
              </a:ext>
            </a:extLst>
          </p:cNvPr>
          <p:cNvSpPr txBox="1"/>
          <p:nvPr/>
        </p:nvSpPr>
        <p:spPr>
          <a:xfrm>
            <a:off x="6207727" y="6124504"/>
            <a:ext cx="3168352" cy="461665"/>
          </a:xfrm>
          <a:prstGeom prst="rect">
            <a:avLst/>
          </a:prstGeom>
          <a:noFill/>
        </p:spPr>
        <p:txBody>
          <a:bodyPr wrap="square">
            <a:spAutoFit/>
          </a:bodyPr>
          <a:lstStyle/>
          <a:p>
            <a:r>
              <a:rPr lang="tr-TR" sz="2400" kern="100" dirty="0">
                <a:solidFill>
                  <a:srgbClr val="002060"/>
                </a:solidFill>
                <a:latin typeface="Calibri" panose="020F0502020204030204" pitchFamily="34" charset="0"/>
                <a:ea typeface="Calibri" panose="020F0502020204030204" pitchFamily="34" charset="0"/>
                <a:cs typeface="Calibri" panose="020F0502020204030204" pitchFamily="34" charset="0"/>
              </a:rPr>
              <a:t>Kavram haritası örneği </a:t>
            </a:r>
            <a:endParaRPr lang="tr-TR" dirty="0"/>
          </a:p>
        </p:txBody>
      </p:sp>
    </p:spTree>
    <p:extLst>
      <p:ext uri="{BB962C8B-B14F-4D97-AF65-F5344CB8AC3E}">
        <p14:creationId xmlns:p14="http://schemas.microsoft.com/office/powerpoint/2010/main" val="34753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Autofit/>
          </a:bodyPr>
          <a:lstStyle/>
          <a:p>
            <a:pPr algn="ctr" rtl="0"/>
            <a:r>
              <a:rPr lang="tr-TR"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Kavram haritalarının yararları şunlardır:</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o 1">
            <a:extLst>
              <a:ext uri="{FF2B5EF4-FFF2-40B4-BE49-F238E27FC236}">
                <a16:creationId xmlns:a16="http://schemas.microsoft.com/office/drawing/2014/main" id="{E2515177-E611-F308-6447-4121084E6CE2}"/>
              </a:ext>
            </a:extLst>
          </p:cNvPr>
          <p:cNvGraphicFramePr>
            <a:graphicFrameLocks noGrp="1"/>
          </p:cNvGraphicFramePr>
          <p:nvPr>
            <p:extLst>
              <p:ext uri="{D42A27DB-BD31-4B8C-83A1-F6EECF244321}">
                <p14:modId xmlns:p14="http://schemas.microsoft.com/office/powerpoint/2010/main" val="365394592"/>
              </p:ext>
            </p:extLst>
          </p:nvPr>
        </p:nvGraphicFramePr>
        <p:xfrm>
          <a:off x="261764" y="1268760"/>
          <a:ext cx="11665296" cy="1656184"/>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Yapıyı Görselleştirme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İlişkiyi Gösterme</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Anahtar ve alt kavramları görselleştirir ve daha iyi kavrarsınız. </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Metindeki unsurlar arasındaki ilişkiyi görsel olarak özetlersiniz.</a:t>
                      </a:r>
                    </a:p>
                  </a:txBody>
                  <a:tcPr anchor="ctr"/>
                </a:tc>
                <a:extLst>
                  <a:ext uri="{0D108BD9-81ED-4DB2-BD59-A6C34878D82A}">
                    <a16:rowId xmlns:a16="http://schemas.microsoft.com/office/drawing/2014/main" val="3488749849"/>
                  </a:ext>
                </a:extLst>
              </a:tr>
            </a:tbl>
          </a:graphicData>
        </a:graphic>
      </p:graphicFrame>
      <p:graphicFrame>
        <p:nvGraphicFramePr>
          <p:cNvPr id="3" name="Tablo 2">
            <a:extLst>
              <a:ext uri="{FF2B5EF4-FFF2-40B4-BE49-F238E27FC236}">
                <a16:creationId xmlns:a16="http://schemas.microsoft.com/office/drawing/2014/main" id="{DF258395-7D5A-229A-2921-E5A9611A29B4}"/>
              </a:ext>
            </a:extLst>
          </p:cNvPr>
          <p:cNvGraphicFramePr>
            <a:graphicFrameLocks noGrp="1"/>
          </p:cNvGraphicFramePr>
          <p:nvPr>
            <p:extLst>
              <p:ext uri="{D42A27DB-BD31-4B8C-83A1-F6EECF244321}">
                <p14:modId xmlns:p14="http://schemas.microsoft.com/office/powerpoint/2010/main" val="541096461"/>
              </p:ext>
            </p:extLst>
          </p:nvPr>
        </p:nvGraphicFramePr>
        <p:xfrm>
          <a:off x="261764" y="3717032"/>
          <a:ext cx="11665296" cy="2019672"/>
        </p:xfrm>
        <a:graphic>
          <a:graphicData uri="http://schemas.openxmlformats.org/drawingml/2006/table">
            <a:tbl>
              <a:tblPr firstRow="1" bandRow="1">
                <a:tableStyleId>{F5AB1C69-6EDB-4FF4-983F-18BD219EF322}</a:tableStyleId>
              </a:tblPr>
              <a:tblGrid>
                <a:gridCol w="5478754">
                  <a:extLst>
                    <a:ext uri="{9D8B030D-6E8A-4147-A177-3AD203B41FA5}">
                      <a16:colId xmlns:a16="http://schemas.microsoft.com/office/drawing/2014/main" val="1568861424"/>
                    </a:ext>
                  </a:extLst>
                </a:gridCol>
                <a:gridCol w="6186542">
                  <a:extLst>
                    <a:ext uri="{9D8B030D-6E8A-4147-A177-3AD203B41FA5}">
                      <a16:colId xmlns:a16="http://schemas.microsoft.com/office/drawing/2014/main" val="2578265422"/>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Bilgi Düzenleme</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Bellek</a:t>
                      </a:r>
                    </a:p>
                  </a:txBody>
                  <a:tcPr anchor="ctr"/>
                </a:tc>
                <a:extLst>
                  <a:ext uri="{0D108BD9-81ED-4DB2-BD59-A6C34878D82A}">
                    <a16:rowId xmlns:a16="http://schemas.microsoft.com/office/drawing/2014/main" val="3147850829"/>
                  </a:ext>
                </a:extLst>
              </a:tr>
              <a:tr h="1008112">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Bilgilerin gruplandırır, kavramları sıralar ve ilişkileri daha net gösterirsiniz.</a:t>
                      </a:r>
                      <a:endPar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tr-TR" sz="2800" b="0" i="0" kern="12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Metinde anlatılanları görselleştirerek bilginizi kalıcı hâle getirirsiniz.</a:t>
                      </a:r>
                    </a:p>
                  </a:txBody>
                  <a:tcPr anchor="ctr"/>
                </a:tc>
                <a:extLst>
                  <a:ext uri="{0D108BD9-81ED-4DB2-BD59-A6C34878D82A}">
                    <a16:rowId xmlns:a16="http://schemas.microsoft.com/office/drawing/2014/main" val="3488749849"/>
                  </a:ext>
                </a:extLst>
              </a:tr>
            </a:tbl>
          </a:graphicData>
        </a:graphic>
      </p:graphicFrame>
    </p:spTree>
    <p:extLst>
      <p:ext uri="{BB962C8B-B14F-4D97-AF65-F5344CB8AC3E}">
        <p14:creationId xmlns:p14="http://schemas.microsoft.com/office/powerpoint/2010/main" val="227228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Kavram haritası oluşturulurken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217024" cy="3261643"/>
          </a:xfrm>
        </p:spPr>
        <p:txBody>
          <a:bodyPr>
            <a:noAutofit/>
          </a:bodyPr>
          <a:lstStyle/>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Anahtar kavramları belirleyiniz: </a:t>
            </a:r>
            <a:r>
              <a:rPr lang="tr-TR" sz="3200" dirty="0">
                <a:latin typeface="Calibri" panose="020F0502020204030204" pitchFamily="34" charset="0"/>
                <a:ea typeface="Calibri" panose="020F0502020204030204" pitchFamily="34" charset="0"/>
                <a:cs typeface="Calibri" panose="020F0502020204030204" pitchFamily="34" charset="0"/>
              </a:rPr>
              <a:t>Metni okurken anahtar kavramları belirleyerek işaretleyiniz ya da not alınız.</a:t>
            </a:r>
          </a:p>
          <a:p>
            <a:pPr marL="0" indent="0">
              <a:spcBef>
                <a:spcPts val="0"/>
              </a:spcBef>
              <a:buNone/>
            </a:pPr>
            <a:r>
              <a:rPr lang="tr-TR" sz="3200" b="1" dirty="0">
                <a:latin typeface="Calibri" panose="020F0502020204030204" pitchFamily="34" charset="0"/>
                <a:ea typeface="Calibri" panose="020F0502020204030204" pitchFamily="34" charset="0"/>
                <a:cs typeface="Calibri" panose="020F0502020204030204" pitchFamily="34" charset="0"/>
              </a:rPr>
              <a:t>İlişkileri belirleyiniz: </a:t>
            </a:r>
            <a:r>
              <a:rPr lang="tr-TR" sz="3200" dirty="0">
                <a:latin typeface="Calibri" panose="020F0502020204030204" pitchFamily="34" charset="0"/>
                <a:ea typeface="Calibri" panose="020F0502020204030204" pitchFamily="34" charset="0"/>
                <a:cs typeface="Calibri" panose="020F0502020204030204" pitchFamily="34" charset="0"/>
              </a:rPr>
              <a:t>Metnin niteliğine göre hiyerarşi, neden sonuç, benzerlik ya da karşıtlıklar gibi kavramlar arası ilişkileri doğru belirlemeye özen gösteriniz.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121717"/>
            <a:ext cx="987638" cy="3261643"/>
          </a:xfrm>
          <a:prstGeom prst="rect">
            <a:avLst/>
          </a:prstGeom>
        </p:spPr>
      </p:pic>
    </p:spTree>
    <p:extLst>
      <p:ext uri="{BB962C8B-B14F-4D97-AF65-F5344CB8AC3E}">
        <p14:creationId xmlns:p14="http://schemas.microsoft.com/office/powerpoint/2010/main" val="92787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621804" y="3478696"/>
            <a:ext cx="7099279" cy="1451936"/>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Görsel unsurlar kullanınız: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Kavram haritası oluştururken şekiller, oklar, renkler gibi görsel unsurlardan yararlanınız. </a:t>
            </a:r>
            <a:endPar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Metin kutusu 2">
            <a:extLst>
              <a:ext uri="{FF2B5EF4-FFF2-40B4-BE49-F238E27FC236}">
                <a16:creationId xmlns:a16="http://schemas.microsoft.com/office/drawing/2014/main" id="{97CCB6E2-12A1-D2D9-0E2B-F013C7753ECB}"/>
              </a:ext>
            </a:extLst>
          </p:cNvPr>
          <p:cNvSpPr txBox="1"/>
          <p:nvPr/>
        </p:nvSpPr>
        <p:spPr>
          <a:xfrm>
            <a:off x="621804" y="1312405"/>
            <a:ext cx="11080814" cy="1569660"/>
          </a:xfrm>
          <a:prstGeom prst="rect">
            <a:avLst/>
          </a:prstGeom>
          <a:noFill/>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Anlaşılır bir dil kullanınız: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Kavram haritası oluştururken metindeki kavramlar ve bunlar arasındaki ilişkileri açık ve anlaşılır bir şekilde gösteriniz.</a:t>
            </a:r>
          </a:p>
        </p:txBody>
      </p:sp>
      <p:pic>
        <p:nvPicPr>
          <p:cNvPr id="7" name="Grafik 6" descr="Ok: Sağa döndür düz dolguyla">
            <a:extLst>
              <a:ext uri="{FF2B5EF4-FFF2-40B4-BE49-F238E27FC236}">
                <a16:creationId xmlns:a16="http://schemas.microsoft.com/office/drawing/2014/main" id="{92ACB5BA-0C3E-1A37-C29D-3506D0567B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857842" flipH="1">
            <a:off x="9372491" y="3724033"/>
            <a:ext cx="1529707" cy="1473089"/>
          </a:xfrm>
          <a:prstGeom prst="rect">
            <a:avLst/>
          </a:prstGeom>
        </p:spPr>
      </p:pic>
      <p:pic>
        <p:nvPicPr>
          <p:cNvPr id="10" name="Grafik 9" descr="Ok: Sola döndür düz dolguyla">
            <a:extLst>
              <a:ext uri="{FF2B5EF4-FFF2-40B4-BE49-F238E27FC236}">
                <a16:creationId xmlns:a16="http://schemas.microsoft.com/office/drawing/2014/main" id="{95C6AA52-E589-42F0-8B2F-E8D382DCDC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085378">
            <a:off x="9068123" y="3450383"/>
            <a:ext cx="1501438" cy="1501438"/>
          </a:xfrm>
          <a:prstGeom prst="rect">
            <a:avLst/>
          </a:prstGeom>
        </p:spPr>
      </p:pic>
    </p:spTree>
    <p:extLst>
      <p:ext uri="{BB962C8B-B14F-4D97-AF65-F5344CB8AC3E}">
        <p14:creationId xmlns:p14="http://schemas.microsoft.com/office/powerpoint/2010/main" val="74443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Empatik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880780"/>
          </a:xfrm>
        </p:spPr>
        <p:txBody>
          <a:bodyPr>
            <a:noAutofit/>
          </a:bodyPr>
          <a:lstStyle/>
          <a:p>
            <a:pPr marL="0" indent="0">
              <a:lnSpc>
                <a:spcPct val="107000"/>
              </a:lnSpc>
              <a:spcBef>
                <a:spcPts val="0"/>
              </a:spcBef>
              <a:buNone/>
            </a:pPr>
            <a:r>
              <a:rPr lang="tr-TR" sz="3400" kern="100" spc="-40" dirty="0">
                <a:solidFill>
                  <a:srgbClr val="002060"/>
                </a:solidFill>
                <a:latin typeface="Calibri" panose="020F0502020204030204" pitchFamily="34" charset="0"/>
                <a:ea typeface="Calibri" panose="020F0502020204030204" pitchFamily="34" charset="0"/>
                <a:cs typeface="Calibri" panose="020F0502020204030204" pitchFamily="34" charset="0"/>
              </a:rPr>
              <a:t>Empatik okumada, okuyucu metni sadece bilgiyi anlamak için değil </a:t>
            </a:r>
            <a:r>
              <a:rPr lang="tr-TR" sz="3400" kern="100" spc="-40" dirty="0">
                <a:solidFill>
                  <a:srgbClr val="C00000"/>
                </a:solidFill>
                <a:latin typeface="Calibri" panose="020F0502020204030204" pitchFamily="34" charset="0"/>
                <a:ea typeface="Calibri" panose="020F0502020204030204" pitchFamily="34" charset="0"/>
                <a:cs typeface="Calibri" panose="020F0502020204030204" pitchFamily="34" charset="0"/>
              </a:rPr>
              <a:t>yazarın hislerini ve düşüncelerini anlamak </a:t>
            </a:r>
            <a:r>
              <a:rPr lang="tr-TR" sz="3400" kern="100" spc="-40" dirty="0">
                <a:solidFill>
                  <a:srgbClr val="002060"/>
                </a:solidFill>
                <a:latin typeface="Calibri" panose="020F0502020204030204" pitchFamily="34" charset="0"/>
                <a:ea typeface="Calibri" panose="020F0502020204030204" pitchFamily="34" charset="0"/>
                <a:cs typeface="Calibri" panose="020F0502020204030204" pitchFamily="34" charset="0"/>
              </a:rPr>
              <a:t>için okur. Empatik okuma, daha derin bir anlayış ve bağlantı kurma amacıyla kullanılır. Bu teknik, özellikle edebî eserler, makaleler veya kişisel yazılar okunurken kullanılır.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38828" y="2384884"/>
            <a:ext cx="2088232" cy="2088232"/>
          </a:xfrm>
          <a:prstGeom prst="rect">
            <a:avLst/>
          </a:prstGeom>
        </p:spPr>
      </p:pic>
    </p:spTree>
    <p:extLst>
      <p:ext uri="{BB962C8B-B14F-4D97-AF65-F5344CB8AC3E}">
        <p14:creationId xmlns:p14="http://schemas.microsoft.com/office/powerpoint/2010/main" val="278175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12">
            <a:extLst>
              <a:ext uri="{FF2B5EF4-FFF2-40B4-BE49-F238E27FC236}">
                <a16:creationId xmlns:a16="http://schemas.microsoft.com/office/drawing/2014/main" id="{0164A918-E604-8EBC-049C-4CD8C9AEE78A}"/>
              </a:ext>
            </a:extLst>
          </p:cNvPr>
          <p:cNvSpPr>
            <a:spLocks noGrp="1"/>
          </p:cNvSpPr>
          <p:nvPr>
            <p:ph type="title"/>
          </p:nvPr>
        </p:nvSpPr>
        <p:spPr>
          <a:xfrm>
            <a:off x="909835" y="332656"/>
            <a:ext cx="10873209" cy="590488"/>
          </a:xfrm>
        </p:spPr>
        <p:txBody>
          <a:bodyPr rtlCol="0">
            <a:noAutofit/>
          </a:bodyPr>
          <a:lstStyle/>
          <a:p>
            <a:pPr algn="ctr" rtl="0"/>
            <a:r>
              <a:rPr lang="tr-TR" sz="3800" b="1" dirty="0">
                <a:solidFill>
                  <a:srgbClr val="002060"/>
                </a:solidFill>
                <a:latin typeface="Calibri" panose="020F0502020204030204" pitchFamily="34" charset="0"/>
                <a:ea typeface="Calibri" panose="020F0502020204030204" pitchFamily="34" charset="0"/>
                <a:cs typeface="Calibri" panose="020F0502020204030204" pitchFamily="34" charset="0"/>
              </a:rPr>
              <a:t>Empatik okuma</a:t>
            </a:r>
            <a:r>
              <a:rPr lang="tr-TR" sz="38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tekniğinin yararları şunlardır:</a:t>
            </a:r>
            <a:endParaRPr lang="en-US" sz="3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o 4">
            <a:extLst>
              <a:ext uri="{FF2B5EF4-FFF2-40B4-BE49-F238E27FC236}">
                <a16:creationId xmlns:a16="http://schemas.microsoft.com/office/drawing/2014/main" id="{234034BA-648C-EF08-3C90-03D05245FDD9}"/>
              </a:ext>
            </a:extLst>
          </p:cNvPr>
          <p:cNvGraphicFramePr>
            <a:graphicFrameLocks noGrp="1"/>
          </p:cNvGraphicFramePr>
          <p:nvPr>
            <p:extLst>
              <p:ext uri="{D42A27DB-BD31-4B8C-83A1-F6EECF244321}">
                <p14:modId xmlns:p14="http://schemas.microsoft.com/office/powerpoint/2010/main" val="3083034628"/>
              </p:ext>
            </p:extLst>
          </p:nvPr>
        </p:nvGraphicFramePr>
        <p:xfrm>
          <a:off x="481916" y="954178"/>
          <a:ext cx="11301128" cy="2330806"/>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405284"/>
                    </a:ext>
                  </a:extLst>
                </a:gridCol>
                <a:gridCol w="5650564">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Yazarı Derinlemesine Anlama</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Bakış Açısını Anlama</a:t>
                      </a:r>
                    </a:p>
                  </a:txBody>
                  <a:tcPr anchor="ctr"/>
                </a:tc>
                <a:extLst>
                  <a:ext uri="{0D108BD9-81ED-4DB2-BD59-A6C34878D82A}">
                    <a16:rowId xmlns:a16="http://schemas.microsoft.com/office/drawing/2014/main" val="2500373216"/>
                  </a:ext>
                </a:extLst>
              </a:tr>
              <a:tr h="1682734">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Yazarın iç dünyasını daha derinlikli incelersiniz.</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Yazarın neden belirli bir konuda yazdığını ve hangi duyguları ifade etmeye çalıştığını daha iyi anlarsınız.</a:t>
                      </a:r>
                    </a:p>
                  </a:txBody>
                  <a:tcPr anchor="ctr"/>
                </a:tc>
                <a:extLst>
                  <a:ext uri="{0D108BD9-81ED-4DB2-BD59-A6C34878D82A}">
                    <a16:rowId xmlns:a16="http://schemas.microsoft.com/office/drawing/2014/main" val="204237250"/>
                  </a:ext>
                </a:extLst>
              </a:tr>
            </a:tbl>
          </a:graphicData>
        </a:graphic>
      </p:graphicFrame>
      <p:graphicFrame>
        <p:nvGraphicFramePr>
          <p:cNvPr id="2" name="Tablo 1">
            <a:extLst>
              <a:ext uri="{FF2B5EF4-FFF2-40B4-BE49-F238E27FC236}">
                <a16:creationId xmlns:a16="http://schemas.microsoft.com/office/drawing/2014/main" id="{46F60C2F-1E9D-B3B9-BB95-318A714AF93C}"/>
              </a:ext>
            </a:extLst>
          </p:cNvPr>
          <p:cNvGraphicFramePr>
            <a:graphicFrameLocks noGrp="1"/>
          </p:cNvGraphicFramePr>
          <p:nvPr>
            <p:extLst>
              <p:ext uri="{D42A27DB-BD31-4B8C-83A1-F6EECF244321}">
                <p14:modId xmlns:p14="http://schemas.microsoft.com/office/powerpoint/2010/main" val="1659239526"/>
              </p:ext>
            </p:extLst>
          </p:nvPr>
        </p:nvGraphicFramePr>
        <p:xfrm>
          <a:off x="490740" y="3573016"/>
          <a:ext cx="11301128" cy="2330806"/>
        </p:xfrm>
        <a:graphic>
          <a:graphicData uri="http://schemas.openxmlformats.org/drawingml/2006/table">
            <a:tbl>
              <a:tblPr firstRow="1" bandRow="1">
                <a:tableStyleId>{F5AB1C69-6EDB-4FF4-983F-18BD219EF322}</a:tableStyleId>
              </a:tblPr>
              <a:tblGrid>
                <a:gridCol w="5650564">
                  <a:extLst>
                    <a:ext uri="{9D8B030D-6E8A-4147-A177-3AD203B41FA5}">
                      <a16:colId xmlns:a16="http://schemas.microsoft.com/office/drawing/2014/main" val="131405284"/>
                    </a:ext>
                  </a:extLst>
                </a:gridCol>
                <a:gridCol w="5650564">
                  <a:extLst>
                    <a:ext uri="{9D8B030D-6E8A-4147-A177-3AD203B41FA5}">
                      <a16:colId xmlns:a16="http://schemas.microsoft.com/office/drawing/2014/main" val="716512923"/>
                    </a:ext>
                  </a:extLst>
                </a:gridCol>
              </a:tblGrid>
              <a:tr h="648072">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Yorumlama ve Analiz</a:t>
                      </a:r>
                    </a:p>
                  </a:txBody>
                  <a:tcPr anchor="ctr"/>
                </a:tc>
                <a:tc>
                  <a:txBody>
                    <a:bodyPr/>
                    <a:lstStyle/>
                    <a:p>
                      <a:pPr algn="ctr"/>
                      <a:r>
                        <a:rPr lang="tr-TR" sz="2800" dirty="0">
                          <a:latin typeface="Calibri" panose="020F0502020204030204" pitchFamily="34" charset="0"/>
                          <a:ea typeface="Calibri" panose="020F0502020204030204" pitchFamily="34" charset="0"/>
                          <a:cs typeface="Calibri" panose="020F0502020204030204" pitchFamily="34" charset="0"/>
                        </a:rPr>
                        <a:t>Empati ve Anlayış</a:t>
                      </a:r>
                    </a:p>
                  </a:txBody>
                  <a:tcPr anchor="ctr"/>
                </a:tc>
                <a:extLst>
                  <a:ext uri="{0D108BD9-81ED-4DB2-BD59-A6C34878D82A}">
                    <a16:rowId xmlns:a16="http://schemas.microsoft.com/office/drawing/2014/main" val="2500373216"/>
                  </a:ext>
                </a:extLst>
              </a:tr>
              <a:tr h="1682734">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Yazarın niyetini, dil kullanımını daha derinlemesine yorumlar, analitik düşünme becerinizi geliştirirsiniz.</a:t>
                      </a: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tr-TR" sz="28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Yazarın deneyimlerine, duygularına ve düşüncelerine odaklanır, yazarla empati kurarsınız.</a:t>
                      </a:r>
                    </a:p>
                  </a:txBody>
                  <a:tcPr anchor="ctr"/>
                </a:tc>
                <a:extLst>
                  <a:ext uri="{0D108BD9-81ED-4DB2-BD59-A6C34878D82A}">
                    <a16:rowId xmlns:a16="http://schemas.microsoft.com/office/drawing/2014/main" val="204237250"/>
                  </a:ext>
                </a:extLst>
              </a:tr>
            </a:tbl>
          </a:graphicData>
        </a:graphic>
      </p:graphicFrame>
    </p:spTree>
    <p:extLst>
      <p:ext uri="{BB962C8B-B14F-4D97-AF65-F5344CB8AC3E}">
        <p14:creationId xmlns:p14="http://schemas.microsoft.com/office/powerpoint/2010/main" val="35144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C91E8-C142-5189-08D1-6845EA6ADFB9}"/>
              </a:ext>
            </a:extLst>
          </p:cNvPr>
          <p:cNvSpPr>
            <a:spLocks noGrp="1"/>
          </p:cNvSpPr>
          <p:nvPr>
            <p:ph type="title"/>
          </p:nvPr>
        </p:nvSpPr>
        <p:spPr>
          <a:xfrm>
            <a:off x="261764" y="404664"/>
            <a:ext cx="11140766" cy="1397000"/>
          </a:xfrm>
          <a:ln/>
        </p:spPr>
        <p:style>
          <a:lnRef idx="3">
            <a:schemeClr val="lt1"/>
          </a:lnRef>
          <a:fillRef idx="1">
            <a:schemeClr val="accent4"/>
          </a:fillRef>
          <a:effectRef idx="1">
            <a:schemeClr val="accent4"/>
          </a:effectRef>
          <a:fontRef idx="minor">
            <a:schemeClr val="lt1"/>
          </a:fontRef>
        </p:style>
        <p:txBody>
          <a:bodyPr vert="horz" lIns="121899" tIns="60949" rIns="121899" bIns="60949" rtlCol="0" anchor="b">
            <a:normAutofit/>
          </a:bodyPr>
          <a:lstStyle/>
          <a:p>
            <a:pPr algn="ctr"/>
            <a:r>
              <a:rPr lang="tr-TR" dirty="0">
                <a:solidFill>
                  <a:schemeClr val="bg1"/>
                </a:solidFill>
                <a:latin typeface="Calibri" panose="020F0502020204030204" pitchFamily="34" charset="0"/>
                <a:ea typeface="Calibri" panose="020F0502020204030204" pitchFamily="34" charset="0"/>
                <a:cs typeface="Calibri" panose="020F0502020204030204" pitchFamily="34" charset="0"/>
              </a:rPr>
              <a:t>Empatik okuma tekniğini uygulamak için bazı noktalara dikkat etmek gerekir. </a:t>
            </a:r>
          </a:p>
        </p:txBody>
      </p:sp>
      <p:sp>
        <p:nvSpPr>
          <p:cNvPr id="3" name="İçerik Yer Tutucusu 2">
            <a:extLst>
              <a:ext uri="{FF2B5EF4-FFF2-40B4-BE49-F238E27FC236}">
                <a16:creationId xmlns:a16="http://schemas.microsoft.com/office/drawing/2014/main" id="{3D026F7C-4480-8B42-5320-9998B1B3532A}"/>
              </a:ext>
            </a:extLst>
          </p:cNvPr>
          <p:cNvSpPr>
            <a:spLocks noGrp="1"/>
          </p:cNvSpPr>
          <p:nvPr>
            <p:ph idx="1"/>
          </p:nvPr>
        </p:nvSpPr>
        <p:spPr>
          <a:xfrm>
            <a:off x="549796" y="2348879"/>
            <a:ext cx="9433048" cy="3261643"/>
          </a:xfrm>
        </p:spPr>
        <p:txBody>
          <a:bodyPr>
            <a:noAutofit/>
          </a:bodyPr>
          <a:lstStyle/>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Duygusal bağlama odaklanınız: </a:t>
            </a:r>
            <a:r>
              <a:rPr lang="tr-TR" sz="3600" dirty="0">
                <a:latin typeface="Calibri" panose="020F0502020204030204" pitchFamily="34" charset="0"/>
                <a:ea typeface="Calibri" panose="020F0502020204030204" pitchFamily="34" charset="0"/>
                <a:cs typeface="Calibri" panose="020F0502020204030204" pitchFamily="34" charset="0"/>
              </a:rPr>
              <a:t>Yazarın duygularını ve ifade etmeye çalıştığı duygusal tonu fark etmeye çalışınız.</a:t>
            </a:r>
          </a:p>
          <a:p>
            <a:pPr marL="0" indent="0">
              <a:spcBef>
                <a:spcPts val="0"/>
              </a:spcBef>
              <a:buNone/>
            </a:pPr>
            <a:r>
              <a:rPr lang="tr-TR" sz="3600" b="1" dirty="0">
                <a:latin typeface="Calibri" panose="020F0502020204030204" pitchFamily="34" charset="0"/>
                <a:ea typeface="Calibri" panose="020F0502020204030204" pitchFamily="34" charset="0"/>
                <a:cs typeface="Calibri" panose="020F0502020204030204" pitchFamily="34" charset="0"/>
              </a:rPr>
              <a:t>Dil kullanımını inceleyiniz: </a:t>
            </a:r>
            <a:r>
              <a:rPr lang="tr-TR" sz="3600" dirty="0">
                <a:latin typeface="Calibri" panose="020F0502020204030204" pitchFamily="34" charset="0"/>
                <a:ea typeface="Calibri" panose="020F0502020204030204" pitchFamily="34" charset="0"/>
                <a:cs typeface="Calibri" panose="020F0502020204030204" pitchFamily="34" charset="0"/>
              </a:rPr>
              <a:t>İmgeler ve diğer dil ögeleri üzerinde odaklanarak yazarın niyetini anlamaya çalışınız.</a:t>
            </a:r>
          </a:p>
        </p:txBody>
      </p:sp>
      <p:pic>
        <p:nvPicPr>
          <p:cNvPr id="5" name="Resim 4">
            <a:extLst>
              <a:ext uri="{FF2B5EF4-FFF2-40B4-BE49-F238E27FC236}">
                <a16:creationId xmlns:a16="http://schemas.microsoft.com/office/drawing/2014/main" id="{D933E5E7-8065-2EC1-F21E-B979B3D93B9C}"/>
              </a:ext>
            </a:extLst>
          </p:cNvPr>
          <p:cNvPicPr>
            <a:picLocks noChangeAspect="1"/>
          </p:cNvPicPr>
          <p:nvPr/>
        </p:nvPicPr>
        <p:blipFill>
          <a:blip r:embed="rId2"/>
          <a:stretch>
            <a:fillRect/>
          </a:stretch>
        </p:blipFill>
        <p:spPr>
          <a:xfrm>
            <a:off x="10414892" y="2348880"/>
            <a:ext cx="987638" cy="3261643"/>
          </a:xfrm>
          <a:prstGeom prst="rect">
            <a:avLst/>
          </a:prstGeom>
        </p:spPr>
      </p:pic>
    </p:spTree>
    <p:extLst>
      <p:ext uri="{BB962C8B-B14F-4D97-AF65-F5344CB8AC3E}">
        <p14:creationId xmlns:p14="http://schemas.microsoft.com/office/powerpoint/2010/main" val="81426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8E0EC794-C0E6-F916-3304-40FDB8710D08}"/>
              </a:ext>
            </a:extLst>
          </p:cNvPr>
          <p:cNvSpPr txBox="1"/>
          <p:nvPr/>
        </p:nvSpPr>
        <p:spPr>
          <a:xfrm>
            <a:off x="477788" y="3140968"/>
            <a:ext cx="7900884" cy="1905137"/>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1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Empati kurunuz: </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Yazarın bakış açısını anlamak için onun duygu ve düşüncelerine odaklanınız. </a:t>
            </a:r>
            <a:r>
              <a:rPr lang="tr-TR" sz="3100" dirty="0">
                <a:solidFill>
                  <a:srgbClr val="374C81"/>
                </a:solidFill>
                <a:latin typeface="Calibri" panose="020F0502020204030204" pitchFamily="34" charset="0"/>
                <a:ea typeface="Calibri" panose="020F0502020204030204" pitchFamily="34" charset="0"/>
                <a:cs typeface="Calibri" panose="020F0502020204030204" pitchFamily="34" charset="0"/>
              </a:rPr>
              <a:t>Empati kurarken k</a:t>
            </a:r>
            <a:r>
              <a:rPr kumimoji="0" lang="tr-TR" sz="31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endi duygusal bağlamınızı da göz önünde bulundurunuz.</a:t>
            </a:r>
          </a:p>
        </p:txBody>
      </p:sp>
      <p:sp>
        <p:nvSpPr>
          <p:cNvPr id="6" name="Metin kutusu 5">
            <a:extLst>
              <a:ext uri="{FF2B5EF4-FFF2-40B4-BE49-F238E27FC236}">
                <a16:creationId xmlns:a16="http://schemas.microsoft.com/office/drawing/2014/main" id="{B5D14A7B-A36B-C1F4-483B-18B6D72B6A8A}"/>
              </a:ext>
            </a:extLst>
          </p:cNvPr>
          <p:cNvSpPr txBox="1"/>
          <p:nvPr/>
        </p:nvSpPr>
        <p:spPr>
          <a:xfrm>
            <a:off x="505129" y="980728"/>
            <a:ext cx="10513168" cy="1495794"/>
          </a:xfrm>
          <a:prstGeom prst="rect">
            <a:avLst/>
          </a:prstGeom>
          <a:noFill/>
        </p:spPr>
        <p:txBody>
          <a:bodyPr wrap="square">
            <a:spAutoFit/>
          </a:bodyPr>
          <a:lstStyle/>
          <a:p>
            <a:pPr marL="0" marR="0" lvl="0" indent="0" algn="l" defTabSz="1218987" rtl="0" eaLnBrk="1" fontAlgn="auto" latinLnBrk="0" hangingPunct="1">
              <a:lnSpc>
                <a:spcPct val="95000"/>
              </a:lnSpc>
              <a:spcBef>
                <a:spcPts val="0"/>
              </a:spcBef>
              <a:spcAft>
                <a:spcPts val="0"/>
              </a:spcAft>
              <a:buClrTx/>
              <a:buSzPct val="100000"/>
              <a:buFontTx/>
              <a:buNone/>
              <a:tabLst/>
              <a:defRPr/>
            </a:pPr>
            <a:r>
              <a:rPr kumimoji="0" lang="tr-TR" sz="3200" b="1"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Duygusal ifadeleri değerlendiriniz: </a:t>
            </a:r>
            <a:r>
              <a:rPr kumimoji="0" lang="tr-TR" sz="3200" i="0" u="none" strike="noStrike" kern="1200" cap="none" spc="0" normalizeH="0" baseline="0" noProof="0" dirty="0">
                <a:ln>
                  <a:noFill/>
                </a:ln>
                <a:solidFill>
                  <a:srgbClr val="374C81"/>
                </a:solidFill>
                <a:effectLst/>
                <a:uLnTx/>
                <a:uFillTx/>
                <a:latin typeface="Calibri" panose="020F0502020204030204" pitchFamily="34" charset="0"/>
                <a:ea typeface="Calibri" panose="020F0502020204030204" pitchFamily="34" charset="0"/>
                <a:cs typeface="Calibri" panose="020F0502020204030204" pitchFamily="34" charset="0"/>
              </a:rPr>
              <a:t>Yazarın hangi duyguları ifade etmeye çalıştığını ve bu duyguları nasıl ifade ettiğini anlamaya çalışın.</a:t>
            </a:r>
            <a:endParaRPr kumimoji="0" lang="tr-TR" sz="32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Grafik 2" descr="Hedef Kitle düz dolguyla">
            <a:extLst>
              <a:ext uri="{FF2B5EF4-FFF2-40B4-BE49-F238E27FC236}">
                <a16:creationId xmlns:a16="http://schemas.microsoft.com/office/drawing/2014/main" id="{254CE904-3D5E-A8F4-ADB5-8744E67A93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6739" y="2971799"/>
            <a:ext cx="1905137" cy="1905137"/>
          </a:xfrm>
          <a:prstGeom prst="rect">
            <a:avLst/>
          </a:prstGeom>
        </p:spPr>
      </p:pic>
    </p:spTree>
    <p:extLst>
      <p:ext uri="{BB962C8B-B14F-4D97-AF65-F5344CB8AC3E}">
        <p14:creationId xmlns:p14="http://schemas.microsoft.com/office/powerpoint/2010/main" val="54190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80CE6-D83E-9E2A-F38D-912095B61535}"/>
              </a:ext>
            </a:extLst>
          </p:cNvPr>
          <p:cNvSpPr>
            <a:spLocks noGrp="1"/>
          </p:cNvSpPr>
          <p:nvPr>
            <p:ph type="title"/>
          </p:nvPr>
        </p:nvSpPr>
        <p:spPr>
          <a:xfrm>
            <a:off x="693812" y="620688"/>
            <a:ext cx="11027831" cy="852512"/>
          </a:xfrm>
        </p:spPr>
        <p:style>
          <a:lnRef idx="0">
            <a:schemeClr val="dk1"/>
          </a:lnRef>
          <a:fillRef idx="3">
            <a:schemeClr val="dk1"/>
          </a:fillRef>
          <a:effectRef idx="3">
            <a:schemeClr val="dk1"/>
          </a:effectRef>
          <a:fontRef idx="minor">
            <a:schemeClr val="lt1"/>
          </a:fontRef>
        </p:style>
        <p:txBody>
          <a:bodyPr vert="horz" lIns="121899" tIns="60949" rIns="121899" bIns="60949" rtlCol="0" anchor="b">
            <a:normAutofit/>
          </a:bodyPr>
          <a:lstStyle/>
          <a:p>
            <a:pPr algn="ctr"/>
            <a:r>
              <a:rPr lang="tr-TR" sz="4800" b="1" dirty="0">
                <a:solidFill>
                  <a:schemeClr val="bg1"/>
                </a:solidFill>
                <a:latin typeface="Calibri" panose="020F0502020204030204" pitchFamily="34" charset="0"/>
                <a:ea typeface="Calibri" panose="020F0502020204030204" pitchFamily="34" charset="0"/>
                <a:cs typeface="Calibri" panose="020F0502020204030204" pitchFamily="34" charset="0"/>
              </a:rPr>
              <a:t>Yaratıcı Okuma</a:t>
            </a:r>
          </a:p>
        </p:txBody>
      </p:sp>
      <p:sp>
        <p:nvSpPr>
          <p:cNvPr id="3" name="İçerik Yer Tutucusu 2">
            <a:extLst>
              <a:ext uri="{FF2B5EF4-FFF2-40B4-BE49-F238E27FC236}">
                <a16:creationId xmlns:a16="http://schemas.microsoft.com/office/drawing/2014/main" id="{1B95A723-F283-EEE8-B962-09EE6A7E1209}"/>
              </a:ext>
            </a:extLst>
          </p:cNvPr>
          <p:cNvSpPr>
            <a:spLocks noGrp="1"/>
          </p:cNvSpPr>
          <p:nvPr>
            <p:ph idx="1"/>
          </p:nvPr>
        </p:nvSpPr>
        <p:spPr>
          <a:xfrm>
            <a:off x="693812" y="1996492"/>
            <a:ext cx="8939599" cy="3592748"/>
          </a:xfrm>
        </p:spPr>
        <p:txBody>
          <a:bodyPr>
            <a:noAutofit/>
          </a:bodyPr>
          <a:lstStyle/>
          <a:p>
            <a:pPr marL="0" indent="0">
              <a:lnSpc>
                <a:spcPct val="107000"/>
              </a:lnSpc>
              <a:spcBef>
                <a:spcPts val="0"/>
              </a:spcBef>
              <a:buNone/>
            </a:pP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Metni yaratıcı düşünme ve hayal gücünü kullanarak anlamaya çalışma tekniğidir. Bu teknikte, okuyucu metni daha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özgün ve yaratıcı </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bir şekilde değerlendirir,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farklı bakış açıları</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yla yorumlar ve </a:t>
            </a:r>
            <a:r>
              <a:rPr lang="tr-TR" sz="3500" kern="100" dirty="0">
                <a:solidFill>
                  <a:srgbClr val="C00000"/>
                </a:solidFill>
                <a:latin typeface="Calibri" panose="020F0502020204030204" pitchFamily="34" charset="0"/>
                <a:ea typeface="Calibri" panose="020F0502020204030204" pitchFamily="34" charset="0"/>
                <a:cs typeface="Calibri" panose="020F0502020204030204" pitchFamily="34" charset="0"/>
              </a:rPr>
              <a:t>yeni fikirler </a:t>
            </a:r>
            <a:r>
              <a:rPr lang="tr-TR" sz="3500" kern="100" dirty="0">
                <a:solidFill>
                  <a:srgbClr val="002060"/>
                </a:solidFill>
                <a:latin typeface="Calibri" panose="020F0502020204030204" pitchFamily="34" charset="0"/>
                <a:ea typeface="Calibri" panose="020F0502020204030204" pitchFamily="34" charset="0"/>
                <a:cs typeface="Calibri" panose="020F0502020204030204" pitchFamily="34" charset="0"/>
              </a:rPr>
              <a:t>üretir. Özellikle edebî ve felsefi metinler okunurken kullanılır. </a:t>
            </a:r>
          </a:p>
        </p:txBody>
      </p:sp>
      <p:pic>
        <p:nvPicPr>
          <p:cNvPr id="5" name="Grafik 4" descr="Açık kitap düz dolguyla">
            <a:extLst>
              <a:ext uri="{FF2B5EF4-FFF2-40B4-BE49-F238E27FC236}">
                <a16:creationId xmlns:a16="http://schemas.microsoft.com/office/drawing/2014/main" id="{27A28994-BE3D-F70F-79CF-D8B2B3E1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3411" y="2384884"/>
            <a:ext cx="2088232" cy="2088232"/>
          </a:xfrm>
          <a:prstGeom prst="rect">
            <a:avLst/>
          </a:prstGeom>
        </p:spPr>
      </p:pic>
    </p:spTree>
    <p:extLst>
      <p:ext uri="{BB962C8B-B14F-4D97-AF65-F5344CB8AC3E}">
        <p14:creationId xmlns:p14="http://schemas.microsoft.com/office/powerpoint/2010/main" val="40661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itapla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19_TF02787940_TF02787940.potx" id="{28172E8D-EAD7-4AC2-8B44-6816FF20E00E}" vid="{89738596-E4E7-4B62-90A4-7590996B647A}"/>
    </a:ext>
  </a:extLst>
</a:theme>
</file>

<file path=ppt/theme/theme2.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eması">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Mavi kitap yığını sunusu (geniş ekran)</Template>
  <TotalTime>6024</TotalTime>
  <Words>5078</Words>
  <Application>Microsoft Office PowerPoint</Application>
  <PresentationFormat>Özel</PresentationFormat>
  <Paragraphs>487</Paragraphs>
  <Slides>119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119</vt:i4>
      </vt:variant>
    </vt:vector>
  </HeadingPairs>
  <TitlesOfParts>
    <vt:vector size="125" baseType="lpstr">
      <vt:lpstr>Arial</vt:lpstr>
      <vt:lpstr>Calibri</vt:lpstr>
      <vt:lpstr>Century Gothic</vt:lpstr>
      <vt:lpstr>Söhne</vt:lpstr>
      <vt:lpstr>Wingdings</vt:lpstr>
      <vt:lpstr>Kitaplar 16 x 9</vt:lpstr>
      <vt:lpstr>METİN TAHLİLLERİ I</vt:lpstr>
      <vt:lpstr>Bu ünitede Eleştirel okumanın önemini kavrayacaksınız.  Eleştirel okuma yapmak için gereken okuma tekniklerini ayırt edeceksiniz.  Okuma öncesinde, okuma sırasında ve okuma sonrasında yapılması gerekenleri öğrenecek ve okumanın bütüncül bir süreç olduğunu fark edeceksiniz.  </vt:lpstr>
      <vt:lpstr>Ünlü düşünür Goethe’nin (Göte) «Okumayı  öğrenmek sanatların en gücüdür. Ben bu işe yaşamımın seksen yılını verdim yine de tam olarak öğrendiğimi söyleyemem.» cümlesi size okumakla ilgili neler düşündürüyor? Düşüncelerinizi paylaşınız.</vt:lpstr>
      <vt:lpstr> ELEŞTİREL OKUMA NEDİR? </vt:lpstr>
      <vt:lpstr>PowerPoint Sunusu</vt:lpstr>
      <vt:lpstr>PowerPoint Sunusu</vt:lpstr>
      <vt:lpstr>PowerPoint Sunusu</vt:lpstr>
      <vt:lpstr>ELEŞTİREL OKUMANIN ÖNEMİ NEDİR? </vt:lpstr>
      <vt:lpstr>PowerPoint Sunusu</vt:lpstr>
      <vt:lpstr>PowerPoint Sunusu</vt:lpstr>
      <vt:lpstr>ELEŞTİREL OKUMA BİLİNCİ KAZANMAK İÇİN NELER YAPILABİLİR?</vt:lpstr>
      <vt:lpstr>PowerPoint Sunusu</vt:lpstr>
      <vt:lpstr>PowerPoint Sunusu</vt:lpstr>
      <vt:lpstr>PowerPoint Sunusu</vt:lpstr>
      <vt:lpstr>PowerPoint Sunusu</vt:lpstr>
      <vt:lpstr>PowerPoint Sunusu</vt:lpstr>
      <vt:lpstr>PowerPoint Sunusu</vt:lpstr>
      <vt:lpstr>ELEŞTİREL OKUMADA HANGİ TEKNİKLERİ KULLANABİLİRSİNİZ?</vt:lpstr>
      <vt:lpstr>Eleştirel okumada bilgi edinme, öğrenme ve anlama süreçlerini daha etkili kılan birtakım okuma teknikleri kullanılır. </vt:lpstr>
      <vt:lpstr>Sesli Okuma</vt:lpstr>
      <vt:lpstr>Sesli okuma tekniğinin yararları şunlardır:</vt:lpstr>
      <vt:lpstr>Sesli okuma tekniğini uygulamak için bazı noktalara dikkat etmek gerekir. </vt:lpstr>
      <vt:lpstr>PowerPoint Sunusu</vt:lpstr>
      <vt:lpstr>Sessiz Okuma</vt:lpstr>
      <vt:lpstr>Sessiz okuma tekniğinin yararları şunlardır:</vt:lpstr>
      <vt:lpstr>Sessiz okuma tekniğini uygulamak için bazı noktalara dikkat etmek gerekir. </vt:lpstr>
      <vt:lpstr>PowerPoint Sunusu</vt:lpstr>
      <vt:lpstr>Tam Okuma</vt:lpstr>
      <vt:lpstr>Tam okuma tekniğinin yararları şunlardır:</vt:lpstr>
      <vt:lpstr>Tam okuma tekniğini uygulamak için bazı noktalara dikkat etmek gerekir. </vt:lpstr>
      <vt:lpstr>PowerPoint Sunusu</vt:lpstr>
      <vt:lpstr>Seçerek Okuma</vt:lpstr>
      <vt:lpstr>Seçerek okuma tekniğinin yararları şunlardır:</vt:lpstr>
      <vt:lpstr>Seçerek okuma tekniğini uygulamak için bazı noktalara dikkat etmek gerekir. </vt:lpstr>
      <vt:lpstr>PowerPoint Sunusu</vt:lpstr>
      <vt:lpstr>Güdümlü Okuma</vt:lpstr>
      <vt:lpstr>Güdümlü okuma tekniğinin yararları şunlardır:</vt:lpstr>
      <vt:lpstr>Güdümlü okuma tekniğini uygulamak için bazı noktalara dikkat etmek gerekir. </vt:lpstr>
      <vt:lpstr>PowerPoint Sunusu</vt:lpstr>
      <vt:lpstr>Serbest Okuma</vt:lpstr>
      <vt:lpstr>Serbest okuma tekniğinin yararları şunlardır:</vt:lpstr>
      <vt:lpstr>Seçerek okuma tekniğini uygulamak için bazı noktalara dikkat etmek gerekir. </vt:lpstr>
      <vt:lpstr>PowerPoint Sunusu</vt:lpstr>
      <vt:lpstr>Seçerek Okuma</vt:lpstr>
      <vt:lpstr>Seçerek okuma tekniğinin yararları şunlardır:</vt:lpstr>
      <vt:lpstr>Seçerek okuma tekniğini uygulamak için bazı noktalara dikkat etmek gerekir. </vt:lpstr>
      <vt:lpstr>PowerPoint Sunusu</vt:lpstr>
      <vt:lpstr>Göz Atarak Okuma</vt:lpstr>
      <vt:lpstr>Göz atarak okuma tekniğinin yararları şunlardır:</vt:lpstr>
      <vt:lpstr>Göz atarak okuma tekniğini uygulamak için bazı noktalara dikkat etmek gerekir. </vt:lpstr>
      <vt:lpstr>PowerPoint Sunusu</vt:lpstr>
      <vt:lpstr>İşaretleyerek Okuma</vt:lpstr>
      <vt:lpstr>İşaretleyerek okuma tekniğinin yararları şunlardır:</vt:lpstr>
      <vt:lpstr>İşaretleyerek okuma tekniğini uygulamak için bazı noktalara dikkat etmek gerekir. </vt:lpstr>
      <vt:lpstr>PowerPoint Sunusu</vt:lpstr>
      <vt:lpstr>Soru Sorarak Okuma</vt:lpstr>
      <vt:lpstr>Soru sorarak okuma tekniğinin yararları şunlardır:</vt:lpstr>
      <vt:lpstr>Soru sorarak okuma tekniğini uygulamak için bazı noktalara dikkat etmek gerekir. </vt:lpstr>
      <vt:lpstr>PowerPoint Sunusu</vt:lpstr>
      <vt:lpstr>Not Alarak Okuma</vt:lpstr>
      <vt:lpstr>Not alarak okuma tekniğinin yararları şunlardır:</vt:lpstr>
      <vt:lpstr>Not alarak okuma tekniğini uygulamak için bazı noktalara dikkat etmek gerekir. </vt:lpstr>
      <vt:lpstr>PowerPoint Sunusu</vt:lpstr>
      <vt:lpstr>Özetleyerek Okuma</vt:lpstr>
      <vt:lpstr>Özetleyerek okuma tekniğinin yararları şunlardır:</vt:lpstr>
      <vt:lpstr>Özetleyerek okuma tekniğini uygulamak için bazı noktalara dikkat etmek gerekir. </vt:lpstr>
      <vt:lpstr>PowerPoint Sunusu</vt:lpstr>
      <vt:lpstr>Tahmin Ederek Okuma</vt:lpstr>
      <vt:lpstr>Tahmin ederek okuma tekniğinin yararları şunlardır:</vt:lpstr>
      <vt:lpstr>Tahmin ederek okuma tekniğini uygulamak için bazı noktalara dikkat etmek gerekir. </vt:lpstr>
      <vt:lpstr>PowerPoint Sunusu</vt:lpstr>
      <vt:lpstr>Rehberle / Kılavuzla Okuma</vt:lpstr>
      <vt:lpstr>Rehberle / kılavuzla okuma tekniğinin yararları şunlardır:</vt:lpstr>
      <vt:lpstr>Rehberle / kılavuzla okuma tekniğini uygulamak için bazı noktalara dikkat etmek gerekir. </vt:lpstr>
      <vt:lpstr>PowerPoint Sunusu</vt:lpstr>
      <vt:lpstr>Akranla / Eşle Okuma</vt:lpstr>
      <vt:lpstr>Akranla / eşle okuma tekniğinin yararları şunlardır:</vt:lpstr>
      <vt:lpstr>Özetleyerek okuma tekniğini uygulamak için bazı noktalara dikkat etmek gerekir. </vt:lpstr>
      <vt:lpstr>PowerPoint Sunusu</vt:lpstr>
      <vt:lpstr>Okuma Halkası</vt:lpstr>
      <vt:lpstr>Okuma halkası tekniğinin yararları şunlardır:</vt:lpstr>
      <vt:lpstr>Tahmin ederek okuma tekniğini uygulamak için bazı noktalara dikkat etmek gerekir. </vt:lpstr>
      <vt:lpstr>PowerPoint Sunusu</vt:lpstr>
      <vt:lpstr>Tartışarak Okuma</vt:lpstr>
      <vt:lpstr>Tartışarak okuma tekniğinin yararları şunlardır:</vt:lpstr>
      <vt:lpstr>Tartışarak okuma tekniğini uygulamak için bazı noktalara dikkat etmek gerekir. </vt:lpstr>
      <vt:lpstr>PowerPoint Sunusu</vt:lpstr>
      <vt:lpstr>Görsel Okuma</vt:lpstr>
      <vt:lpstr>Görsel okuma tekniğinin yararları şunlardır:</vt:lpstr>
      <vt:lpstr>Görsel okuma tekniğini uygulamak için bazı noktalara dikkat etmek gerekir. </vt:lpstr>
      <vt:lpstr>Kavram Haritası</vt:lpstr>
      <vt:lpstr>Kavram haritalarının yararları şunlardır:</vt:lpstr>
      <vt:lpstr>Kavram haritası oluşturulurken bazı noktalara dikkat etmek gerekir. </vt:lpstr>
      <vt:lpstr>PowerPoint Sunusu</vt:lpstr>
      <vt:lpstr>Empatik Okuma</vt:lpstr>
      <vt:lpstr>Empatik okuma tekniğinin yararları şunlardır:</vt:lpstr>
      <vt:lpstr>Empatik okuma tekniğini uygulamak için bazı noktalara dikkat etmek gerekir. </vt:lpstr>
      <vt:lpstr>PowerPoint Sunusu</vt:lpstr>
      <vt:lpstr>Yaratıcı Okuma</vt:lpstr>
      <vt:lpstr>Yaratıcı okuma tekniğinin yararları şunlardır:</vt:lpstr>
      <vt:lpstr>Yaratıcı okuma tekniğini uygulamak için bazı noktalara dikkat etmek gerekir. </vt:lpstr>
      <vt:lpstr>PowerPoint Sunusu</vt:lpstr>
      <vt:lpstr>Kaynakça Okuma</vt:lpstr>
      <vt:lpstr>Kaynakça okuma tekniğinin yararları şunlardır:</vt:lpstr>
      <vt:lpstr>Kaynakça okurken bazı noktalara dikkat etmek gerekir. </vt:lpstr>
      <vt:lpstr>PowerPoint Sunusu</vt:lpstr>
      <vt:lpstr>PowerPoint Sunusu</vt:lpstr>
      <vt:lpstr>ELEŞTİREL OKUMA SÜRECİNDE NELER YAPILMALIDIR?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METİN TAHLİLLERİ</dc:title>
  <dc:creator>Meltem Korkmaz</dc:creator>
  <cp:lastModifiedBy>T C</cp:lastModifiedBy>
  <cp:revision>17</cp:revision>
  <dcterms:created xsi:type="dcterms:W3CDTF">2024-02-20T12:23:14Z</dcterms:created>
  <dcterms:modified xsi:type="dcterms:W3CDTF">2024-03-26T10:44:20Z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