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handoutMasterIdLst>
    <p:handoutMasterId r:id="rId57"/>
  </p:handoutMasterIdLst>
  <p:sldIdLst>
    <p:sldId id="264" r:id="rId5"/>
    <p:sldId id="399" r:id="rId6"/>
    <p:sldId id="283" r:id="rId7"/>
    <p:sldId id="292" r:id="rId8"/>
    <p:sldId id="412" r:id="rId9"/>
    <p:sldId id="430" r:id="rId10"/>
    <p:sldId id="416" r:id="rId11"/>
    <p:sldId id="420" r:id="rId12"/>
    <p:sldId id="422" r:id="rId13"/>
    <p:sldId id="447" r:id="rId14"/>
    <p:sldId id="431" r:id="rId15"/>
    <p:sldId id="429" r:id="rId16"/>
    <p:sldId id="448" r:id="rId17"/>
    <p:sldId id="432" r:id="rId18"/>
    <p:sldId id="433" r:id="rId19"/>
    <p:sldId id="449" r:id="rId20"/>
    <p:sldId id="290" r:id="rId21"/>
    <p:sldId id="293" r:id="rId22"/>
    <p:sldId id="435" r:id="rId23"/>
    <p:sldId id="434" r:id="rId24"/>
    <p:sldId id="452" r:id="rId25"/>
    <p:sldId id="456" r:id="rId26"/>
    <p:sldId id="438" r:id="rId27"/>
    <p:sldId id="457" r:id="rId28"/>
    <p:sldId id="453" r:id="rId29"/>
    <p:sldId id="439" r:id="rId30"/>
    <p:sldId id="458" r:id="rId31"/>
    <p:sldId id="454" r:id="rId32"/>
    <p:sldId id="440" r:id="rId33"/>
    <p:sldId id="459" r:id="rId34"/>
    <p:sldId id="455" r:id="rId35"/>
    <p:sldId id="450" r:id="rId36"/>
    <p:sldId id="451" r:id="rId37"/>
    <p:sldId id="300" r:id="rId38"/>
    <p:sldId id="443" r:id="rId39"/>
    <p:sldId id="415" r:id="rId40"/>
    <p:sldId id="444" r:id="rId41"/>
    <p:sldId id="460" r:id="rId42"/>
    <p:sldId id="417" r:id="rId43"/>
    <p:sldId id="418" r:id="rId44"/>
    <p:sldId id="461" r:id="rId45"/>
    <p:sldId id="419" r:id="rId46"/>
    <p:sldId id="421" r:id="rId47"/>
    <p:sldId id="423" r:id="rId48"/>
    <p:sldId id="424" r:id="rId49"/>
    <p:sldId id="426" r:id="rId50"/>
    <p:sldId id="428" r:id="rId51"/>
    <p:sldId id="445" r:id="rId52"/>
    <p:sldId id="462" r:id="rId53"/>
    <p:sldId id="446" r:id="rId54"/>
    <p:sldId id="409" r:id="rId55"/>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285D04A-BA3B-4659-984C-2771CC0BCF67}">
          <p14:sldIdLst>
            <p14:sldId id="264"/>
            <p14:sldId id="399"/>
            <p14:sldId id="283"/>
            <p14:sldId id="292"/>
            <p14:sldId id="412"/>
            <p14:sldId id="430"/>
            <p14:sldId id="416"/>
            <p14:sldId id="420"/>
            <p14:sldId id="422"/>
            <p14:sldId id="447"/>
            <p14:sldId id="431"/>
            <p14:sldId id="429"/>
            <p14:sldId id="448"/>
            <p14:sldId id="432"/>
            <p14:sldId id="433"/>
            <p14:sldId id="449"/>
            <p14:sldId id="290"/>
            <p14:sldId id="293"/>
            <p14:sldId id="435"/>
            <p14:sldId id="434"/>
            <p14:sldId id="452"/>
            <p14:sldId id="456"/>
            <p14:sldId id="438"/>
            <p14:sldId id="457"/>
            <p14:sldId id="453"/>
            <p14:sldId id="439"/>
            <p14:sldId id="458"/>
            <p14:sldId id="454"/>
            <p14:sldId id="440"/>
            <p14:sldId id="459"/>
            <p14:sldId id="455"/>
            <p14:sldId id="450"/>
            <p14:sldId id="451"/>
            <p14:sldId id="300"/>
            <p14:sldId id="443"/>
            <p14:sldId id="415"/>
            <p14:sldId id="444"/>
            <p14:sldId id="460"/>
            <p14:sldId id="417"/>
            <p14:sldId id="418"/>
            <p14:sldId id="461"/>
            <p14:sldId id="419"/>
            <p14:sldId id="421"/>
            <p14:sldId id="423"/>
            <p14:sldId id="424"/>
            <p14:sldId id="426"/>
            <p14:sldId id="428"/>
            <p14:sldId id="445"/>
            <p14:sldId id="462"/>
            <p14:sldId id="446"/>
            <p14:sldId id="409"/>
          </p14:sldIdLst>
        </p14:section>
      </p14:sectionLst>
    </p:ex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4E5798"/>
    <a:srgbClr val="8B6A94"/>
    <a:srgbClr val="008000"/>
    <a:srgbClr val="E3EEF6"/>
    <a:srgbClr val="E8F0F7"/>
    <a:srgbClr val="E7EFF6"/>
    <a:srgbClr val="F0F6FB"/>
    <a:srgbClr val="EBF3F9"/>
    <a:srgbClr val="E7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58" d="100"/>
          <a:sy n="58" d="100"/>
        </p:scale>
        <p:origin x="72" y="160"/>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26.03.2024</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26.03.2024</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26.03.2024</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26.03.2024</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26.03.2024</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düzenlemek için tıklayın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26.03.2024</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26.03.2024</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26.03.2024</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26.03.2024</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26.03.2024</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26.03.2024</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26.03.2024</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7/06/relationships/model3d" Target="../media/model3d1.glb"/><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2"/>
            <a:ext cx="7008574" cy="1244600"/>
          </a:xfrm>
        </p:spPr>
        <p:txBody>
          <a:bodyPr rtlCol="0"/>
          <a:lstStyle/>
          <a:p>
            <a:pPr algn="ctr" rtl="0"/>
            <a:r>
              <a:rPr lang="tr" b="1" dirty="0">
                <a:latin typeface="Calibri" panose="020F0502020204030204" pitchFamily="34" charset="0"/>
                <a:ea typeface="Calibri" panose="020F0502020204030204" pitchFamily="34" charset="0"/>
                <a:cs typeface="Calibri" panose="020F0502020204030204" pitchFamily="34" charset="0"/>
              </a:rPr>
              <a:t>METİN TAHLİLLERİ-1</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Alt Başlık 2"/>
          <p:cNvSpPr>
            <a:spLocks noGrp="1"/>
          </p:cNvSpPr>
          <p:nvPr>
            <p:ph type="subTitle" idx="1"/>
          </p:nvPr>
        </p:nvSpPr>
        <p:spPr>
          <a:xfrm>
            <a:off x="4366220" y="3103372"/>
            <a:ext cx="7338584" cy="757676"/>
          </a:xfrm>
        </p:spPr>
        <p:txBody>
          <a:bodyPr rtlCol="0">
            <a:normAutofit/>
          </a:bodyPr>
          <a:lstStyle/>
          <a:p>
            <a:pPr algn="ctr" rtl="0"/>
            <a:r>
              <a:rPr lang="tr" sz="3600" b="1" dirty="0">
                <a:latin typeface="Calibri" panose="020F0502020204030204" pitchFamily="34" charset="0"/>
                <a:ea typeface="Calibri" panose="020F0502020204030204" pitchFamily="34" charset="0"/>
                <a:cs typeface="Calibri" panose="020F0502020204030204" pitchFamily="34" charset="0"/>
              </a:rPr>
              <a:t>2. ÜNİTE: METİN TAHLİLİ AŞAMALARI</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21804" y="836712"/>
            <a:ext cx="10153128" cy="2098216"/>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Metnin yapı özellikleri incelenirken şu unsurlara bakılır:</a:t>
            </a:r>
          </a:p>
        </p:txBody>
      </p:sp>
      <p:graphicFrame>
        <p:nvGraphicFramePr>
          <p:cNvPr id="9" name="Tablo 8">
            <a:extLst>
              <a:ext uri="{FF2B5EF4-FFF2-40B4-BE49-F238E27FC236}">
                <a16:creationId xmlns:a16="http://schemas.microsoft.com/office/drawing/2014/main" id="{BAA58F3C-B798-899F-3D47-3DF226E4BC7C}"/>
              </a:ext>
            </a:extLst>
          </p:cNvPr>
          <p:cNvGraphicFramePr>
            <a:graphicFrameLocks noGrp="1"/>
          </p:cNvGraphicFramePr>
          <p:nvPr>
            <p:extLst>
              <p:ext uri="{D42A27DB-BD31-4B8C-83A1-F6EECF244321}">
                <p14:modId xmlns:p14="http://schemas.microsoft.com/office/powerpoint/2010/main" val="2581330498"/>
              </p:ext>
            </p:extLst>
          </p:nvPr>
        </p:nvGraphicFramePr>
        <p:xfrm>
          <a:off x="621804" y="2811295"/>
          <a:ext cx="10873208" cy="2834640"/>
        </p:xfrm>
        <a:graphic>
          <a:graphicData uri="http://schemas.openxmlformats.org/drawingml/2006/table">
            <a:tbl>
              <a:tblPr firstRow="1" bandRow="1">
                <a:tableStyleId>{1FECB4D8-DB02-4DC6-A0A2-4F2EBAE1DC90}</a:tableStyleId>
              </a:tblPr>
              <a:tblGrid>
                <a:gridCol w="3096344">
                  <a:extLst>
                    <a:ext uri="{9D8B030D-6E8A-4147-A177-3AD203B41FA5}">
                      <a16:colId xmlns:a16="http://schemas.microsoft.com/office/drawing/2014/main" val="2630936857"/>
                    </a:ext>
                  </a:extLst>
                </a:gridCol>
                <a:gridCol w="7776864">
                  <a:extLst>
                    <a:ext uri="{9D8B030D-6E8A-4147-A177-3AD203B41FA5}">
                      <a16:colId xmlns:a16="http://schemas.microsoft.com/office/drawing/2014/main" val="2988733648"/>
                    </a:ext>
                  </a:extLst>
                </a:gridCol>
              </a:tblGrid>
              <a:tr h="1872208">
                <a:tc>
                  <a:txBody>
                    <a:bodyPr/>
                    <a:lstStyle/>
                    <a:p>
                      <a:pPr marL="457200" indent="-457200" algn="l">
                        <a:buFont typeface="Arial" panose="020B0604020202020204" pitchFamily="34" charset="0"/>
                        <a:buChar char="•"/>
                      </a:pPr>
                      <a:r>
                        <a:rPr lang="tr-TR" sz="3600" b="1" dirty="0">
                          <a:solidFill>
                            <a:schemeClr val="bg2"/>
                          </a:solidFill>
                          <a:latin typeface="Calibri" panose="020F0502020204030204" pitchFamily="34" charset="0"/>
                          <a:ea typeface="Calibri" panose="020F0502020204030204" pitchFamily="34" charset="0"/>
                          <a:cs typeface="Calibri" panose="020F0502020204030204" pitchFamily="34" charset="0"/>
                        </a:rPr>
                        <a:t>Kişiler</a:t>
                      </a:r>
                    </a:p>
                    <a:p>
                      <a:pPr marL="457200" indent="-457200" algn="l">
                        <a:buFont typeface="Arial" panose="020B0604020202020204" pitchFamily="34" charset="0"/>
                        <a:buChar char="•"/>
                      </a:pPr>
                      <a:r>
                        <a:rPr lang="tr-TR" sz="3600" b="1" dirty="0">
                          <a:solidFill>
                            <a:schemeClr val="bg2"/>
                          </a:solidFill>
                          <a:latin typeface="Calibri" panose="020F0502020204030204" pitchFamily="34" charset="0"/>
                          <a:ea typeface="Calibri" panose="020F0502020204030204" pitchFamily="34" charset="0"/>
                          <a:cs typeface="Calibri" panose="020F0502020204030204" pitchFamily="34" charset="0"/>
                        </a:rPr>
                        <a:t>Olay örgüsü</a:t>
                      </a:r>
                    </a:p>
                    <a:p>
                      <a:pPr marL="457200" indent="-457200" algn="l">
                        <a:buFont typeface="Arial" panose="020B0604020202020204" pitchFamily="34" charset="0"/>
                        <a:buChar char="•"/>
                      </a:pPr>
                      <a:r>
                        <a:rPr lang="tr-TR" sz="3600" b="1" dirty="0">
                          <a:solidFill>
                            <a:schemeClr val="bg2"/>
                          </a:solidFill>
                          <a:latin typeface="Calibri" panose="020F0502020204030204" pitchFamily="34" charset="0"/>
                          <a:ea typeface="Calibri" panose="020F0502020204030204" pitchFamily="34" charset="0"/>
                          <a:cs typeface="Calibri" panose="020F0502020204030204" pitchFamily="34" charset="0"/>
                        </a:rPr>
                        <a:t>Zaman</a:t>
                      </a:r>
                    </a:p>
                    <a:p>
                      <a:pPr marL="457200" indent="-457200" algn="l">
                        <a:buFont typeface="Arial" panose="020B0604020202020204" pitchFamily="34" charset="0"/>
                        <a:buChar char="•"/>
                      </a:pPr>
                      <a:r>
                        <a:rPr lang="tr-TR" sz="3600" b="1" dirty="0">
                          <a:solidFill>
                            <a:schemeClr val="bg2"/>
                          </a:solidFill>
                          <a:latin typeface="Calibri" panose="020F0502020204030204" pitchFamily="34" charset="0"/>
                          <a:ea typeface="Calibri" panose="020F0502020204030204" pitchFamily="34" charset="0"/>
                          <a:cs typeface="Calibri" panose="020F0502020204030204" pitchFamily="34" charset="0"/>
                        </a:rPr>
                        <a:t>Mekân</a:t>
                      </a:r>
                    </a:p>
                  </a:txBody>
                  <a:tcPr>
                    <a:solidFill>
                      <a:schemeClr val="accent4"/>
                    </a:solidFill>
                  </a:tcPr>
                </a:tc>
                <a:tc>
                  <a:txBody>
                    <a:bodyPr/>
                    <a:lstStyle/>
                    <a:p>
                      <a:pPr marL="457200" marR="0" lvl="0"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3600" b="1" dirty="0">
                          <a:solidFill>
                            <a:schemeClr val="bg2"/>
                          </a:solidFill>
                          <a:latin typeface="Calibri" panose="020F0502020204030204" pitchFamily="34" charset="0"/>
                          <a:ea typeface="Calibri" panose="020F0502020204030204" pitchFamily="34" charset="0"/>
                          <a:cs typeface="Calibri" panose="020F0502020204030204" pitchFamily="34" charset="0"/>
                        </a:rPr>
                        <a:t>Anlatıcı veya söyleyici</a:t>
                      </a:r>
                    </a:p>
                    <a:p>
                      <a:pPr marL="457200" marR="0" lvl="0"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600" b="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Paragrafların birbiriyle ilişkisi</a:t>
                      </a:r>
                    </a:p>
                    <a:p>
                      <a:pPr marL="457200" marR="0" lvl="0"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600" b="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Anlatım biçimi ve teknikleri</a:t>
                      </a:r>
                    </a:p>
                    <a:p>
                      <a:pPr marL="457200" marR="0" lvl="0" indent="-45720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600" b="1" u="none" strike="noStrike" kern="1200" cap="none" spc="0" normalizeH="0" baseline="0" noProof="0" dirty="0">
                          <a:ln>
                            <a:noFill/>
                          </a:ln>
                          <a:solidFill>
                            <a:schemeClr val="bg2"/>
                          </a:solidFill>
                          <a:effectLst/>
                          <a:uLnTx/>
                          <a:uFillTx/>
                          <a:latin typeface="Calibri" panose="020F0502020204030204" pitchFamily="34" charset="0"/>
                          <a:ea typeface="Calibri" panose="020F0502020204030204" pitchFamily="34" charset="0"/>
                          <a:cs typeface="Calibri" panose="020F0502020204030204" pitchFamily="34" charset="0"/>
                        </a:rPr>
                        <a:t>Nazım birimi, nazım biçimi ve teknikleri</a:t>
                      </a:r>
                    </a:p>
                  </a:txBody>
                  <a:tcPr>
                    <a:solidFill>
                      <a:schemeClr val="accent4"/>
                    </a:solidFill>
                  </a:tcPr>
                </a:tc>
                <a:extLst>
                  <a:ext uri="{0D108BD9-81ED-4DB2-BD59-A6C34878D82A}">
                    <a16:rowId xmlns:a16="http://schemas.microsoft.com/office/drawing/2014/main" val="3130784130"/>
                  </a:ext>
                </a:extLst>
              </a:tr>
            </a:tbl>
          </a:graphicData>
        </a:graphic>
      </p:graphicFrame>
    </p:spTree>
    <p:extLst>
      <p:ext uri="{BB962C8B-B14F-4D97-AF65-F5344CB8AC3E}">
        <p14:creationId xmlns:p14="http://schemas.microsoft.com/office/powerpoint/2010/main" val="50788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İçerik Unsurlarını Çözümleme</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831412" y="2914959"/>
            <a:ext cx="8424935" cy="1378136"/>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metnin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içerik unsurları</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nın belirlendiği ve çözümlendiği süreçtir.</a:t>
            </a:r>
          </a:p>
        </p:txBody>
      </p:sp>
      <p:grpSp>
        <p:nvGrpSpPr>
          <p:cNvPr id="4" name="Grup 3">
            <a:extLst>
              <a:ext uri="{FF2B5EF4-FFF2-40B4-BE49-F238E27FC236}">
                <a16:creationId xmlns:a16="http://schemas.microsoft.com/office/drawing/2014/main" id="{F6FBF53C-CED2-F98D-6637-881B05BC43F4}"/>
              </a:ext>
            </a:extLst>
          </p:cNvPr>
          <p:cNvGrpSpPr/>
          <p:nvPr/>
        </p:nvGrpSpPr>
        <p:grpSpPr>
          <a:xfrm>
            <a:off x="9256347" y="4293096"/>
            <a:ext cx="2530871" cy="2224876"/>
            <a:chOff x="9190771" y="3501009"/>
            <a:chExt cx="2530871" cy="2224876"/>
          </a:xfrm>
          <a:solidFill>
            <a:schemeClr val="tx2">
              <a:lumMod val="75000"/>
              <a:lumOff val="25000"/>
            </a:schemeClr>
          </a:solidFill>
        </p:grpSpPr>
        <p:pic>
          <p:nvPicPr>
            <p:cNvPr id="5" name="Grafik 4" descr="Açık kitap düz dolguyla">
              <a:extLst>
                <a:ext uri="{FF2B5EF4-FFF2-40B4-BE49-F238E27FC236}">
                  <a16:creationId xmlns:a16="http://schemas.microsoft.com/office/drawing/2014/main" id="{53F0BF1E-2946-BFD5-E6B8-C3376373C7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08642">
              <a:off x="10281153" y="4015341"/>
              <a:ext cx="818731" cy="818731"/>
            </a:xfrm>
            <a:prstGeom prst="rect">
              <a:avLst/>
            </a:prstGeom>
          </p:spPr>
        </p:pic>
        <p:pic>
          <p:nvPicPr>
            <p:cNvPr id="7" name="Grafik 6" descr="Büyüteç düz dolguyla">
              <a:extLst>
                <a:ext uri="{FF2B5EF4-FFF2-40B4-BE49-F238E27FC236}">
                  <a16:creationId xmlns:a16="http://schemas.microsoft.com/office/drawing/2014/main" id="{612B8370-BCF7-69EA-4972-3FE9FC9A44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343769" y="3348011"/>
              <a:ext cx="2224876" cy="2530871"/>
            </a:xfrm>
            <a:prstGeom prst="rect">
              <a:avLst/>
            </a:prstGeom>
          </p:spPr>
        </p:pic>
      </p:grpSp>
    </p:spTree>
    <p:extLst>
      <p:ext uri="{BB962C8B-B14F-4D97-AF65-F5344CB8AC3E}">
        <p14:creationId xmlns:p14="http://schemas.microsoft.com/office/powerpoint/2010/main" val="120390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477788" y="2180527"/>
            <a:ext cx="9577064" cy="2496946"/>
          </a:xfrm>
        </p:spPr>
        <p:txBody>
          <a:bodyPr>
            <a:noAutofit/>
          </a:bodyPr>
          <a:lstStyle/>
          <a:p>
            <a:pPr marL="0" indent="0">
              <a:lnSpc>
                <a:spcPct val="107000"/>
              </a:lnSpc>
              <a:spcBef>
                <a:spcPts val="0"/>
              </a:spcBef>
              <a:buNone/>
            </a:pP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Metin tahlili sürecinde metnin </a:t>
            </a: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konusu, teması, ana düşüncesi ve yardımcı düşünceleri belirlenir</a:t>
            </a: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ken aynı zamanda </a:t>
            </a: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metindeki tutarlılık, çatışmalar, geçerlilik ve güvenilirlik</a:t>
            </a: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gibi unsurlar da incelenir.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9D5F1C41-E8C9-FF58-CDFA-12413776013D}"/>
                  </a:ext>
                </a:extLst>
              </p:cNvPr>
              <p:cNvGraphicFramePr>
                <a:graphicFrameLocks noChangeAspect="1"/>
              </p:cNvGraphicFramePr>
              <p:nvPr>
                <p:extLst>
                  <p:ext uri="{D42A27DB-BD31-4B8C-83A1-F6EECF244321}">
                    <p14:modId xmlns:p14="http://schemas.microsoft.com/office/powerpoint/2010/main" val="953010457"/>
                  </p:ext>
                </p:extLst>
              </p:nvPr>
            </p:nvGraphicFramePr>
            <p:xfrm>
              <a:off x="10486900" y="1888593"/>
              <a:ext cx="958826" cy="3080814"/>
            </p:xfrm>
            <a:graphic>
              <a:graphicData uri="http://schemas.microsoft.com/office/drawing/2017/model3d">
                <am3d:model3d r:embed="rId2">
                  <am3d:spPr>
                    <a:xfrm>
                      <a:off x="0" y="0"/>
                      <a:ext cx="958826" cy="30808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22847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9D5F1C41-E8C9-FF58-CDFA-12413776013D}"/>
                  </a:ext>
                </a:extLst>
              </p:cNvPr>
              <p:cNvPicPr>
                <a:picLocks noGrp="1" noRot="1" noChangeAspect="1" noMove="1" noResize="1" noEditPoints="1" noAdjustHandles="1" noChangeArrowheads="1" noChangeShapeType="1" noCrop="1"/>
              </p:cNvPicPr>
              <p:nvPr/>
            </p:nvPicPr>
            <p:blipFill>
              <a:blip r:embed="rId3"/>
              <a:stretch>
                <a:fillRect/>
              </a:stretch>
            </p:blipFill>
            <p:spPr>
              <a:xfrm>
                <a:off x="10486900" y="1888593"/>
                <a:ext cx="958826" cy="3080814"/>
              </a:xfrm>
              <a:prstGeom prst="rect">
                <a:avLst/>
              </a:prstGeom>
            </p:spPr>
          </p:pic>
        </mc:Fallback>
      </mc:AlternateContent>
    </p:spTree>
    <p:extLst>
      <p:ext uri="{BB962C8B-B14F-4D97-AF65-F5344CB8AC3E}">
        <p14:creationId xmlns:p14="http://schemas.microsoft.com/office/powerpoint/2010/main" val="139541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43124" y="2584336"/>
            <a:ext cx="9577064" cy="2496946"/>
          </a:xfrm>
        </p:spPr>
        <p:txBody>
          <a:bodyPr>
            <a:noAutofit/>
          </a:bodyPr>
          <a:lstStyle/>
          <a:p>
            <a:pPr marL="0" indent="0">
              <a:lnSpc>
                <a:spcPct val="107000"/>
              </a:lnSpc>
              <a:spcBef>
                <a:spcPts val="0"/>
              </a:spcBef>
              <a:buNone/>
            </a:pP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Metnin </a:t>
            </a: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dil özellikleri ve yazarın üslubu </a:t>
            </a: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tahlil sürecinde önemli bir rol oynar çünkü bu unsurlar, metnin anlatımını etkiler ve okuyucuya iletmek istediği mesajı şekillendirir.</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9D5F1C41-E8C9-FF58-CDFA-12413776013D}"/>
                  </a:ext>
                </a:extLst>
              </p:cNvPr>
              <p:cNvGraphicFramePr>
                <a:graphicFrameLocks noChangeAspect="1"/>
              </p:cNvGraphicFramePr>
              <p:nvPr/>
            </p:nvGraphicFramePr>
            <p:xfrm>
              <a:off x="10558908" y="2292402"/>
              <a:ext cx="958826" cy="3080814"/>
            </p:xfrm>
            <a:graphic>
              <a:graphicData uri="http://schemas.microsoft.com/office/drawing/2017/model3d">
                <am3d:model3d r:embed="rId2">
                  <am3d:spPr>
                    <a:xfrm>
                      <a:off x="0" y="0"/>
                      <a:ext cx="958826" cy="30808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22847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9D5F1C41-E8C9-FF58-CDFA-12413776013D}"/>
                  </a:ext>
                </a:extLst>
              </p:cNvPr>
              <p:cNvPicPr>
                <a:picLocks noGrp="1" noRot="1" noChangeAspect="1" noMove="1" noResize="1" noEditPoints="1" noAdjustHandles="1" noChangeArrowheads="1" noChangeShapeType="1" noCrop="1"/>
              </p:cNvPicPr>
              <p:nvPr/>
            </p:nvPicPr>
            <p:blipFill>
              <a:blip r:embed="rId3"/>
              <a:stretch>
                <a:fillRect/>
              </a:stretch>
            </p:blipFill>
            <p:spPr>
              <a:xfrm>
                <a:off x="10558908" y="2292402"/>
                <a:ext cx="958826" cy="3080814"/>
              </a:xfrm>
              <a:prstGeom prst="rect">
                <a:avLst/>
              </a:prstGeom>
            </p:spPr>
          </p:pic>
        </mc:Fallback>
      </mc:AlternateContent>
    </p:spTree>
    <p:extLst>
      <p:ext uri="{BB962C8B-B14F-4D97-AF65-F5344CB8AC3E}">
        <p14:creationId xmlns:p14="http://schemas.microsoft.com/office/powerpoint/2010/main" val="23706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Değerlendirme</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909836" y="2780928"/>
            <a:ext cx="8424935" cy="1863531"/>
          </a:xfrm>
        </p:spPr>
        <p:txBody>
          <a:bodyPr>
            <a:noAutofit/>
          </a:bodyPr>
          <a:lstStyle/>
          <a:p>
            <a:pPr marL="0" indent="0">
              <a:lnSpc>
                <a:spcPct val="107000"/>
              </a:lnSpc>
              <a:spcBef>
                <a:spcPts val="0"/>
              </a:spcBef>
              <a:buNone/>
            </a:pPr>
            <a:r>
              <a:rPr lang="tr-TR" sz="3600" dirty="0">
                <a:latin typeface="Calibri" panose="020F0502020204030204" pitchFamily="34" charset="0"/>
              </a:rPr>
              <a:t>T</a:t>
            </a:r>
            <a:r>
              <a:rPr lang="tr-TR" sz="3600" b="0" i="0" u="none" strike="noStrike" baseline="0" dirty="0">
                <a:latin typeface="Calibri" panose="020F0502020204030204" pitchFamily="34" charset="0"/>
              </a:rPr>
              <a:t>ahlil edilerek anlamlandırılan metinlerle ilgili </a:t>
            </a:r>
            <a:r>
              <a:rPr lang="tr-TR" sz="3600" b="0" i="0" u="none" strike="noStrike" baseline="0" dirty="0">
                <a:solidFill>
                  <a:srgbClr val="C00000"/>
                </a:solidFill>
                <a:latin typeface="Calibri" panose="020F0502020204030204" pitchFamily="34" charset="0"/>
              </a:rPr>
              <a:t>ulaşılan sonuçların</a:t>
            </a:r>
            <a:r>
              <a:rPr lang="tr-TR" sz="3600" b="0" i="0" u="none" strike="noStrike" baseline="0" dirty="0">
                <a:latin typeface="Calibri" panose="020F0502020204030204" pitchFamily="34" charset="0"/>
              </a:rPr>
              <a:t>, metin hakkındaki </a:t>
            </a:r>
            <a:r>
              <a:rPr lang="tr-TR" sz="3600" b="0" i="0" u="none" strike="noStrike" baseline="0" dirty="0">
                <a:solidFill>
                  <a:srgbClr val="C00000"/>
                </a:solidFill>
                <a:latin typeface="Calibri" panose="020F0502020204030204" pitchFamily="34" charset="0"/>
              </a:rPr>
              <a:t>görüşlerin ortaya konulduğu </a:t>
            </a:r>
            <a:r>
              <a:rPr lang="tr-TR" sz="3600" b="0" i="0" u="none" strike="noStrike" baseline="0" dirty="0">
                <a:latin typeface="Calibri" panose="020F0502020204030204" pitchFamily="34" charset="0"/>
              </a:rPr>
              <a:t>süreçtir.</a:t>
            </a:r>
            <a:endPar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Grafik 7" descr="Sorular düz dolguyla">
            <a:extLst>
              <a:ext uri="{FF2B5EF4-FFF2-40B4-BE49-F238E27FC236}">
                <a16:creationId xmlns:a16="http://schemas.microsoft.com/office/drawing/2014/main" id="{7A353374-1CE2-CA22-20D1-13A545F0D7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4811" y="4411958"/>
            <a:ext cx="1825353" cy="1825353"/>
          </a:xfrm>
          <a:prstGeom prst="rect">
            <a:avLst/>
          </a:prstGeom>
        </p:spPr>
      </p:pic>
    </p:spTree>
    <p:extLst>
      <p:ext uri="{BB962C8B-B14F-4D97-AF65-F5344CB8AC3E}">
        <p14:creationId xmlns:p14="http://schemas.microsoft.com/office/powerpoint/2010/main" val="344580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781327" y="1844824"/>
            <a:ext cx="9577064" cy="3168352"/>
          </a:xfrm>
        </p:spPr>
        <p:txBody>
          <a:bodyPr>
            <a:noAutofit/>
          </a:bodyPr>
          <a:lstStyle/>
          <a:p>
            <a:pPr marL="0" indent="0">
              <a:lnSpc>
                <a:spcPct val="107000"/>
              </a:lnSpc>
              <a:spcBef>
                <a:spcPts val="0"/>
              </a:spcBef>
              <a:buNone/>
            </a:pP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 </a:t>
            </a: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değerlendirme </a:t>
            </a: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aşamasında </a:t>
            </a:r>
          </a:p>
          <a:p>
            <a:pPr>
              <a:lnSpc>
                <a:spcPct val="107000"/>
              </a:lnSpc>
              <a:spcBef>
                <a:spcPts val="0"/>
              </a:spcBef>
            </a:pP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Metni tanıma</a:t>
            </a:r>
            <a:endPar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Eleştirel okuma</a:t>
            </a:r>
            <a:endPar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pP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Yapı, dil ve üslup unsurlarını çözümleme</a:t>
            </a:r>
          </a:p>
          <a:p>
            <a:pPr>
              <a:lnSpc>
                <a:spcPct val="107000"/>
              </a:lnSpc>
              <a:spcBef>
                <a:spcPts val="0"/>
              </a:spcBef>
            </a:pP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İçerik unsurlarını çözümleme </a:t>
            </a: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aşamalarından elde edilen bilgiler bütünsel olarak ele alınmalıdır.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550C8621-B3E0-06EB-405D-156EEB21F5A2}"/>
                  </a:ext>
                </a:extLst>
              </p:cNvPr>
              <p:cNvGraphicFramePr>
                <a:graphicFrameLocks noChangeAspect="1"/>
              </p:cNvGraphicFramePr>
              <p:nvPr>
                <p:extLst>
                  <p:ext uri="{D42A27DB-BD31-4B8C-83A1-F6EECF244321}">
                    <p14:modId xmlns:p14="http://schemas.microsoft.com/office/powerpoint/2010/main" val="3104851613"/>
                  </p:ext>
                </p:extLst>
              </p:nvPr>
            </p:nvGraphicFramePr>
            <p:xfrm>
              <a:off x="10480470" y="1628800"/>
              <a:ext cx="958826" cy="3080814"/>
            </p:xfrm>
            <a:graphic>
              <a:graphicData uri="http://schemas.microsoft.com/office/drawing/2017/model3d">
                <am3d:model3d r:embed="rId2">
                  <am3d:spPr>
                    <a:xfrm>
                      <a:off x="0" y="0"/>
                      <a:ext cx="958826" cy="30808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22847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550C8621-B3E0-06EB-405D-156EEB21F5A2}"/>
                  </a:ext>
                </a:extLst>
              </p:cNvPr>
              <p:cNvPicPr>
                <a:picLocks noGrp="1" noRot="1" noChangeAspect="1" noMove="1" noResize="1" noEditPoints="1" noAdjustHandles="1" noChangeArrowheads="1" noChangeShapeType="1" noCrop="1"/>
              </p:cNvPicPr>
              <p:nvPr/>
            </p:nvPicPr>
            <p:blipFill>
              <a:blip r:embed="rId3"/>
              <a:stretch>
                <a:fillRect/>
              </a:stretch>
            </p:blipFill>
            <p:spPr>
              <a:xfrm>
                <a:off x="10480470" y="1628800"/>
                <a:ext cx="958826" cy="3080814"/>
              </a:xfrm>
              <a:prstGeom prst="rect">
                <a:avLst/>
              </a:prstGeom>
            </p:spPr>
          </p:pic>
        </mc:Fallback>
      </mc:AlternateContent>
    </p:spTree>
    <p:extLst>
      <p:ext uri="{BB962C8B-B14F-4D97-AF65-F5344CB8AC3E}">
        <p14:creationId xmlns:p14="http://schemas.microsoft.com/office/powerpoint/2010/main" val="8780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79471" y="2094399"/>
            <a:ext cx="9577064" cy="2669201"/>
          </a:xfrm>
        </p:spPr>
        <p:txBody>
          <a:bodyPr>
            <a:noAutofit/>
          </a:bodyPr>
          <a:lstStyle/>
          <a:p>
            <a:pPr marL="0" indent="0">
              <a:lnSpc>
                <a:spcPct val="107000"/>
              </a:lnSpc>
              <a:spcBef>
                <a:spcPts val="0"/>
              </a:spcBef>
              <a:buNone/>
            </a:pP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metin tahlil edilirken bu </a:t>
            </a: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beş aşama </a:t>
            </a: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mutlaka gerçekleştirilir. Bu aşamalar arasında </a:t>
            </a:r>
            <a:r>
              <a:rPr lang="tr-TR" sz="3200" kern="100" dirty="0">
                <a:solidFill>
                  <a:srgbClr val="C00000"/>
                </a:solidFill>
                <a:latin typeface="Calibri" panose="020F0502020204030204" pitchFamily="34" charset="0"/>
                <a:ea typeface="Calibri" panose="020F0502020204030204" pitchFamily="34" charset="0"/>
                <a:cs typeface="Calibri" panose="020F0502020204030204" pitchFamily="34" charset="0"/>
              </a:rPr>
              <a:t>esnek geçişler </a:t>
            </a: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yapılabilmelidir. Örneğin bir metin eleştirel okunurken yapıyla ilgili unsurlar daha sonra çözümlenmek için işaretlenebilir.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550C8621-B3E0-06EB-405D-156EEB21F5A2}"/>
                  </a:ext>
                </a:extLst>
              </p:cNvPr>
              <p:cNvGraphicFramePr>
                <a:graphicFrameLocks noChangeAspect="1"/>
              </p:cNvGraphicFramePr>
              <p:nvPr>
                <p:extLst>
                  <p:ext uri="{D42A27DB-BD31-4B8C-83A1-F6EECF244321}">
                    <p14:modId xmlns:p14="http://schemas.microsoft.com/office/powerpoint/2010/main" val="108381667"/>
                  </p:ext>
                </p:extLst>
              </p:nvPr>
            </p:nvGraphicFramePr>
            <p:xfrm>
              <a:off x="10546897" y="1888593"/>
              <a:ext cx="958826" cy="3080814"/>
            </p:xfrm>
            <a:graphic>
              <a:graphicData uri="http://schemas.microsoft.com/office/drawing/2017/model3d">
                <am3d:model3d r:embed="rId2">
                  <am3d:spPr>
                    <a:xfrm>
                      <a:off x="0" y="0"/>
                      <a:ext cx="958826" cy="30808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22847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550C8621-B3E0-06EB-405D-156EEB21F5A2}"/>
                  </a:ext>
                </a:extLst>
              </p:cNvPr>
              <p:cNvPicPr>
                <a:picLocks noGrp="1" noRot="1" noChangeAspect="1" noMove="1" noResize="1" noEditPoints="1" noAdjustHandles="1" noChangeArrowheads="1" noChangeShapeType="1" noCrop="1"/>
              </p:cNvPicPr>
              <p:nvPr/>
            </p:nvPicPr>
            <p:blipFill>
              <a:blip r:embed="rId3"/>
              <a:stretch>
                <a:fillRect/>
              </a:stretch>
            </p:blipFill>
            <p:spPr>
              <a:xfrm>
                <a:off x="10546897" y="1888593"/>
                <a:ext cx="958826" cy="3080814"/>
              </a:xfrm>
              <a:prstGeom prst="rect">
                <a:avLst/>
              </a:prstGeom>
            </p:spPr>
          </p:pic>
        </mc:Fallback>
      </mc:AlternateContent>
    </p:spTree>
    <p:extLst>
      <p:ext uri="{BB962C8B-B14F-4D97-AF65-F5344CB8AC3E}">
        <p14:creationId xmlns:p14="http://schemas.microsoft.com/office/powerpoint/2010/main" val="292687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765015"/>
            <a:ext cx="4935719" cy="1876649"/>
          </a:xfrm>
        </p:spPr>
        <p:txBody>
          <a:bodyPr rtlCol="0">
            <a:normAutofit fontScale="90000"/>
          </a:bodyPr>
          <a:lstStyle/>
          <a:p>
            <a:pPr rtl="0"/>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METİN TAHLİLİ METOTLARI VE ÖZELLİKLERİ  NELERDİR? </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Resim 8" descr="Masanın üzerinde açık bir kitap ve bir kalem">
            <a:extLst>
              <a:ext uri="{FF2B5EF4-FFF2-40B4-BE49-F238E27FC236}">
                <a16:creationId xmlns:a16="http://schemas.microsoft.com/office/drawing/2014/main" id="{FCE8AA4E-B7E0-BD87-8172-9B31D7D0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871" y="1844824"/>
            <a:ext cx="5589193" cy="3717032"/>
          </a:xfrm>
          <a:prstGeom prst="rect">
            <a:avLst/>
          </a:prstGeom>
        </p:spPr>
      </p:pic>
    </p:spTree>
    <p:extLst>
      <p:ext uri="{BB962C8B-B14F-4D97-AF65-F5344CB8AC3E}">
        <p14:creationId xmlns:p14="http://schemas.microsoft.com/office/powerpoint/2010/main" val="32535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24A63616-9432-8531-71DE-A3EE8624BC95}"/>
              </a:ext>
            </a:extLst>
          </p:cNvPr>
          <p:cNvSpPr>
            <a:spLocks noGrp="1"/>
          </p:cNvSpPr>
          <p:nvPr>
            <p:ph sz="half" idx="2"/>
          </p:nvPr>
        </p:nvSpPr>
        <p:spPr>
          <a:xfrm>
            <a:off x="549796" y="2011049"/>
            <a:ext cx="8847732" cy="3334418"/>
          </a:xfrm>
        </p:spPr>
        <p:txBody>
          <a:bodyPr>
            <a:noAutofit/>
          </a:bodyPr>
          <a:lstStyle/>
          <a:p>
            <a:pPr marL="0" indent="0">
              <a:buNone/>
            </a:pP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Edebî bir </a:t>
            </a:r>
            <a:r>
              <a:rPr lang="tr-TR" sz="3200" dirty="0">
                <a:solidFill>
                  <a:srgbClr val="C00000"/>
                </a:solidFill>
                <a:latin typeface="Calibri" panose="020F0502020204030204" pitchFamily="34" charset="0"/>
                <a:ea typeface="Calibri" panose="020F0502020204030204" pitchFamily="34" charset="0"/>
                <a:cs typeface="Calibri" panose="020F0502020204030204" pitchFamily="34" charset="0"/>
              </a:rPr>
              <a:t>metni çözümlemek ve değerlendirmek </a:t>
            </a: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amacıyla kullanılan </a:t>
            </a:r>
            <a:r>
              <a:rPr lang="tr-TR" sz="3200" dirty="0">
                <a:solidFill>
                  <a:srgbClr val="C00000"/>
                </a:solidFill>
                <a:latin typeface="Calibri" panose="020F0502020204030204" pitchFamily="34" charset="0"/>
                <a:ea typeface="Calibri" panose="020F0502020204030204" pitchFamily="34" charset="0"/>
                <a:cs typeface="Calibri" panose="020F0502020204030204" pitchFamily="34" charset="0"/>
              </a:rPr>
              <a:t>kuramsal </a:t>
            </a: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yaklaşımlara </a:t>
            </a:r>
            <a:r>
              <a:rPr lang="tr-TR" sz="3200" dirty="0">
                <a:solidFill>
                  <a:srgbClr val="C00000"/>
                </a:solidFill>
                <a:latin typeface="Calibri" panose="020F0502020204030204" pitchFamily="34" charset="0"/>
                <a:ea typeface="Calibri" panose="020F0502020204030204" pitchFamily="34" charset="0"/>
                <a:cs typeface="Calibri" panose="020F0502020204030204" pitchFamily="34" charset="0"/>
              </a:rPr>
              <a:t>metin tahlili metotları </a:t>
            </a: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denir. Bu metotlarda metinler </a:t>
            </a:r>
            <a:r>
              <a:rPr lang="tr-TR" sz="3200" dirty="0">
                <a:solidFill>
                  <a:srgbClr val="C00000"/>
                </a:solidFill>
                <a:latin typeface="Calibri" panose="020F0502020204030204" pitchFamily="34" charset="0"/>
                <a:ea typeface="Calibri" panose="020F0502020204030204" pitchFamily="34" charset="0"/>
                <a:cs typeface="Calibri" panose="020F0502020204030204" pitchFamily="34" charset="0"/>
              </a:rPr>
              <a:t>farklı bakış açıları</a:t>
            </a: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yla yorumlanır. </a:t>
            </a:r>
          </a:p>
          <a:p>
            <a:pPr marL="0" indent="0">
              <a:buNone/>
            </a:pPr>
            <a:r>
              <a:rPr lang="tr-TR" sz="3200"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Metin tahlili metotları ile </a:t>
            </a:r>
            <a:r>
              <a:rPr lang="tr-TR" sz="320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metinler daha iyi anlaşılır, çeşitli açılardan yorumlanır ve değerlendirilir. </a:t>
            </a:r>
            <a:endParaRPr lang="tr-TR"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m3d="http://schemas.microsoft.com/office/drawing/2017/model3d" Requires="am3d">
          <p:graphicFrame>
            <p:nvGraphicFramePr>
              <p:cNvPr id="5" name="3B Model 4" descr="Exclamation Mark">
                <a:extLst>
                  <a:ext uri="{FF2B5EF4-FFF2-40B4-BE49-F238E27FC236}">
                    <a16:creationId xmlns:a16="http://schemas.microsoft.com/office/drawing/2014/main" id="{391B7386-BC74-DD42-943B-3FE889DCC9B4}"/>
                  </a:ext>
                </a:extLst>
              </p:cNvPr>
              <p:cNvGraphicFramePr>
                <a:graphicFrameLocks noChangeAspect="1"/>
              </p:cNvGraphicFramePr>
              <p:nvPr>
                <p:extLst>
                  <p:ext uri="{D42A27DB-BD31-4B8C-83A1-F6EECF244321}">
                    <p14:modId xmlns:p14="http://schemas.microsoft.com/office/powerpoint/2010/main" val="1524163257"/>
                  </p:ext>
                </p:extLst>
              </p:nvPr>
            </p:nvGraphicFramePr>
            <p:xfrm>
              <a:off x="9838830" y="1916832"/>
              <a:ext cx="1098869" cy="3522852"/>
            </p:xfrm>
            <a:graphic>
              <a:graphicData uri="http://schemas.microsoft.com/office/drawing/2017/model3d">
                <am3d:model3d r:embed="rId2">
                  <am3d:spPr>
                    <a:xfrm>
                      <a:off x="0" y="0"/>
                      <a:ext cx="1098869" cy="3522852"/>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70001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B Model 4" descr="Exclamation Mark">
                <a:extLst>
                  <a:ext uri="{FF2B5EF4-FFF2-40B4-BE49-F238E27FC236}">
                    <a16:creationId xmlns:a16="http://schemas.microsoft.com/office/drawing/2014/main" id="{391B7386-BC74-DD42-943B-3FE889DCC9B4}"/>
                  </a:ext>
                </a:extLst>
              </p:cNvPr>
              <p:cNvPicPr>
                <a:picLocks noGrp="1" noRot="1" noChangeAspect="1" noMove="1" noResize="1" noEditPoints="1" noAdjustHandles="1" noChangeArrowheads="1" noChangeShapeType="1" noCrop="1"/>
              </p:cNvPicPr>
              <p:nvPr/>
            </p:nvPicPr>
            <p:blipFill>
              <a:blip r:embed="rId3"/>
              <a:stretch>
                <a:fillRect/>
              </a:stretch>
            </p:blipFill>
            <p:spPr>
              <a:xfrm>
                <a:off x="9838830" y="1916832"/>
                <a:ext cx="1098869" cy="3522852"/>
              </a:xfrm>
              <a:prstGeom prst="rect">
                <a:avLst/>
              </a:prstGeom>
            </p:spPr>
          </p:pic>
        </mc:Fallback>
      </mc:AlternateContent>
    </p:spTree>
    <p:extLst>
      <p:ext uri="{BB962C8B-B14F-4D97-AF65-F5344CB8AC3E}">
        <p14:creationId xmlns:p14="http://schemas.microsoft.com/office/powerpoint/2010/main" val="428539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24A63616-9432-8531-71DE-A3EE8624BC95}"/>
              </a:ext>
            </a:extLst>
          </p:cNvPr>
          <p:cNvSpPr>
            <a:spLocks noGrp="1"/>
          </p:cNvSpPr>
          <p:nvPr>
            <p:ph sz="half" idx="2"/>
          </p:nvPr>
        </p:nvSpPr>
        <p:spPr>
          <a:xfrm>
            <a:off x="549796" y="1340768"/>
            <a:ext cx="9649072" cy="4564094"/>
          </a:xfrm>
        </p:spPr>
        <p:txBody>
          <a:bodyPr>
            <a:noAutofit/>
          </a:bodyPr>
          <a:lstStyle/>
          <a:p>
            <a:pPr marL="0" indent="0">
              <a:buNone/>
            </a:pP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Eleştiri metotları metinde ele aldığı yönlerle çeşitlere ayrılır. Bazı metin tahlili metotları şunlardır:  </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Dış dünya ve toplum</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Sanatçı</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 Eser</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Okur </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Yapı</a:t>
            </a:r>
            <a:endParaRPr lang="tr-TR"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m3d="http://schemas.microsoft.com/office/drawing/2017/model3d" Requires="am3d">
          <p:graphicFrame>
            <p:nvGraphicFramePr>
              <p:cNvPr id="5" name="3B Model 4" descr="Exclamation Mark">
                <a:extLst>
                  <a:ext uri="{FF2B5EF4-FFF2-40B4-BE49-F238E27FC236}">
                    <a16:creationId xmlns:a16="http://schemas.microsoft.com/office/drawing/2014/main" id="{391B7386-BC74-DD42-943B-3FE889DCC9B4}"/>
                  </a:ext>
                </a:extLst>
              </p:cNvPr>
              <p:cNvGraphicFramePr>
                <a:graphicFrameLocks noChangeAspect="1"/>
              </p:cNvGraphicFramePr>
              <p:nvPr>
                <p:extLst>
                  <p:ext uri="{D42A27DB-BD31-4B8C-83A1-F6EECF244321}">
                    <p14:modId xmlns:p14="http://schemas.microsoft.com/office/powerpoint/2010/main" val="3708174546"/>
                  </p:ext>
                </p:extLst>
              </p:nvPr>
            </p:nvGraphicFramePr>
            <p:xfrm>
              <a:off x="9838831" y="1916832"/>
              <a:ext cx="1098868" cy="3522852"/>
            </p:xfrm>
            <a:graphic>
              <a:graphicData uri="http://schemas.microsoft.com/office/drawing/2017/model3d">
                <am3d:model3d r:embed="rId2">
                  <am3d:spPr>
                    <a:xfrm>
                      <a:off x="0" y="0"/>
                      <a:ext cx="1098868" cy="3522852"/>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69170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B Model 4" descr="Exclamation Mark">
                <a:extLst>
                  <a:ext uri="{FF2B5EF4-FFF2-40B4-BE49-F238E27FC236}">
                    <a16:creationId xmlns:a16="http://schemas.microsoft.com/office/drawing/2014/main" id="{391B7386-BC74-DD42-943B-3FE889DCC9B4}"/>
                  </a:ext>
                </a:extLst>
              </p:cNvPr>
              <p:cNvPicPr>
                <a:picLocks noGrp="1" noRot="1" noChangeAspect="1" noMove="1" noResize="1" noEditPoints="1" noAdjustHandles="1" noChangeArrowheads="1" noChangeShapeType="1" noCrop="1"/>
              </p:cNvPicPr>
              <p:nvPr/>
            </p:nvPicPr>
            <p:blipFill>
              <a:blip r:embed="rId3"/>
              <a:stretch>
                <a:fillRect/>
              </a:stretch>
            </p:blipFill>
            <p:spPr>
              <a:xfrm>
                <a:off x="9838831" y="1916832"/>
                <a:ext cx="1098868" cy="3522852"/>
              </a:xfrm>
              <a:prstGeom prst="rect">
                <a:avLst/>
              </a:prstGeom>
            </p:spPr>
          </p:pic>
        </mc:Fallback>
      </mc:AlternateContent>
    </p:spTree>
    <p:extLst>
      <p:ext uri="{BB962C8B-B14F-4D97-AF65-F5344CB8AC3E}">
        <p14:creationId xmlns:p14="http://schemas.microsoft.com/office/powerpoint/2010/main" val="84855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1784" y="1952836"/>
            <a:ext cx="11305256" cy="2952327"/>
          </a:xfrm>
        </p:spPr>
        <p:txBody>
          <a:bodyPr rtlCol="0">
            <a:normAutofit/>
          </a:bodyPr>
          <a:lstStyle/>
          <a:p>
            <a:pPr marL="571500" indent="-571500" rtl="0">
              <a:buFont typeface="Wingdings" panose="05000000000000000000" pitchFamily="2" charset="2"/>
              <a:buChar char="Ø"/>
            </a:pPr>
            <a:r>
              <a:rPr lang="tr" sz="3600" b="1" dirty="0">
                <a:latin typeface="Calibri" panose="020F0502020204030204" pitchFamily="34" charset="0"/>
                <a:ea typeface="Calibri" panose="020F0502020204030204" pitchFamily="34" charset="0"/>
                <a:cs typeface="Calibri" panose="020F0502020204030204" pitchFamily="34" charset="0"/>
              </a:rPr>
              <a:t>Bu ünitede</a:t>
            </a:r>
            <a:br>
              <a:rPr lang="tr" sz="3600" b="1" dirty="0">
                <a:latin typeface="Calibri" panose="020F0502020204030204" pitchFamily="34" charset="0"/>
                <a:ea typeface="Calibri" panose="020F0502020204030204" pitchFamily="34" charset="0"/>
                <a:cs typeface="Calibri" panose="020F0502020204030204" pitchFamily="34" charset="0"/>
              </a:rPr>
            </a:br>
            <a:r>
              <a:rPr lang="tr-TR" sz="3600" dirty="0">
                <a:latin typeface="Calibri" panose="020F0502020204030204" pitchFamily="34" charset="0"/>
                <a:ea typeface="Calibri" panose="020F0502020204030204" pitchFamily="34" charset="0"/>
                <a:cs typeface="Calibri" panose="020F0502020204030204" pitchFamily="34" charset="0"/>
              </a:rPr>
              <a:t>Metin tahlili aşamalarını ve metotlarını ayırt edeceksiniz.  </a:t>
            </a:r>
            <a:br>
              <a:rPr lang="tr-TR" sz="3600" dirty="0">
                <a:latin typeface="Calibri" panose="020F0502020204030204" pitchFamily="34" charset="0"/>
                <a:ea typeface="Calibri" panose="020F0502020204030204" pitchFamily="34" charset="0"/>
                <a:cs typeface="Calibri" panose="020F0502020204030204" pitchFamily="34" charset="0"/>
              </a:rPr>
            </a:br>
            <a:r>
              <a:rPr lang="tr-TR" sz="3600" dirty="0">
                <a:latin typeface="Calibri" panose="020F0502020204030204" pitchFamily="34" charset="0"/>
                <a:ea typeface="Calibri" panose="020F0502020204030204" pitchFamily="34" charset="0"/>
                <a:cs typeface="Calibri" panose="020F0502020204030204" pitchFamily="34" charset="0"/>
              </a:rPr>
              <a:t>Farklı türdeki metinlerin nasıl tahlil edileceğini ve değerlendirildiğini öğreneceksiniz. </a:t>
            </a:r>
            <a:br>
              <a:rPr lang="tr-TR" sz="3600" dirty="0">
                <a:latin typeface="Calibri" panose="020F0502020204030204" pitchFamily="34" charset="0"/>
                <a:ea typeface="Calibri" panose="020F0502020204030204" pitchFamily="34" charset="0"/>
                <a:cs typeface="Calibri" panose="020F0502020204030204" pitchFamily="34" charset="0"/>
              </a:rPr>
            </a:br>
            <a:endParaRPr lang="en-US" sz="36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1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1371978"/>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Dış Dünyayı ve Toplumu Merkeze Alan Tahlil Kuramı</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2666"/>
            <a:ext cx="10801200" cy="3668582"/>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Metinleri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toplumdaki siyasi, ekonomik ve sosyal unsurlar</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ın bir yansıması olarak kabul eder. Bu metoda göre, yazarlar yaşadıkları toplumun gerçeklerini ve çelişkilerini bilinçli veya bilinçsiz olarak eserlerine yansıtır. Bu nedenle metinler, bu yansımalar bağlamında değerlendirilmelidir. </a:t>
            </a:r>
          </a:p>
        </p:txBody>
      </p:sp>
    </p:spTree>
    <p:extLst>
      <p:ext uri="{BB962C8B-B14F-4D97-AF65-F5344CB8AC3E}">
        <p14:creationId xmlns:p14="http://schemas.microsoft.com/office/powerpoint/2010/main" val="241415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549796" y="1268760"/>
            <a:ext cx="10801200" cy="648072"/>
          </a:xfrm>
        </p:spPr>
        <p:txBody>
          <a:bodyPr>
            <a:noAutofit/>
          </a:bodyPr>
          <a:lstStyle/>
          <a:p>
            <a:pPr marL="0" indent="0">
              <a:lnSpc>
                <a:spcPct val="107000"/>
              </a:lnSpc>
              <a:spcBef>
                <a:spcPts val="0"/>
              </a:spcBef>
              <a:buNone/>
            </a:pP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Bu kuramda sıklıkla üç yaklaşım kullanılır.</a:t>
            </a:r>
          </a:p>
        </p:txBody>
      </p:sp>
      <p:graphicFrame>
        <p:nvGraphicFramePr>
          <p:cNvPr id="6" name="Tablo 5">
            <a:extLst>
              <a:ext uri="{FF2B5EF4-FFF2-40B4-BE49-F238E27FC236}">
                <a16:creationId xmlns:a16="http://schemas.microsoft.com/office/drawing/2014/main" id="{40ABF896-615E-AA1C-A0C7-98BC4E3D4C08}"/>
              </a:ext>
            </a:extLst>
          </p:cNvPr>
          <p:cNvGraphicFramePr>
            <a:graphicFrameLocks noGrp="1"/>
          </p:cNvGraphicFramePr>
          <p:nvPr>
            <p:extLst>
              <p:ext uri="{D42A27DB-BD31-4B8C-83A1-F6EECF244321}">
                <p14:modId xmlns:p14="http://schemas.microsoft.com/office/powerpoint/2010/main" val="2852923173"/>
              </p:ext>
            </p:extLst>
          </p:nvPr>
        </p:nvGraphicFramePr>
        <p:xfrm>
          <a:off x="355740" y="2636912"/>
          <a:ext cx="11301129" cy="2873112"/>
        </p:xfrm>
        <a:graphic>
          <a:graphicData uri="http://schemas.openxmlformats.org/drawingml/2006/table">
            <a:tbl>
              <a:tblPr firstRow="1" bandRow="1">
                <a:tableStyleId>{F5AB1C69-6EDB-4FF4-983F-18BD219EF322}</a:tableStyleId>
              </a:tblPr>
              <a:tblGrid>
                <a:gridCol w="3767043">
                  <a:extLst>
                    <a:ext uri="{9D8B030D-6E8A-4147-A177-3AD203B41FA5}">
                      <a16:colId xmlns:a16="http://schemas.microsoft.com/office/drawing/2014/main" val="778874819"/>
                    </a:ext>
                  </a:extLst>
                </a:gridCol>
                <a:gridCol w="3767043">
                  <a:extLst>
                    <a:ext uri="{9D8B030D-6E8A-4147-A177-3AD203B41FA5}">
                      <a16:colId xmlns:a16="http://schemas.microsoft.com/office/drawing/2014/main" val="3011716591"/>
                    </a:ext>
                  </a:extLst>
                </a:gridCol>
                <a:gridCol w="3767043">
                  <a:extLst>
                    <a:ext uri="{9D8B030D-6E8A-4147-A177-3AD203B41FA5}">
                      <a16:colId xmlns:a16="http://schemas.microsoft.com/office/drawing/2014/main" val="108586929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Tarihsel Eleştiri</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Sosyolojik Eleştiri</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latin typeface="Calibri" panose="020F0502020204030204" pitchFamily="34" charset="0"/>
                          <a:ea typeface="Calibri" panose="020F0502020204030204" pitchFamily="34" charset="0"/>
                          <a:cs typeface="Calibri" panose="020F0502020204030204" pitchFamily="34" charset="0"/>
                        </a:rPr>
                        <a:t>Marksist Eleştiri</a:t>
                      </a:r>
                    </a:p>
                  </a:txBody>
                  <a:tcPr anchor="ctr"/>
                </a:tc>
                <a:extLst>
                  <a:ext uri="{0D108BD9-81ED-4DB2-BD59-A6C34878D82A}">
                    <a16:rowId xmlns:a16="http://schemas.microsoft.com/office/drawing/2014/main" val="3589833116"/>
                  </a:ext>
                </a:extLst>
              </a:tr>
              <a:tr h="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yazıldığı çağdaki koşullara, olaylara, sanat anlayışına ve geleneklere odaklanılır.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Metinden, yazıldığı</a:t>
                      </a:r>
                    </a:p>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toplumun özellikleri</a:t>
                      </a:r>
                    </a:p>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belirlenir.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a:t>
                      </a:r>
                    </a:p>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yazıldığı dönemdeki</a:t>
                      </a:r>
                    </a:p>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ekonomik koşullar</a:t>
                      </a:r>
                    </a:p>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ve sınıf çatışmaları</a:t>
                      </a:r>
                    </a:p>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esas alınır.</a:t>
                      </a:r>
                    </a:p>
                  </a:txBody>
                  <a:tcPr anchor="ctr"/>
                </a:tc>
                <a:extLst>
                  <a:ext uri="{0D108BD9-81ED-4DB2-BD59-A6C34878D82A}">
                    <a16:rowId xmlns:a16="http://schemas.microsoft.com/office/drawing/2014/main" val="3727133924"/>
                  </a:ext>
                </a:extLst>
              </a:tr>
            </a:tbl>
          </a:graphicData>
        </a:graphic>
      </p:graphicFrame>
    </p:spTree>
    <p:extLst>
      <p:ext uri="{BB962C8B-B14F-4D97-AF65-F5344CB8AC3E}">
        <p14:creationId xmlns:p14="http://schemas.microsoft.com/office/powerpoint/2010/main" val="404976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549796" y="1268760"/>
            <a:ext cx="10801200" cy="4320480"/>
          </a:xfrm>
        </p:spPr>
        <p:txBody>
          <a:bodyPr>
            <a:noAutofit/>
          </a:bodyPr>
          <a:lstStyle/>
          <a:p>
            <a:pPr marL="0" indent="0">
              <a:lnSpc>
                <a:spcPct val="107000"/>
              </a:lnSpc>
              <a:spcBef>
                <a:spcPts val="0"/>
              </a:spcBef>
              <a:buNone/>
            </a:pP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Dış dünya ve toplum tahlil metodu ile</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 farklı bir bakış açısıyla yorumlanabilir ve toplumdaki sorunlara dair farkındalık oluşturulur.</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toplumdaki değişim ve dönüşümlere nasıl katkıda bulunabileceği anlaşılır. </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tarihî ve sosyal bağlamı daha iyi anlaşılır.</a:t>
            </a:r>
          </a:p>
        </p:txBody>
      </p:sp>
    </p:spTree>
    <p:extLst>
      <p:ext uri="{BB962C8B-B14F-4D97-AF65-F5344CB8AC3E}">
        <p14:creationId xmlns:p14="http://schemas.microsoft.com/office/powerpoint/2010/main" val="101857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Sanatçıya Dönük Tahlil Metodu</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2666"/>
            <a:ext cx="10801200" cy="3020510"/>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Metinlerin değerlendirilmesinde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sanatçının kişiliği</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deneyimleri</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yaşam tarzına</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ve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metnin oluşum sürecine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odaklanılır. Bu metot, metnin içeriğini ve anlamını daha iyi anlamak için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sanatçının düşünce dünyasını ve yaşam koşulları</a:t>
            </a:r>
            <a:r>
              <a:rPr lang="tr-TR" sz="3600" kern="1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nı</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ön planda tutar.</a:t>
            </a:r>
          </a:p>
        </p:txBody>
      </p:sp>
    </p:spTree>
    <p:extLst>
      <p:ext uri="{BB962C8B-B14F-4D97-AF65-F5344CB8AC3E}">
        <p14:creationId xmlns:p14="http://schemas.microsoft.com/office/powerpoint/2010/main" val="20328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549796" y="1268760"/>
            <a:ext cx="10801200" cy="648072"/>
          </a:xfrm>
        </p:spPr>
        <p:txBody>
          <a:bodyPr>
            <a:noAutofit/>
          </a:bodyPr>
          <a:lstStyle/>
          <a:p>
            <a:pPr marL="0" indent="0">
              <a:lnSpc>
                <a:spcPct val="107000"/>
              </a:lnSpc>
              <a:spcBef>
                <a:spcPts val="0"/>
              </a:spcBef>
              <a:buNone/>
            </a:pP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Bu kuramda sık kullanılan yaklaşımlardan biri </a:t>
            </a:r>
            <a:r>
              <a:rPr lang="tr-TR" sz="3600" b="1" kern="100" dirty="0" err="1">
                <a:solidFill>
                  <a:srgbClr val="7030A0"/>
                </a:solidFill>
                <a:latin typeface="Calibri" panose="020F0502020204030204" pitchFamily="34" charset="0"/>
                <a:ea typeface="Calibri" panose="020F0502020204030204" pitchFamily="34" charset="0"/>
                <a:cs typeface="Calibri" panose="020F0502020204030204" pitchFamily="34" charset="0"/>
              </a:rPr>
              <a:t>psikanalitik</a:t>
            </a: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 eleştiridir. </a:t>
            </a:r>
          </a:p>
        </p:txBody>
      </p:sp>
      <p:graphicFrame>
        <p:nvGraphicFramePr>
          <p:cNvPr id="6" name="Tablo 5">
            <a:extLst>
              <a:ext uri="{FF2B5EF4-FFF2-40B4-BE49-F238E27FC236}">
                <a16:creationId xmlns:a16="http://schemas.microsoft.com/office/drawing/2014/main" id="{40ABF896-615E-AA1C-A0C7-98BC4E3D4C08}"/>
              </a:ext>
            </a:extLst>
          </p:cNvPr>
          <p:cNvGraphicFramePr>
            <a:graphicFrameLocks noGrp="1"/>
          </p:cNvGraphicFramePr>
          <p:nvPr>
            <p:extLst>
              <p:ext uri="{D42A27DB-BD31-4B8C-83A1-F6EECF244321}">
                <p14:modId xmlns:p14="http://schemas.microsoft.com/office/powerpoint/2010/main" val="2530554662"/>
              </p:ext>
            </p:extLst>
          </p:nvPr>
        </p:nvGraphicFramePr>
        <p:xfrm>
          <a:off x="299831" y="3348217"/>
          <a:ext cx="11301129" cy="1592952"/>
        </p:xfrm>
        <a:graphic>
          <a:graphicData uri="http://schemas.openxmlformats.org/drawingml/2006/table">
            <a:tbl>
              <a:tblPr firstRow="1" bandRow="1">
                <a:tableStyleId>{F5AB1C69-6EDB-4FF4-983F-18BD219EF322}</a:tableStyleId>
              </a:tblPr>
              <a:tblGrid>
                <a:gridCol w="11301129">
                  <a:extLst>
                    <a:ext uri="{9D8B030D-6E8A-4147-A177-3AD203B41FA5}">
                      <a16:colId xmlns:a16="http://schemas.microsoft.com/office/drawing/2014/main" val="778874819"/>
                    </a:ext>
                  </a:extLst>
                </a:gridCol>
              </a:tblGrid>
              <a:tr h="648072">
                <a:tc>
                  <a:txBody>
                    <a:bodyPr/>
                    <a:lstStyle/>
                    <a:p>
                      <a:pPr algn="ctr"/>
                      <a:r>
                        <a:rPr lang="tr-TR" sz="2800" dirty="0" err="1">
                          <a:latin typeface="Calibri" panose="020F0502020204030204" pitchFamily="34" charset="0"/>
                          <a:ea typeface="Calibri" panose="020F0502020204030204" pitchFamily="34" charset="0"/>
                          <a:cs typeface="Calibri" panose="020F0502020204030204" pitchFamily="34" charset="0"/>
                        </a:rPr>
                        <a:t>Psikanalitik</a:t>
                      </a:r>
                      <a:r>
                        <a:rPr lang="tr-TR" sz="2800" dirty="0">
                          <a:latin typeface="Calibri" panose="020F0502020204030204" pitchFamily="34" charset="0"/>
                          <a:ea typeface="Calibri" panose="020F0502020204030204" pitchFamily="34" charset="0"/>
                          <a:cs typeface="Calibri" panose="020F0502020204030204" pitchFamily="34" charset="0"/>
                        </a:rPr>
                        <a:t> Eleştiri</a:t>
                      </a:r>
                    </a:p>
                  </a:txBody>
                  <a:tcPr anchor="ctr"/>
                </a:tc>
                <a:extLst>
                  <a:ext uri="{0D108BD9-81ED-4DB2-BD59-A6C34878D82A}">
                    <a16:rowId xmlns:a16="http://schemas.microsoft.com/office/drawing/2014/main" val="3589833116"/>
                  </a:ext>
                </a:extLst>
              </a:tr>
              <a:tr h="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Yazarın hayatı, eğitimi, çevresi, bilinçaltı, fiziki ve ruhsal durumu çerçevesinde metin incelenir. </a:t>
                      </a:r>
                    </a:p>
                  </a:txBody>
                  <a:tcPr anchor="ctr"/>
                </a:tc>
                <a:extLst>
                  <a:ext uri="{0D108BD9-81ED-4DB2-BD59-A6C34878D82A}">
                    <a16:rowId xmlns:a16="http://schemas.microsoft.com/office/drawing/2014/main" val="3727133924"/>
                  </a:ext>
                </a:extLst>
              </a:tr>
            </a:tbl>
          </a:graphicData>
        </a:graphic>
      </p:graphicFrame>
    </p:spTree>
    <p:extLst>
      <p:ext uri="{BB962C8B-B14F-4D97-AF65-F5344CB8AC3E}">
        <p14:creationId xmlns:p14="http://schemas.microsoft.com/office/powerpoint/2010/main" val="236388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549796" y="1268760"/>
            <a:ext cx="10801200" cy="4320480"/>
          </a:xfrm>
        </p:spPr>
        <p:txBody>
          <a:bodyPr>
            <a:noAutofit/>
          </a:bodyPr>
          <a:lstStyle/>
          <a:p>
            <a:pPr marL="0" indent="0">
              <a:lnSpc>
                <a:spcPct val="107000"/>
              </a:lnSpc>
              <a:spcBef>
                <a:spcPts val="0"/>
              </a:spcBef>
              <a:buNone/>
            </a:pP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Sanatçıya dönük tahlil metodu ile</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yazarın zihninin bir yansıması olarak görülmesini ve yazarın duygu ve düşüncelerinin daha iyi anlaşılmasını sağlar.</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yazılma sürecine dair bilgiler edinilir.</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farklı yorumlarının ortaya konulmasına katkıda bulunur.</a:t>
            </a:r>
          </a:p>
        </p:txBody>
      </p:sp>
    </p:spTree>
    <p:extLst>
      <p:ext uri="{BB962C8B-B14F-4D97-AF65-F5344CB8AC3E}">
        <p14:creationId xmlns:p14="http://schemas.microsoft.com/office/powerpoint/2010/main" val="96990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Esere Dönük Tahlil Metodu</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2132856"/>
            <a:ext cx="10801200" cy="309251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 ve metnin içeriğini tahlil  etme sürecinde esas olarak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esere odaklanılır</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Bu tahlil metodunda eleştirmen;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eserin kendisini</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yapı özelliklerini</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tema ve sembollerini</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anlatım biçimlerini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ve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dil kullanımını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değerlendirerek anlamı çözmeyi amaçlar.</a:t>
            </a:r>
          </a:p>
        </p:txBody>
      </p:sp>
    </p:spTree>
    <p:extLst>
      <p:ext uri="{BB962C8B-B14F-4D97-AF65-F5344CB8AC3E}">
        <p14:creationId xmlns:p14="http://schemas.microsoft.com/office/powerpoint/2010/main" val="410791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354767" y="341824"/>
            <a:ext cx="10801200" cy="648072"/>
          </a:xfrm>
        </p:spPr>
        <p:txBody>
          <a:bodyPr>
            <a:noAutofit/>
          </a:bodyPr>
          <a:lstStyle/>
          <a:p>
            <a:pPr marL="0" indent="0">
              <a:lnSpc>
                <a:spcPct val="107000"/>
              </a:lnSpc>
              <a:spcBef>
                <a:spcPts val="0"/>
              </a:spcBef>
              <a:buNone/>
            </a:pP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Bu kuramda sıklıkla dört yaklaşım kullanılır. </a:t>
            </a:r>
          </a:p>
        </p:txBody>
      </p:sp>
      <p:graphicFrame>
        <p:nvGraphicFramePr>
          <p:cNvPr id="6" name="Tablo 5">
            <a:extLst>
              <a:ext uri="{FF2B5EF4-FFF2-40B4-BE49-F238E27FC236}">
                <a16:creationId xmlns:a16="http://schemas.microsoft.com/office/drawing/2014/main" id="{40ABF896-615E-AA1C-A0C7-98BC4E3D4C08}"/>
              </a:ext>
            </a:extLst>
          </p:cNvPr>
          <p:cNvGraphicFramePr>
            <a:graphicFrameLocks noGrp="1"/>
          </p:cNvGraphicFramePr>
          <p:nvPr>
            <p:extLst>
              <p:ext uri="{D42A27DB-BD31-4B8C-83A1-F6EECF244321}">
                <p14:modId xmlns:p14="http://schemas.microsoft.com/office/powerpoint/2010/main" val="888635486"/>
              </p:ext>
            </p:extLst>
          </p:nvPr>
        </p:nvGraphicFramePr>
        <p:xfrm>
          <a:off x="354767" y="1300180"/>
          <a:ext cx="11499312" cy="2385432"/>
        </p:xfrm>
        <a:graphic>
          <a:graphicData uri="http://schemas.openxmlformats.org/drawingml/2006/table">
            <a:tbl>
              <a:tblPr firstRow="1" bandRow="1">
                <a:tableStyleId>{F5AB1C69-6EDB-4FF4-983F-18BD219EF322}</a:tableStyleId>
              </a:tblPr>
              <a:tblGrid>
                <a:gridCol w="3833104">
                  <a:extLst>
                    <a:ext uri="{9D8B030D-6E8A-4147-A177-3AD203B41FA5}">
                      <a16:colId xmlns:a16="http://schemas.microsoft.com/office/drawing/2014/main" val="778874819"/>
                    </a:ext>
                  </a:extLst>
                </a:gridCol>
                <a:gridCol w="3833104">
                  <a:extLst>
                    <a:ext uri="{9D8B030D-6E8A-4147-A177-3AD203B41FA5}">
                      <a16:colId xmlns:a16="http://schemas.microsoft.com/office/drawing/2014/main" val="3011716591"/>
                    </a:ext>
                  </a:extLst>
                </a:gridCol>
                <a:gridCol w="3833104">
                  <a:extLst>
                    <a:ext uri="{9D8B030D-6E8A-4147-A177-3AD203B41FA5}">
                      <a16:colId xmlns:a16="http://schemas.microsoft.com/office/drawing/2014/main" val="1085869292"/>
                    </a:ext>
                  </a:extLst>
                </a:gridCol>
              </a:tblGrid>
              <a:tr h="648072">
                <a:tc>
                  <a:txBody>
                    <a:bodyPr/>
                    <a:lstStyle/>
                    <a:p>
                      <a:pPr algn="ctr"/>
                      <a:r>
                        <a:rPr lang="tr-TR" sz="2700" dirty="0">
                          <a:latin typeface="Calibri" panose="020F0502020204030204" pitchFamily="34" charset="0"/>
                          <a:ea typeface="Calibri" panose="020F0502020204030204" pitchFamily="34" charset="0"/>
                          <a:cs typeface="Calibri" panose="020F0502020204030204" pitchFamily="34" charset="0"/>
                        </a:rPr>
                        <a:t>Yeni Eleştiri</a:t>
                      </a:r>
                    </a:p>
                  </a:txBody>
                  <a:tcPr anchor="ctr"/>
                </a:tc>
                <a:tc>
                  <a:txBody>
                    <a:bodyPr/>
                    <a:lstStyle/>
                    <a:p>
                      <a:pPr algn="ctr"/>
                      <a:r>
                        <a:rPr lang="tr-TR" sz="2700" dirty="0">
                          <a:latin typeface="Calibri" panose="020F0502020204030204" pitchFamily="34" charset="0"/>
                          <a:ea typeface="Calibri" panose="020F0502020204030204" pitchFamily="34" charset="0"/>
                          <a:cs typeface="Calibri" panose="020F0502020204030204" pitchFamily="34" charset="0"/>
                        </a:rPr>
                        <a:t>Rus Biçimciliği</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700" dirty="0" err="1">
                          <a:latin typeface="Calibri" panose="020F0502020204030204" pitchFamily="34" charset="0"/>
                          <a:ea typeface="Calibri" panose="020F0502020204030204" pitchFamily="34" charset="0"/>
                          <a:cs typeface="Calibri" panose="020F0502020204030204" pitchFamily="34" charset="0"/>
                        </a:rPr>
                        <a:t>Arketipçi</a:t>
                      </a:r>
                      <a:r>
                        <a:rPr lang="tr-TR" sz="2700" dirty="0">
                          <a:latin typeface="Calibri" panose="020F0502020204030204" pitchFamily="34" charset="0"/>
                          <a:ea typeface="Calibri" panose="020F0502020204030204" pitchFamily="34" charset="0"/>
                          <a:cs typeface="Calibri" panose="020F0502020204030204" pitchFamily="34" charset="0"/>
                        </a:rPr>
                        <a:t> Eleştiri</a:t>
                      </a:r>
                    </a:p>
                  </a:txBody>
                  <a:tcPr anchor="ctr"/>
                </a:tc>
                <a:extLst>
                  <a:ext uri="{0D108BD9-81ED-4DB2-BD59-A6C34878D82A}">
                    <a16:rowId xmlns:a16="http://schemas.microsoft.com/office/drawing/2014/main" val="3589833116"/>
                  </a:ext>
                </a:extLst>
              </a:tr>
              <a:tr h="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7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biçim ve konusu</a:t>
                      </a:r>
                    </a:p>
                    <a:p>
                      <a:pPr marL="0" marR="0" lvl="0" indent="0" algn="ctr" defTabSz="1218987" rtl="0" eaLnBrk="1" fontAlgn="auto" latinLnBrk="0" hangingPunct="1">
                        <a:lnSpc>
                          <a:spcPct val="100000"/>
                        </a:lnSpc>
                        <a:spcBef>
                          <a:spcPts val="0"/>
                        </a:spcBef>
                        <a:spcAft>
                          <a:spcPts val="0"/>
                        </a:spcAft>
                        <a:buClrTx/>
                        <a:buSzTx/>
                        <a:buFontTx/>
                        <a:buNone/>
                        <a:tabLst/>
                        <a:defRPr/>
                      </a:pPr>
                      <a:r>
                        <a:rPr lang="tr-TR" sz="27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bir bütün olarak ele alınır ve metnin edebî, estetik yönüne odaklanılır. </a:t>
                      </a:r>
                    </a:p>
                  </a:txBody>
                  <a:tcPr anchor="ctr"/>
                </a:tc>
                <a:tc>
                  <a:txBody>
                    <a:bodyPr/>
                    <a:lstStyle/>
                    <a:p>
                      <a:pPr algn="ctr"/>
                      <a:r>
                        <a:rPr lang="tr-TR" sz="27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biçim özelliklerinden hareketle estetik yönü ortaya konur. </a:t>
                      </a:r>
                    </a:p>
                  </a:txBody>
                  <a:tcPr anchor="ctr"/>
                </a:tc>
                <a:tc>
                  <a:txBody>
                    <a:bodyPr/>
                    <a:lstStyle/>
                    <a:p>
                      <a:pPr algn="ctr"/>
                      <a:r>
                        <a:rPr lang="tr-TR" sz="2700" spc="-30" baseline="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Metinde insanlığın ortak deneyimlerinin sonucu olan motifler (arketipler) çözümlenir. </a:t>
                      </a:r>
                    </a:p>
                  </a:txBody>
                  <a:tcPr anchor="ctr"/>
                </a:tc>
                <a:extLst>
                  <a:ext uri="{0D108BD9-81ED-4DB2-BD59-A6C34878D82A}">
                    <a16:rowId xmlns:a16="http://schemas.microsoft.com/office/drawing/2014/main" val="3727133924"/>
                  </a:ext>
                </a:extLst>
              </a:tr>
            </a:tbl>
          </a:graphicData>
        </a:graphic>
      </p:graphicFrame>
      <p:graphicFrame>
        <p:nvGraphicFramePr>
          <p:cNvPr id="5" name="Tablo 4">
            <a:extLst>
              <a:ext uri="{FF2B5EF4-FFF2-40B4-BE49-F238E27FC236}">
                <a16:creationId xmlns:a16="http://schemas.microsoft.com/office/drawing/2014/main" id="{FDCD5CF1-1BC5-E720-C024-656921092E78}"/>
              </a:ext>
            </a:extLst>
          </p:cNvPr>
          <p:cNvGraphicFramePr>
            <a:graphicFrameLocks noGrp="1"/>
          </p:cNvGraphicFramePr>
          <p:nvPr>
            <p:extLst>
              <p:ext uri="{D42A27DB-BD31-4B8C-83A1-F6EECF244321}">
                <p14:modId xmlns:p14="http://schemas.microsoft.com/office/powerpoint/2010/main" val="3753932419"/>
              </p:ext>
            </p:extLst>
          </p:nvPr>
        </p:nvGraphicFramePr>
        <p:xfrm>
          <a:off x="386249" y="3983553"/>
          <a:ext cx="11499312" cy="2385432"/>
        </p:xfrm>
        <a:graphic>
          <a:graphicData uri="http://schemas.openxmlformats.org/drawingml/2006/table">
            <a:tbl>
              <a:tblPr firstRow="1" bandRow="1">
                <a:tableStyleId>{F5AB1C69-6EDB-4FF4-983F-18BD219EF322}</a:tableStyleId>
              </a:tblPr>
              <a:tblGrid>
                <a:gridCol w="11499312">
                  <a:extLst>
                    <a:ext uri="{9D8B030D-6E8A-4147-A177-3AD203B41FA5}">
                      <a16:colId xmlns:a16="http://schemas.microsoft.com/office/drawing/2014/main" val="778874819"/>
                    </a:ext>
                  </a:extLst>
                </a:gridCol>
              </a:tblGrid>
              <a:tr h="648072">
                <a:tc>
                  <a:txBody>
                    <a:bodyPr/>
                    <a:lstStyle/>
                    <a:p>
                      <a:pPr algn="ctr"/>
                      <a:r>
                        <a:rPr lang="tr-TR" sz="2700" dirty="0">
                          <a:latin typeface="Calibri" panose="020F0502020204030204" pitchFamily="34" charset="0"/>
                          <a:ea typeface="Calibri" panose="020F0502020204030204" pitchFamily="34" charset="0"/>
                          <a:cs typeface="Calibri" panose="020F0502020204030204" pitchFamily="34" charset="0"/>
                        </a:rPr>
                        <a:t>Yapısalcı Eleştiri</a:t>
                      </a:r>
                    </a:p>
                  </a:txBody>
                  <a:tcPr anchor="ctr"/>
                </a:tc>
                <a:extLst>
                  <a:ext uri="{0D108BD9-81ED-4DB2-BD59-A6C34878D82A}">
                    <a16:rowId xmlns:a16="http://schemas.microsoft.com/office/drawing/2014/main" val="3589833116"/>
                  </a:ext>
                </a:extLst>
              </a:tr>
              <a:tr h="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700" spc="-30" baseline="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Metinlerin yapı özelliklerini, kompozisyonunu, anlatım tekniklerini ve dil kullanımını analiz ederek metnin içeriği ve anlamı hakkında yorum yapmayı amaçlar. Metinlerin yapısını ve tekniklerini inceleyerek estetik değerlendirme ve eleştiri yapmayı hedefler. </a:t>
                      </a:r>
                    </a:p>
                  </a:txBody>
                  <a:tcPr anchor="ctr"/>
                </a:tc>
                <a:extLst>
                  <a:ext uri="{0D108BD9-81ED-4DB2-BD59-A6C34878D82A}">
                    <a16:rowId xmlns:a16="http://schemas.microsoft.com/office/drawing/2014/main" val="3727133924"/>
                  </a:ext>
                </a:extLst>
              </a:tr>
            </a:tbl>
          </a:graphicData>
        </a:graphic>
      </p:graphicFrame>
    </p:spTree>
    <p:extLst>
      <p:ext uri="{BB962C8B-B14F-4D97-AF65-F5344CB8AC3E}">
        <p14:creationId xmlns:p14="http://schemas.microsoft.com/office/powerpoint/2010/main" val="32498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549796" y="1268760"/>
            <a:ext cx="10801200" cy="4320480"/>
          </a:xfrm>
        </p:spPr>
        <p:txBody>
          <a:bodyPr>
            <a:noAutofit/>
          </a:bodyPr>
          <a:lstStyle/>
          <a:p>
            <a:pPr marL="0" indent="0">
              <a:lnSpc>
                <a:spcPct val="107000"/>
              </a:lnSpc>
              <a:spcBef>
                <a:spcPts val="0"/>
              </a:spcBef>
              <a:buNone/>
            </a:pP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Esere dönük tahlil metodu ile</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dil ve biçim özelliklerine dair bilgiler edinilir ve metnin estetik değeri kavranır. </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derin anlamları ve metnin arkasındaki mesajlar çözümlenir.</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farklı metinlerle ilişkilendirilmesiyle daha kapsamlı bir yoruma ulaşılır. </a:t>
            </a:r>
          </a:p>
        </p:txBody>
      </p:sp>
    </p:spTree>
    <p:extLst>
      <p:ext uri="{BB962C8B-B14F-4D97-AF65-F5344CB8AC3E}">
        <p14:creationId xmlns:p14="http://schemas.microsoft.com/office/powerpoint/2010/main" val="57936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Okur Merkezli Tahlil Metodu</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2666"/>
            <a:ext cx="10801200" cy="3668582"/>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Okura dönük tahlil metodu, bir metnin değerlendirilmesinde ve yorumlanmasında okuyucunun rolünü ön plana çıkarır. Bu metoda göre, bir metnin anlamı ve değeri okuyucunun bakış açısı, deneyimleri, kültürel arka planı ve duygusal tepkileri gibi faktörlerle belirlenir.</a:t>
            </a:r>
          </a:p>
        </p:txBody>
      </p:sp>
    </p:spTree>
    <p:extLst>
      <p:ext uri="{BB962C8B-B14F-4D97-AF65-F5344CB8AC3E}">
        <p14:creationId xmlns:p14="http://schemas.microsoft.com/office/powerpoint/2010/main" val="203417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490675"/>
            <a:ext cx="4935719" cy="1876649"/>
          </a:xfrm>
        </p:spPr>
        <p:txBody>
          <a:bodyPr rtlCol="0">
            <a:normAutofit fontScale="90000"/>
          </a:bodyPr>
          <a:lstStyle/>
          <a:p>
            <a:pPr rtl="0"/>
            <a:br>
              <a:rPr lang="tr-TR" b="1" dirty="0">
                <a:latin typeface="Calibri" panose="020F0502020204030204" pitchFamily="34" charset="0"/>
                <a:ea typeface="Calibri" panose="020F0502020204030204" pitchFamily="34" charset="0"/>
                <a:cs typeface="Calibri" panose="020F0502020204030204" pitchFamily="34" charset="0"/>
              </a:rPr>
            </a:b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METİN TAHLİLİ AŞAMALARI NELERDİR?</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Resim 8" descr="Masanın üzerinde açık bir kitap ve bir kalem">
            <a:extLst>
              <a:ext uri="{FF2B5EF4-FFF2-40B4-BE49-F238E27FC236}">
                <a16:creationId xmlns:a16="http://schemas.microsoft.com/office/drawing/2014/main" id="{FCE8AA4E-B7E0-BD87-8172-9B31D7D0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871" y="1844824"/>
            <a:ext cx="5589193" cy="3717032"/>
          </a:xfrm>
          <a:prstGeom prst="rect">
            <a:avLst/>
          </a:prstGeom>
        </p:spPr>
      </p:pic>
    </p:spTree>
    <p:extLst>
      <p:ext uri="{BB962C8B-B14F-4D97-AF65-F5344CB8AC3E}">
        <p14:creationId xmlns:p14="http://schemas.microsoft.com/office/powerpoint/2010/main" val="2632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344756" y="620688"/>
            <a:ext cx="10801200" cy="648072"/>
          </a:xfrm>
        </p:spPr>
        <p:txBody>
          <a:bodyPr>
            <a:noAutofit/>
          </a:bodyPr>
          <a:lstStyle/>
          <a:p>
            <a:pPr marL="0" indent="0">
              <a:lnSpc>
                <a:spcPct val="107000"/>
              </a:lnSpc>
              <a:spcBef>
                <a:spcPts val="0"/>
              </a:spcBef>
              <a:buNone/>
            </a:pP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Bu kuramda sıklıkla dört yaklaşım kullanılır.</a:t>
            </a:r>
          </a:p>
        </p:txBody>
      </p:sp>
      <p:graphicFrame>
        <p:nvGraphicFramePr>
          <p:cNvPr id="6" name="Tablo 5">
            <a:extLst>
              <a:ext uri="{FF2B5EF4-FFF2-40B4-BE49-F238E27FC236}">
                <a16:creationId xmlns:a16="http://schemas.microsoft.com/office/drawing/2014/main" id="{40ABF896-615E-AA1C-A0C7-98BC4E3D4C08}"/>
              </a:ext>
            </a:extLst>
          </p:cNvPr>
          <p:cNvGraphicFramePr>
            <a:graphicFrameLocks noGrp="1"/>
          </p:cNvGraphicFramePr>
          <p:nvPr>
            <p:extLst>
              <p:ext uri="{D42A27DB-BD31-4B8C-83A1-F6EECF244321}">
                <p14:modId xmlns:p14="http://schemas.microsoft.com/office/powerpoint/2010/main" val="701675032"/>
              </p:ext>
            </p:extLst>
          </p:nvPr>
        </p:nvGraphicFramePr>
        <p:xfrm>
          <a:off x="344756" y="1921463"/>
          <a:ext cx="11499312" cy="3474720"/>
        </p:xfrm>
        <a:graphic>
          <a:graphicData uri="http://schemas.openxmlformats.org/drawingml/2006/table">
            <a:tbl>
              <a:tblPr firstRow="1" bandRow="1">
                <a:tableStyleId>{F5AB1C69-6EDB-4FF4-983F-18BD219EF322}</a:tableStyleId>
              </a:tblPr>
              <a:tblGrid>
                <a:gridCol w="3833104">
                  <a:extLst>
                    <a:ext uri="{9D8B030D-6E8A-4147-A177-3AD203B41FA5}">
                      <a16:colId xmlns:a16="http://schemas.microsoft.com/office/drawing/2014/main" val="778874819"/>
                    </a:ext>
                  </a:extLst>
                </a:gridCol>
                <a:gridCol w="3833104">
                  <a:extLst>
                    <a:ext uri="{9D8B030D-6E8A-4147-A177-3AD203B41FA5}">
                      <a16:colId xmlns:a16="http://schemas.microsoft.com/office/drawing/2014/main" val="3011716591"/>
                    </a:ext>
                  </a:extLst>
                </a:gridCol>
                <a:gridCol w="3833104">
                  <a:extLst>
                    <a:ext uri="{9D8B030D-6E8A-4147-A177-3AD203B41FA5}">
                      <a16:colId xmlns:a16="http://schemas.microsoft.com/office/drawing/2014/main" val="1085869292"/>
                    </a:ext>
                  </a:extLst>
                </a:gridCol>
              </a:tblGrid>
              <a:tr h="648072">
                <a:tc>
                  <a:txBody>
                    <a:bodyPr/>
                    <a:lstStyle/>
                    <a:p>
                      <a:pPr algn="ctr"/>
                      <a:r>
                        <a:rPr lang="tr-TR" sz="2700" dirty="0">
                          <a:latin typeface="Calibri" panose="020F0502020204030204" pitchFamily="34" charset="0"/>
                          <a:ea typeface="Calibri" panose="020F0502020204030204" pitchFamily="34" charset="0"/>
                          <a:cs typeface="Calibri" panose="020F0502020204030204" pitchFamily="34" charset="0"/>
                        </a:rPr>
                        <a:t>İzlenimci Eleştiri</a:t>
                      </a:r>
                    </a:p>
                  </a:txBody>
                  <a:tcPr anchor="ctr"/>
                </a:tc>
                <a:tc>
                  <a:txBody>
                    <a:bodyPr/>
                    <a:lstStyle/>
                    <a:p>
                      <a:pPr algn="ctr"/>
                      <a:r>
                        <a:rPr lang="tr-TR" sz="2700" dirty="0">
                          <a:latin typeface="Calibri" panose="020F0502020204030204" pitchFamily="34" charset="0"/>
                          <a:ea typeface="Calibri" panose="020F0502020204030204" pitchFamily="34" charset="0"/>
                          <a:cs typeface="Calibri" panose="020F0502020204030204" pitchFamily="34" charset="0"/>
                        </a:rPr>
                        <a:t>Duygusal Etki Yaklaşımı</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700" dirty="0">
                          <a:latin typeface="Calibri" panose="020F0502020204030204" pitchFamily="34" charset="0"/>
                          <a:ea typeface="Calibri" panose="020F0502020204030204" pitchFamily="34" charset="0"/>
                          <a:cs typeface="Calibri" panose="020F0502020204030204" pitchFamily="34" charset="0"/>
                        </a:rPr>
                        <a:t>Alımlama Estetiği Yaklaşımı</a:t>
                      </a:r>
                    </a:p>
                  </a:txBody>
                  <a:tcPr anchor="ctr"/>
                </a:tc>
                <a:extLst>
                  <a:ext uri="{0D108BD9-81ED-4DB2-BD59-A6C34878D82A}">
                    <a16:rowId xmlns:a16="http://schemas.microsoft.com/office/drawing/2014/main" val="3589833116"/>
                  </a:ext>
                </a:extLst>
              </a:tr>
              <a:tr h="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7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okurun duygu dünyasındaki öznel yansımaları ile incelenmesine odaklanılır.</a:t>
                      </a:r>
                    </a:p>
                  </a:txBody>
                  <a:tcPr anchor="ctr"/>
                </a:tc>
                <a:tc>
                  <a:txBody>
                    <a:bodyPr/>
                    <a:lstStyle/>
                    <a:p>
                      <a:pPr algn="ctr"/>
                      <a:r>
                        <a:rPr lang="tr-TR" sz="27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Metin, okurda bıraktığı estetik zevk ve duygusal yönüyle incelenir.  </a:t>
                      </a:r>
                    </a:p>
                  </a:txBody>
                  <a:tcPr anchor="ctr"/>
                </a:tc>
                <a:tc>
                  <a:txBody>
                    <a:bodyPr/>
                    <a:lstStyle/>
                    <a:p>
                      <a:pPr algn="ctr"/>
                      <a:r>
                        <a:rPr lang="tr-TR" sz="27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Anlamın sadece yazar tarafından değil aynı zamanda okurun yaklaşımı ile ortaya konduğunu göstermeyi amaçlar.</a:t>
                      </a:r>
                    </a:p>
                  </a:txBody>
                  <a:tcPr anchor="ctr"/>
                </a:tc>
                <a:extLst>
                  <a:ext uri="{0D108BD9-81ED-4DB2-BD59-A6C34878D82A}">
                    <a16:rowId xmlns:a16="http://schemas.microsoft.com/office/drawing/2014/main" val="3727133924"/>
                  </a:ext>
                </a:extLst>
              </a:tr>
            </a:tbl>
          </a:graphicData>
        </a:graphic>
      </p:graphicFrame>
    </p:spTree>
    <p:extLst>
      <p:ext uri="{BB962C8B-B14F-4D97-AF65-F5344CB8AC3E}">
        <p14:creationId xmlns:p14="http://schemas.microsoft.com/office/powerpoint/2010/main" val="277992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549796" y="1268760"/>
            <a:ext cx="10801200" cy="4320480"/>
          </a:xfrm>
        </p:spPr>
        <p:txBody>
          <a:bodyPr>
            <a:noAutofit/>
          </a:bodyPr>
          <a:lstStyle/>
          <a:p>
            <a:pPr marL="0" indent="0">
              <a:lnSpc>
                <a:spcPct val="107000"/>
              </a:lnSpc>
              <a:spcBef>
                <a:spcPts val="0"/>
              </a:spcBef>
              <a:buNone/>
            </a:pPr>
            <a:r>
              <a:rPr lang="tr-TR" sz="3600" b="1" kern="100" dirty="0">
                <a:solidFill>
                  <a:srgbClr val="7030A0"/>
                </a:solidFill>
                <a:latin typeface="Calibri" panose="020F0502020204030204" pitchFamily="34" charset="0"/>
                <a:ea typeface="Calibri" panose="020F0502020204030204" pitchFamily="34" charset="0"/>
                <a:cs typeface="Calibri" panose="020F0502020204030204" pitchFamily="34" charset="0"/>
              </a:rPr>
              <a:t>Okura dönük tahlil metodu ile</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okur üzerindeki etkisi ve okurun metni nasıl yorumladığı anlaşılır.</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Edebî metinlerin farklı yorumları ortaya konur ve metnin zenginliği keşfedilir.</a:t>
            </a:r>
          </a:p>
          <a:p>
            <a:pPr>
              <a:lnSpc>
                <a:spcPct val="107000"/>
              </a:lnSpc>
              <a:spcBef>
                <a:spcPts val="0"/>
              </a:spcBef>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Okurlar, edebî metinlerle daha aktif bir şekilde etkileşime girer.</a:t>
            </a:r>
          </a:p>
        </p:txBody>
      </p:sp>
    </p:spTree>
    <p:extLst>
      <p:ext uri="{BB962C8B-B14F-4D97-AF65-F5344CB8AC3E}">
        <p14:creationId xmlns:p14="http://schemas.microsoft.com/office/powerpoint/2010/main" val="275208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24A63616-9432-8531-71DE-A3EE8624BC95}"/>
              </a:ext>
            </a:extLst>
          </p:cNvPr>
          <p:cNvSpPr>
            <a:spLocks noGrp="1"/>
          </p:cNvSpPr>
          <p:nvPr>
            <p:ph sz="half" idx="2"/>
          </p:nvPr>
        </p:nvSpPr>
        <p:spPr>
          <a:xfrm>
            <a:off x="343024" y="2105266"/>
            <a:ext cx="8847732" cy="2647468"/>
          </a:xfrm>
        </p:spPr>
        <p:txBody>
          <a:bodyPr>
            <a:noAutofit/>
          </a:bodyPr>
          <a:lstStyle/>
          <a:p>
            <a:pPr marL="0" indent="0">
              <a:buNone/>
            </a:pP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Metin tahlilinde farklı kuramsal metotlar kullanılabilir. Bu metotlar metnin farklı unsurlarına odaklanır ve farklı yorumlar sunar.</a:t>
            </a:r>
          </a:p>
          <a:p>
            <a:pPr marL="0" indent="0">
              <a:buNone/>
            </a:pP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Metin analizlerinde kullanılan yöntemler, metnin türüne ve amacına göre değişiklik gösterebilir.</a:t>
            </a:r>
          </a:p>
        </p:txBody>
      </p:sp>
      <mc:AlternateContent xmlns:mc="http://schemas.openxmlformats.org/markup-compatibility/2006">
        <mc:Choice xmlns:am3d="http://schemas.microsoft.com/office/drawing/2017/model3d" Requires="am3d">
          <p:graphicFrame>
            <p:nvGraphicFramePr>
              <p:cNvPr id="5" name="3B Model 4" descr="Exclamation Mark">
                <a:extLst>
                  <a:ext uri="{FF2B5EF4-FFF2-40B4-BE49-F238E27FC236}">
                    <a16:creationId xmlns:a16="http://schemas.microsoft.com/office/drawing/2014/main" id="{391B7386-BC74-DD42-943B-3FE889DCC9B4}"/>
                  </a:ext>
                </a:extLst>
              </p:cNvPr>
              <p:cNvGraphicFramePr>
                <a:graphicFrameLocks noChangeAspect="1"/>
              </p:cNvGraphicFramePr>
              <p:nvPr/>
            </p:nvGraphicFramePr>
            <p:xfrm>
              <a:off x="9838830" y="1916832"/>
              <a:ext cx="1098869" cy="3522852"/>
            </p:xfrm>
            <a:graphic>
              <a:graphicData uri="http://schemas.microsoft.com/office/drawing/2017/model3d">
                <am3d:model3d r:embed="rId2">
                  <am3d:spPr>
                    <a:xfrm>
                      <a:off x="0" y="0"/>
                      <a:ext cx="1098869" cy="3522852"/>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70001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B Model 4" descr="Exclamation Mark">
                <a:extLst>
                  <a:ext uri="{FF2B5EF4-FFF2-40B4-BE49-F238E27FC236}">
                    <a16:creationId xmlns:a16="http://schemas.microsoft.com/office/drawing/2014/main" id="{391B7386-BC74-DD42-943B-3FE889DCC9B4}"/>
                  </a:ext>
                </a:extLst>
              </p:cNvPr>
              <p:cNvPicPr>
                <a:picLocks noGrp="1" noRot="1" noChangeAspect="1" noMove="1" noResize="1" noEditPoints="1" noAdjustHandles="1" noChangeArrowheads="1" noChangeShapeType="1" noCrop="1"/>
              </p:cNvPicPr>
              <p:nvPr/>
            </p:nvPicPr>
            <p:blipFill>
              <a:blip r:embed="rId3"/>
              <a:stretch>
                <a:fillRect/>
              </a:stretch>
            </p:blipFill>
            <p:spPr>
              <a:xfrm>
                <a:off x="9838830" y="1916832"/>
                <a:ext cx="1098869" cy="3522852"/>
              </a:xfrm>
              <a:prstGeom prst="rect">
                <a:avLst/>
              </a:prstGeom>
            </p:spPr>
          </p:pic>
        </mc:Fallback>
      </mc:AlternateContent>
    </p:spTree>
    <p:extLst>
      <p:ext uri="{BB962C8B-B14F-4D97-AF65-F5344CB8AC3E}">
        <p14:creationId xmlns:p14="http://schemas.microsoft.com/office/powerpoint/2010/main" val="391459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24A63616-9432-8531-71DE-A3EE8624BC95}"/>
              </a:ext>
            </a:extLst>
          </p:cNvPr>
          <p:cNvSpPr>
            <a:spLocks noGrp="1"/>
          </p:cNvSpPr>
          <p:nvPr>
            <p:ph sz="half" idx="2"/>
          </p:nvPr>
        </p:nvSpPr>
        <p:spPr>
          <a:xfrm>
            <a:off x="1053852" y="2836371"/>
            <a:ext cx="8343676" cy="1683774"/>
          </a:xfrm>
        </p:spPr>
        <p:txBody>
          <a:bodyPr>
            <a:noAutofit/>
          </a:bodyPr>
          <a:lstStyle/>
          <a:p>
            <a:pPr marL="0" indent="0">
              <a:buNone/>
            </a:pP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Metin tahlilleri kuramları edebiyat dışında dil bilimi, tarih, felsefe, sosyoloji; fizik, kimya, biyoloji, matematik gibi farklı disiplinlerde kullanılabilir.</a:t>
            </a:r>
          </a:p>
        </p:txBody>
      </p:sp>
      <mc:AlternateContent xmlns:mc="http://schemas.openxmlformats.org/markup-compatibility/2006">
        <mc:Choice xmlns:am3d="http://schemas.microsoft.com/office/drawing/2017/model3d" Requires="am3d">
          <p:graphicFrame>
            <p:nvGraphicFramePr>
              <p:cNvPr id="5" name="3B Model 4" descr="Exclamation Mark">
                <a:extLst>
                  <a:ext uri="{FF2B5EF4-FFF2-40B4-BE49-F238E27FC236}">
                    <a16:creationId xmlns:a16="http://schemas.microsoft.com/office/drawing/2014/main" id="{391B7386-BC74-DD42-943B-3FE889DCC9B4}"/>
                  </a:ext>
                </a:extLst>
              </p:cNvPr>
              <p:cNvGraphicFramePr>
                <a:graphicFrameLocks noChangeAspect="1"/>
              </p:cNvGraphicFramePr>
              <p:nvPr/>
            </p:nvGraphicFramePr>
            <p:xfrm>
              <a:off x="9838830" y="1916832"/>
              <a:ext cx="1098869" cy="3522852"/>
            </p:xfrm>
            <a:graphic>
              <a:graphicData uri="http://schemas.microsoft.com/office/drawing/2017/model3d">
                <am3d:model3d r:embed="rId2">
                  <am3d:spPr>
                    <a:xfrm>
                      <a:off x="0" y="0"/>
                      <a:ext cx="1098869" cy="3522852"/>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70001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B Model 4" descr="Exclamation Mark">
                <a:extLst>
                  <a:ext uri="{FF2B5EF4-FFF2-40B4-BE49-F238E27FC236}">
                    <a16:creationId xmlns:a16="http://schemas.microsoft.com/office/drawing/2014/main" id="{391B7386-BC74-DD42-943B-3FE889DCC9B4}"/>
                  </a:ext>
                </a:extLst>
              </p:cNvPr>
              <p:cNvPicPr>
                <a:picLocks noGrp="1" noRot="1" noChangeAspect="1" noMove="1" noResize="1" noEditPoints="1" noAdjustHandles="1" noChangeArrowheads="1" noChangeShapeType="1" noCrop="1"/>
              </p:cNvPicPr>
              <p:nvPr/>
            </p:nvPicPr>
            <p:blipFill>
              <a:blip r:embed="rId3"/>
              <a:stretch>
                <a:fillRect/>
              </a:stretch>
            </p:blipFill>
            <p:spPr>
              <a:xfrm>
                <a:off x="9838830" y="1916832"/>
                <a:ext cx="1098869" cy="3522852"/>
              </a:xfrm>
              <a:prstGeom prst="rect">
                <a:avLst/>
              </a:prstGeom>
            </p:spPr>
          </p:pic>
        </mc:Fallback>
      </mc:AlternateContent>
    </p:spTree>
    <p:extLst>
      <p:ext uri="{BB962C8B-B14F-4D97-AF65-F5344CB8AC3E}">
        <p14:creationId xmlns:p14="http://schemas.microsoft.com/office/powerpoint/2010/main" val="351045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765015"/>
            <a:ext cx="4935719" cy="1876649"/>
          </a:xfrm>
        </p:spPr>
        <p:txBody>
          <a:bodyPr rtlCol="0">
            <a:normAutofit fontScale="90000"/>
          </a:bodyPr>
          <a:lstStyle/>
          <a:p>
            <a:pPr rtl="0"/>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FARKLI TÜRDEKİ METİNLER NASIL TAHLİL EDİLİR VE DEĞERLENDİRİLİR?</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Resim 8" descr="Masanın üzerinde açık bir kitap ve bir kalem">
            <a:extLst>
              <a:ext uri="{FF2B5EF4-FFF2-40B4-BE49-F238E27FC236}">
                <a16:creationId xmlns:a16="http://schemas.microsoft.com/office/drawing/2014/main" id="{FCE8AA4E-B7E0-BD87-8172-9B31D7D0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871" y="1844824"/>
            <a:ext cx="5589193" cy="3717032"/>
          </a:xfrm>
          <a:prstGeom prst="rect">
            <a:avLst/>
          </a:prstGeom>
        </p:spPr>
      </p:pic>
    </p:spTree>
    <p:extLst>
      <p:ext uri="{BB962C8B-B14F-4D97-AF65-F5344CB8AC3E}">
        <p14:creationId xmlns:p14="http://schemas.microsoft.com/office/powerpoint/2010/main" val="32902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24A63616-9432-8531-71DE-A3EE8624BC95}"/>
              </a:ext>
            </a:extLst>
          </p:cNvPr>
          <p:cNvSpPr>
            <a:spLocks noGrp="1"/>
          </p:cNvSpPr>
          <p:nvPr>
            <p:ph sz="half" idx="2"/>
          </p:nvPr>
        </p:nvSpPr>
        <p:spPr>
          <a:xfrm>
            <a:off x="460158" y="764704"/>
            <a:ext cx="9351788" cy="4098916"/>
          </a:xfrm>
        </p:spPr>
        <p:txBody>
          <a:bodyPr>
            <a:noAutofit/>
          </a:bodyPr>
          <a:lstStyle/>
          <a:p>
            <a:pPr marL="0" indent="0">
              <a:buNone/>
            </a:pP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Metinler</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Metinle bağ kurma</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Eleştirel okuma</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Metnin yapısını, dil ve üslup özelliklerini çözümleme</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Metnin içerik özelliklerini çözümleme</a:t>
            </a:r>
          </a:p>
          <a:p>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Eleştiri</a:t>
            </a:r>
          </a:p>
          <a:p>
            <a:pPr marL="0" indent="0">
              <a:buNone/>
            </a:pPr>
            <a:r>
              <a:rPr lang="tr-TR" sz="320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             aşamaları ile tahlil edilir.</a:t>
            </a:r>
            <a:endParaRPr lang="tr-TR"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m3d="http://schemas.microsoft.com/office/drawing/2017/model3d" Requires="am3d">
          <p:graphicFrame>
            <p:nvGraphicFramePr>
              <p:cNvPr id="5" name="3B Model 4" descr="Exclamation Mark">
                <a:extLst>
                  <a:ext uri="{FF2B5EF4-FFF2-40B4-BE49-F238E27FC236}">
                    <a16:creationId xmlns:a16="http://schemas.microsoft.com/office/drawing/2014/main" id="{391B7386-BC74-DD42-943B-3FE889DCC9B4}"/>
                  </a:ext>
                </a:extLst>
              </p:cNvPr>
              <p:cNvGraphicFramePr>
                <a:graphicFrameLocks noChangeAspect="1"/>
              </p:cNvGraphicFramePr>
              <p:nvPr/>
            </p:nvGraphicFramePr>
            <p:xfrm>
              <a:off x="9838830" y="1340768"/>
              <a:ext cx="1278558" cy="4098916"/>
            </p:xfrm>
            <a:graphic>
              <a:graphicData uri="http://schemas.microsoft.com/office/drawing/2017/model3d">
                <am3d:model3d r:embed="rId2">
                  <am3d:spPr>
                    <a:xfrm>
                      <a:off x="0" y="0"/>
                      <a:ext cx="1278558" cy="4098916"/>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430505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B Model 4" descr="Exclamation Mark">
                <a:extLst>
                  <a:ext uri="{FF2B5EF4-FFF2-40B4-BE49-F238E27FC236}">
                    <a16:creationId xmlns:a16="http://schemas.microsoft.com/office/drawing/2014/main" id="{391B7386-BC74-DD42-943B-3FE889DCC9B4}"/>
                  </a:ext>
                </a:extLst>
              </p:cNvPr>
              <p:cNvPicPr>
                <a:picLocks noGrp="1" noRot="1" noChangeAspect="1" noMove="1" noResize="1" noEditPoints="1" noAdjustHandles="1" noChangeArrowheads="1" noChangeShapeType="1" noCrop="1"/>
              </p:cNvPicPr>
              <p:nvPr/>
            </p:nvPicPr>
            <p:blipFill>
              <a:blip r:embed="rId3"/>
              <a:stretch>
                <a:fillRect/>
              </a:stretch>
            </p:blipFill>
            <p:spPr>
              <a:xfrm>
                <a:off x="9838830" y="1340768"/>
                <a:ext cx="1278558" cy="4098916"/>
              </a:xfrm>
              <a:prstGeom prst="rect">
                <a:avLst/>
              </a:prstGeom>
            </p:spPr>
          </p:pic>
        </mc:Fallback>
      </mc:AlternateContent>
    </p:spTree>
    <p:extLst>
      <p:ext uri="{BB962C8B-B14F-4D97-AF65-F5344CB8AC3E}">
        <p14:creationId xmlns:p14="http://schemas.microsoft.com/office/powerpoint/2010/main" val="9547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1093074" y="1844824"/>
            <a:ext cx="8322227" cy="2711531"/>
          </a:xfrm>
        </p:spPr>
        <p:txBody>
          <a:bodyPr>
            <a:noAutofit/>
          </a:bodyPr>
          <a:lstStyle/>
          <a:p>
            <a:pPr marL="0" indent="0">
              <a:spcBef>
                <a:spcPts val="0"/>
              </a:spcBef>
              <a:buNone/>
            </a:pPr>
            <a:r>
              <a:rPr lang="tr-TR" sz="3200" dirty="0">
                <a:solidFill>
                  <a:srgbClr val="002060"/>
                </a:solidFill>
                <a:latin typeface="Calibri" panose="020F0502020204030204" pitchFamily="34" charset="0"/>
                <a:ea typeface="Calibri" panose="020F0502020204030204" pitchFamily="34" charset="0"/>
                <a:cs typeface="Calibri" panose="020F0502020204030204" pitchFamily="34" charset="0"/>
              </a:rPr>
              <a:t>Farklı türdeki metinler için aynı tahlil aşamaları kullanılır. Ancak metnin tür özelliklerine göre aşamalarda gerçekleştirilecek eylemler değişebilir. Örneğin şiir türündeki bir metnin yapısı farklı olduğu için yapılacak eylemler bu türün yapı unsurlarına göre şekillenir.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E303BCE6-DAC7-50E5-56E0-1F91550C535B}"/>
                  </a:ext>
                </a:extLst>
              </p:cNvPr>
              <p:cNvGraphicFramePr>
                <a:graphicFrameLocks noChangeAspect="1"/>
              </p:cNvGraphicFramePr>
              <p:nvPr/>
            </p:nvGraphicFramePr>
            <p:xfrm>
              <a:off x="9838830" y="1340768"/>
              <a:ext cx="1278558" cy="4098916"/>
            </p:xfrm>
            <a:graphic>
              <a:graphicData uri="http://schemas.microsoft.com/office/drawing/2017/model3d">
                <am3d:model3d r:embed="rId2">
                  <am3d:spPr>
                    <a:xfrm>
                      <a:off x="0" y="0"/>
                      <a:ext cx="1278558" cy="4098916"/>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430505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E303BCE6-DAC7-50E5-56E0-1F91550C535B}"/>
                  </a:ext>
                </a:extLst>
              </p:cNvPr>
              <p:cNvPicPr>
                <a:picLocks noGrp="1" noRot="1" noChangeAspect="1" noMove="1" noResize="1" noEditPoints="1" noAdjustHandles="1" noChangeArrowheads="1" noChangeShapeType="1" noCrop="1"/>
              </p:cNvPicPr>
              <p:nvPr/>
            </p:nvPicPr>
            <p:blipFill>
              <a:blip r:embed="rId3"/>
              <a:stretch>
                <a:fillRect/>
              </a:stretch>
            </p:blipFill>
            <p:spPr>
              <a:xfrm>
                <a:off x="9838830" y="1340768"/>
                <a:ext cx="1278558" cy="4098916"/>
              </a:xfrm>
              <a:prstGeom prst="rect">
                <a:avLst/>
              </a:prstGeom>
            </p:spPr>
          </p:pic>
        </mc:Fallback>
      </mc:AlternateContent>
    </p:spTree>
    <p:extLst>
      <p:ext uri="{BB962C8B-B14F-4D97-AF65-F5344CB8AC3E}">
        <p14:creationId xmlns:p14="http://schemas.microsoft.com/office/powerpoint/2010/main" val="856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alpha val="22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632339" y="2215805"/>
            <a:ext cx="11150776" cy="1982757"/>
          </a:xfrm>
        </p:spPr>
        <p:txBody>
          <a:bodyPr>
            <a:noAutofit/>
          </a:bodyPr>
          <a:lstStyle/>
          <a:p>
            <a:pPr marL="0" indent="0">
              <a:spcBef>
                <a:spcPts val="0"/>
              </a:spcBef>
              <a:buNone/>
            </a:pPr>
            <a:r>
              <a:rPr lang="tr-TR" sz="3200" b="1" dirty="0">
                <a:solidFill>
                  <a:srgbClr val="7030A0"/>
                </a:solidFill>
                <a:latin typeface="Calibri" panose="020F0502020204030204" pitchFamily="34" charset="0"/>
                <a:ea typeface="Calibri" panose="020F0502020204030204" pitchFamily="34" charset="0"/>
                <a:cs typeface="Calibri" panose="020F0502020204030204" pitchFamily="34" charset="0"/>
              </a:rPr>
              <a:t>Metinle bağ kurma aşamasında şu eylemler gerçekleştirilir: </a:t>
            </a:r>
          </a:p>
          <a:p>
            <a:pPr marL="0" indent="0">
              <a:spcBef>
                <a:spcPts val="0"/>
              </a:spcBef>
              <a:buNone/>
            </a:pPr>
            <a:endParaRPr lang="tr-TR" sz="32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Metin hakkında tahminde bulunmak için metnin dış unsurları (uzunluğu, başlığı, alt başlıkları, yazı stili) ve kullanılan görsel, grafik, tablo gibi unsurlar incelenir.</a:t>
            </a:r>
          </a:p>
          <a:p>
            <a:pPr marL="0" indent="0">
              <a:spcBef>
                <a:spcPts val="0"/>
              </a:spcBef>
              <a:buNone/>
            </a:pPr>
            <a:endParaRPr lang="tr-TR" sz="32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up 5">
            <a:extLst>
              <a:ext uri="{FF2B5EF4-FFF2-40B4-BE49-F238E27FC236}">
                <a16:creationId xmlns:a16="http://schemas.microsoft.com/office/drawing/2014/main" id="{D3BAF48A-7088-7A59-D53E-B4B2178F92F8}"/>
              </a:ext>
            </a:extLst>
          </p:cNvPr>
          <p:cNvGrpSpPr/>
          <p:nvPr/>
        </p:nvGrpSpPr>
        <p:grpSpPr>
          <a:xfrm>
            <a:off x="8470676" y="4198562"/>
            <a:ext cx="3250967" cy="2450482"/>
            <a:chOff x="8949335" y="2218674"/>
            <a:chExt cx="3022113" cy="3280922"/>
          </a:xfrm>
          <a:solidFill>
            <a:schemeClr val="accent4">
              <a:lumMod val="50000"/>
            </a:schemeClr>
          </a:solidFill>
        </p:grpSpPr>
        <p:pic>
          <p:nvPicPr>
            <p:cNvPr id="7" name="Grafik 6" descr="Düşünce baloncuğu düz dolguyla">
              <a:extLst>
                <a:ext uri="{FF2B5EF4-FFF2-40B4-BE49-F238E27FC236}">
                  <a16:creationId xmlns:a16="http://schemas.microsoft.com/office/drawing/2014/main" id="{B76B6115-6AAB-F398-470A-0FF2C99946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0796" y="2218674"/>
              <a:ext cx="2420652" cy="2420652"/>
            </a:xfrm>
            <a:prstGeom prst="rect">
              <a:avLst/>
            </a:prstGeom>
          </p:spPr>
        </p:pic>
        <p:pic>
          <p:nvPicPr>
            <p:cNvPr id="8" name="Grafik 7" descr="Kullanıcı düz dolguyla">
              <a:extLst>
                <a:ext uri="{FF2B5EF4-FFF2-40B4-BE49-F238E27FC236}">
                  <a16:creationId xmlns:a16="http://schemas.microsoft.com/office/drawing/2014/main" id="{C768E788-5DE0-4206-0BF3-EEB476DF5E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9335" y="4131444"/>
              <a:ext cx="1368152" cy="1368152"/>
            </a:xfrm>
            <a:prstGeom prst="rect">
              <a:avLst/>
            </a:prstGeom>
          </p:spPr>
        </p:pic>
      </p:grpSp>
      <p:sp>
        <p:nvSpPr>
          <p:cNvPr id="4" name="Başlık 1">
            <a:extLst>
              <a:ext uri="{FF2B5EF4-FFF2-40B4-BE49-F238E27FC236}">
                <a16:creationId xmlns:a16="http://schemas.microsoft.com/office/drawing/2014/main" id="{66180CE6-D83E-9E2A-F38D-912095B61535}"/>
              </a:ext>
            </a:extLst>
          </p:cNvPr>
          <p:cNvSpPr txBox="1">
            <a:spLocks/>
          </p:cNvSpPr>
          <p:nvPr/>
        </p:nvSpPr>
        <p:spPr>
          <a:xfrm>
            <a:off x="693812" y="620688"/>
            <a:ext cx="11027831" cy="852512"/>
          </a:xfrm>
          <a:prstGeom prst="rect">
            <a:avLst/>
          </a:prstGeo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4800" b="1">
                <a:solidFill>
                  <a:schemeClr val="bg1"/>
                </a:solidFill>
                <a:latin typeface="Calibri" panose="020F0502020204030204" pitchFamily="34" charset="0"/>
                <a:ea typeface="Calibri" panose="020F0502020204030204" pitchFamily="34" charset="0"/>
                <a:cs typeface="Calibri" panose="020F0502020204030204" pitchFamily="34" charset="0"/>
              </a:rPr>
              <a:t>Metinle Bağ Kurma</a:t>
            </a:r>
            <a:endPar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935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alpha val="22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094315"/>
            <a:ext cx="11150776" cy="2126773"/>
          </a:xfrm>
        </p:spPr>
        <p:txBody>
          <a:bodyPr>
            <a:noAutofit/>
          </a:bodyPr>
          <a:lstStyle/>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Tahminlerden hareketle metni okuma amacı belirlenir.</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Okuma amacına ve metin türüne uygun okuma tekniği belirlenir.</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Sahip olduğu ön bilgiler ve tahminlerden hareketle metinle ilgili sorular üretilir.</a:t>
            </a:r>
          </a:p>
        </p:txBody>
      </p:sp>
      <p:grpSp>
        <p:nvGrpSpPr>
          <p:cNvPr id="6" name="Grup 5">
            <a:extLst>
              <a:ext uri="{FF2B5EF4-FFF2-40B4-BE49-F238E27FC236}">
                <a16:creationId xmlns:a16="http://schemas.microsoft.com/office/drawing/2014/main" id="{D3BAF48A-7088-7A59-D53E-B4B2178F92F8}"/>
              </a:ext>
            </a:extLst>
          </p:cNvPr>
          <p:cNvGrpSpPr/>
          <p:nvPr/>
        </p:nvGrpSpPr>
        <p:grpSpPr>
          <a:xfrm>
            <a:off x="8254652" y="4077072"/>
            <a:ext cx="3466991" cy="2571972"/>
            <a:chOff x="8949335" y="2218674"/>
            <a:chExt cx="3022113" cy="3280922"/>
          </a:xfrm>
          <a:solidFill>
            <a:schemeClr val="accent4">
              <a:lumMod val="50000"/>
            </a:schemeClr>
          </a:solidFill>
        </p:grpSpPr>
        <p:pic>
          <p:nvPicPr>
            <p:cNvPr id="7" name="Grafik 6" descr="Düşünce baloncuğu düz dolguyla">
              <a:extLst>
                <a:ext uri="{FF2B5EF4-FFF2-40B4-BE49-F238E27FC236}">
                  <a16:creationId xmlns:a16="http://schemas.microsoft.com/office/drawing/2014/main" id="{B76B6115-6AAB-F398-470A-0FF2C99946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0796" y="2218674"/>
              <a:ext cx="2420652" cy="2420652"/>
            </a:xfrm>
            <a:prstGeom prst="rect">
              <a:avLst/>
            </a:prstGeom>
          </p:spPr>
        </p:pic>
        <p:pic>
          <p:nvPicPr>
            <p:cNvPr id="8" name="Grafik 7" descr="Kullanıcı düz dolguyla">
              <a:extLst>
                <a:ext uri="{FF2B5EF4-FFF2-40B4-BE49-F238E27FC236}">
                  <a16:creationId xmlns:a16="http://schemas.microsoft.com/office/drawing/2014/main" id="{C768E788-5DE0-4206-0BF3-EEB476DF5E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9335" y="4131444"/>
              <a:ext cx="1368152" cy="1368152"/>
            </a:xfrm>
            <a:prstGeom prst="rect">
              <a:avLst/>
            </a:prstGeom>
          </p:spPr>
        </p:pic>
      </p:grpSp>
    </p:spTree>
    <p:extLst>
      <p:ext uri="{BB962C8B-B14F-4D97-AF65-F5344CB8AC3E}">
        <p14:creationId xmlns:p14="http://schemas.microsoft.com/office/powerpoint/2010/main" val="60167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9CC00">
            <a:alpha val="2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752345" y="2204864"/>
            <a:ext cx="10684133" cy="2570462"/>
          </a:xfrm>
        </p:spPr>
        <p:txBody>
          <a:bodyPr>
            <a:noAutofit/>
          </a:bodyPr>
          <a:lstStyle/>
          <a:p>
            <a:pPr marL="0" indent="0">
              <a:spcBef>
                <a:spcPts val="0"/>
              </a:spcBef>
              <a:buNone/>
            </a:pPr>
            <a:r>
              <a:rPr lang="tr-TR" sz="3200" b="1" dirty="0">
                <a:solidFill>
                  <a:srgbClr val="7030A0"/>
                </a:solidFill>
                <a:latin typeface="Calibri" panose="020F0502020204030204" pitchFamily="34" charset="0"/>
                <a:ea typeface="Calibri" panose="020F0502020204030204" pitchFamily="34" charset="0"/>
                <a:cs typeface="Calibri" panose="020F0502020204030204" pitchFamily="34" charset="0"/>
              </a:rPr>
              <a:t>Eleştirel okuma aşamasında şu eylemler gerçekleştirilir: </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Metin okunurken metindeki duygulara, düşüncelere ve görüntülere odaklanılır. </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Metni anlama ve anlamlandırmada etkili olan anahtar kelimeler belirlenir.</a:t>
            </a:r>
          </a:p>
        </p:txBody>
      </p:sp>
      <p:grpSp>
        <p:nvGrpSpPr>
          <p:cNvPr id="4" name="Grup 3">
            <a:extLst>
              <a:ext uri="{FF2B5EF4-FFF2-40B4-BE49-F238E27FC236}">
                <a16:creationId xmlns:a16="http://schemas.microsoft.com/office/drawing/2014/main" id="{BAFE66BC-832E-FEE2-BA57-F14F22D954C6}"/>
              </a:ext>
            </a:extLst>
          </p:cNvPr>
          <p:cNvGrpSpPr/>
          <p:nvPr/>
        </p:nvGrpSpPr>
        <p:grpSpPr>
          <a:xfrm>
            <a:off x="8867015" y="4825700"/>
            <a:ext cx="2445755" cy="1627636"/>
            <a:chOff x="8819593" y="3767405"/>
            <a:chExt cx="2445755" cy="1627636"/>
          </a:xfrm>
        </p:grpSpPr>
        <p:pic>
          <p:nvPicPr>
            <p:cNvPr id="5" name="Grafik 4" descr="Kullanıcı düz dolguyla">
              <a:extLst>
                <a:ext uri="{FF2B5EF4-FFF2-40B4-BE49-F238E27FC236}">
                  <a16:creationId xmlns:a16="http://schemas.microsoft.com/office/drawing/2014/main" id="{7DB6BC10-1FFF-85F4-0112-4469151748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9593" y="3767405"/>
              <a:ext cx="1627636" cy="1627636"/>
            </a:xfrm>
            <a:prstGeom prst="rect">
              <a:avLst/>
            </a:prstGeom>
          </p:spPr>
        </p:pic>
        <p:pic>
          <p:nvPicPr>
            <p:cNvPr id="6" name="Grafik 5" descr="Açık kitap düz dolguyla">
              <a:extLst>
                <a:ext uri="{FF2B5EF4-FFF2-40B4-BE49-F238E27FC236}">
                  <a16:creationId xmlns:a16="http://schemas.microsoft.com/office/drawing/2014/main" id="{2D647F94-19C0-9FB5-FE36-904A7B86CE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08642">
              <a:off x="10046670" y="3946697"/>
              <a:ext cx="1218678" cy="1218678"/>
            </a:xfrm>
            <a:prstGeom prst="rect">
              <a:avLst/>
            </a:prstGeom>
          </p:spPr>
        </p:pic>
      </p:grpSp>
      <p:sp>
        <p:nvSpPr>
          <p:cNvPr id="9" name="Başlık 1">
            <a:extLst>
              <a:ext uri="{FF2B5EF4-FFF2-40B4-BE49-F238E27FC236}">
                <a16:creationId xmlns:a16="http://schemas.microsoft.com/office/drawing/2014/main" id="{2397D15D-E50E-99E6-6499-8CD73FC79A51}"/>
              </a:ext>
            </a:extLst>
          </p:cNvPr>
          <p:cNvSpPr txBox="1">
            <a:spLocks/>
          </p:cNvSpPr>
          <p:nvPr/>
        </p:nvSpPr>
        <p:spPr>
          <a:xfrm>
            <a:off x="693812" y="620688"/>
            <a:ext cx="11027831" cy="852512"/>
          </a:xfrm>
          <a:prstGeom prst="rect">
            <a:avLst/>
          </a:prstGeo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Eleştirel Okuma</a:t>
            </a:r>
          </a:p>
        </p:txBody>
      </p:sp>
    </p:spTree>
    <p:extLst>
      <p:ext uri="{BB962C8B-B14F-4D97-AF65-F5344CB8AC3E}">
        <p14:creationId xmlns:p14="http://schemas.microsoft.com/office/powerpoint/2010/main" val="212434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2693987-61B2-0439-6B42-B298D115B163}"/>
              </a:ext>
            </a:extLst>
          </p:cNvPr>
          <p:cNvSpPr>
            <a:spLocks noGrp="1"/>
          </p:cNvSpPr>
          <p:nvPr>
            <p:ph type="body" idx="1"/>
          </p:nvPr>
        </p:nvSpPr>
        <p:spPr>
          <a:xfrm>
            <a:off x="1125860" y="2174458"/>
            <a:ext cx="9145016" cy="2509079"/>
          </a:xfrm>
        </p:spPr>
        <p:txBody>
          <a:bodyPr/>
          <a:lstStyle/>
          <a:p>
            <a:pPr algn="l">
              <a:lnSpc>
                <a:spcPct val="100000"/>
              </a:lnSpc>
            </a:pPr>
            <a:r>
              <a:rPr lang="tr-TR" sz="3200" b="0" i="0" dirty="0">
                <a:effectLst/>
                <a:latin typeface="Calibri" panose="020F0502020204030204" pitchFamily="34" charset="0"/>
                <a:ea typeface="Calibri" panose="020F0502020204030204" pitchFamily="34" charset="0"/>
                <a:cs typeface="Calibri" panose="020F0502020204030204" pitchFamily="34" charset="0"/>
              </a:rPr>
              <a:t>Metin tahlili; bir metni derinlemesine </a:t>
            </a:r>
            <a:r>
              <a:rPr lang="tr-TR" sz="32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anlamak</a:t>
            </a:r>
            <a:r>
              <a:rPr lang="tr-TR" sz="3200" b="0" i="0" dirty="0">
                <a:effectLst/>
                <a:latin typeface="Calibri" panose="020F0502020204030204" pitchFamily="34" charset="0"/>
                <a:ea typeface="Calibri" panose="020F0502020204030204" pitchFamily="34" charset="0"/>
                <a:cs typeface="Calibri" panose="020F0502020204030204" pitchFamily="34" charset="0"/>
              </a:rPr>
              <a:t>, </a:t>
            </a:r>
            <a:r>
              <a:rPr lang="tr-TR" sz="32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incelemek</a:t>
            </a:r>
            <a:r>
              <a:rPr lang="tr-TR" sz="3200" b="0" i="0" dirty="0">
                <a:effectLst/>
                <a:latin typeface="Calibri" panose="020F0502020204030204" pitchFamily="34" charset="0"/>
                <a:ea typeface="Calibri" panose="020F0502020204030204" pitchFamily="34" charset="0"/>
                <a:cs typeface="Calibri" panose="020F0502020204030204" pitchFamily="34" charset="0"/>
              </a:rPr>
              <a:t> </a:t>
            </a:r>
            <a:r>
              <a:rPr lang="tr-TR" sz="3200" b="0" dirty="0">
                <a:latin typeface="Calibri" panose="020F0502020204030204" pitchFamily="34" charset="0"/>
                <a:ea typeface="Calibri" panose="020F0502020204030204" pitchFamily="34" charset="0"/>
                <a:cs typeface="Calibri" panose="020F0502020204030204" pitchFamily="34" charset="0"/>
              </a:rPr>
              <a:t>ve metni </a:t>
            </a:r>
            <a:r>
              <a:rPr lang="tr-TR" sz="3200" b="0" dirty="0">
                <a:solidFill>
                  <a:srgbClr val="C00000"/>
                </a:solidFill>
                <a:latin typeface="Calibri" panose="020F0502020204030204" pitchFamily="34" charset="0"/>
                <a:ea typeface="Calibri" panose="020F0502020204030204" pitchFamily="34" charset="0"/>
                <a:cs typeface="Calibri" panose="020F0502020204030204" pitchFamily="34" charset="0"/>
              </a:rPr>
              <a:t>değerlendirmek</a:t>
            </a:r>
            <a:r>
              <a:rPr lang="tr-TR" sz="3200" b="0" dirty="0">
                <a:latin typeface="Calibri" panose="020F0502020204030204" pitchFamily="34" charset="0"/>
                <a:ea typeface="Calibri" panose="020F0502020204030204" pitchFamily="34" charset="0"/>
                <a:cs typeface="Calibri" panose="020F0502020204030204" pitchFamily="34" charset="0"/>
              </a:rPr>
              <a:t> </a:t>
            </a:r>
            <a:r>
              <a:rPr lang="tr-TR" sz="3200" b="0" i="0" dirty="0">
                <a:effectLst/>
                <a:latin typeface="Calibri" panose="020F0502020204030204" pitchFamily="34" charset="0"/>
                <a:ea typeface="Calibri" panose="020F0502020204030204" pitchFamily="34" charset="0"/>
                <a:cs typeface="Calibri" panose="020F0502020204030204" pitchFamily="34" charset="0"/>
              </a:rPr>
              <a:t>için kullanılan sistematik bir yöntemdir. Bu yöntem, metnin farklı unsurlarını inceleyerek metnin çeşitli katmanlarını ortaya çıkarmayı amaçlayan beş bölümden oluşur</a:t>
            </a:r>
            <a:r>
              <a:rPr lang="tr-TR" sz="3200" b="0" i="0" kern="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tr-TR" sz="3200" b="0" i="0" dirty="0">
              <a:effectLst/>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9A6D81B1-CABC-0902-0538-218DF32C6FD5}"/>
                  </a:ext>
                </a:extLst>
              </p:cNvPr>
              <p:cNvGraphicFramePr>
                <a:graphicFrameLocks noChangeAspect="1"/>
              </p:cNvGraphicFramePr>
              <p:nvPr>
                <p:extLst>
                  <p:ext uri="{D42A27DB-BD31-4B8C-83A1-F6EECF244321}">
                    <p14:modId xmlns:p14="http://schemas.microsoft.com/office/powerpoint/2010/main" val="1117381901"/>
                  </p:ext>
                </p:extLst>
              </p:nvPr>
            </p:nvGraphicFramePr>
            <p:xfrm>
              <a:off x="10602714" y="1795218"/>
              <a:ext cx="1064518" cy="3267561"/>
            </p:xfrm>
            <a:graphic>
              <a:graphicData uri="http://schemas.microsoft.com/office/drawing/2017/model3d">
                <am3d:model3d r:embed="rId2">
                  <am3d:spPr>
                    <a:xfrm>
                      <a:off x="0" y="0"/>
                      <a:ext cx="1064518" cy="3267561"/>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267291" ay="-42104" az="-10793418"/>
                    <am3d:postTrans dx="0" dy="0" dz="0"/>
                  </am3d:trans>
                  <am3d:raster rName="Office3DRenderer" rVer="16.0.8326">
                    <am3d:blip r:embed="rId3"/>
                  </am3d:raster>
                  <am3d:objViewport viewportSz="34332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9A6D81B1-CABC-0902-0538-218DF32C6FD5}"/>
                  </a:ext>
                </a:extLst>
              </p:cNvPr>
              <p:cNvPicPr>
                <a:picLocks noGrp="1" noRot="1" noChangeAspect="1" noMove="1" noResize="1" noEditPoints="1" noAdjustHandles="1" noChangeArrowheads="1" noChangeShapeType="1" noCrop="1"/>
              </p:cNvPicPr>
              <p:nvPr/>
            </p:nvPicPr>
            <p:blipFill>
              <a:blip r:embed="rId3"/>
              <a:stretch>
                <a:fillRect/>
              </a:stretch>
            </p:blipFill>
            <p:spPr>
              <a:xfrm>
                <a:off x="10602714" y="1795218"/>
                <a:ext cx="1064518" cy="3267561"/>
              </a:xfrm>
              <a:prstGeom prst="rect">
                <a:avLst/>
              </a:prstGeom>
            </p:spPr>
          </p:pic>
        </mc:Fallback>
      </mc:AlternateContent>
    </p:spTree>
    <p:extLst>
      <p:ext uri="{BB962C8B-B14F-4D97-AF65-F5344CB8AC3E}">
        <p14:creationId xmlns:p14="http://schemas.microsoft.com/office/powerpoint/2010/main" val="172377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9CC00">
            <a:alpha val="2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333772" y="1640106"/>
            <a:ext cx="11068758" cy="3062877"/>
          </a:xfrm>
        </p:spPr>
        <p:txBody>
          <a:bodyPr>
            <a:noAutofit/>
          </a:bodyPr>
          <a:lstStyle/>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Metnin bağlamından hareketle bilinmeyen kelimelerin anlamı belirlenir, gerekirse sözlüklerden faydalanılır. </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Gerektiğinde farklı okuma teknikleri (tekrar okuma, not alma, sesli okuma, altını çizerek okuma) bir arada kullanılır.</a:t>
            </a:r>
          </a:p>
          <a:p>
            <a:pPr>
              <a:spcBef>
                <a:spcPts val="0"/>
              </a:spcBef>
            </a:pPr>
            <a:endParaRPr lang="tr-TR" sz="32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up 5">
            <a:extLst>
              <a:ext uri="{FF2B5EF4-FFF2-40B4-BE49-F238E27FC236}">
                <a16:creationId xmlns:a16="http://schemas.microsoft.com/office/drawing/2014/main" id="{6CBBEA35-3D8B-DE6D-B5B7-315841C0D8D6}"/>
              </a:ext>
            </a:extLst>
          </p:cNvPr>
          <p:cNvGrpSpPr/>
          <p:nvPr/>
        </p:nvGrpSpPr>
        <p:grpSpPr>
          <a:xfrm>
            <a:off x="9046740" y="4753357"/>
            <a:ext cx="2445755" cy="1627636"/>
            <a:chOff x="8819593" y="3767405"/>
            <a:chExt cx="2445755" cy="1627636"/>
          </a:xfrm>
        </p:grpSpPr>
        <p:pic>
          <p:nvPicPr>
            <p:cNvPr id="7" name="Grafik 6" descr="Kullanıcı düz dolguyla">
              <a:extLst>
                <a:ext uri="{FF2B5EF4-FFF2-40B4-BE49-F238E27FC236}">
                  <a16:creationId xmlns:a16="http://schemas.microsoft.com/office/drawing/2014/main" id="{9D343F70-26DF-2F31-5115-5172567186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9593" y="3767405"/>
              <a:ext cx="1627636" cy="1627636"/>
            </a:xfrm>
            <a:prstGeom prst="rect">
              <a:avLst/>
            </a:prstGeom>
          </p:spPr>
        </p:pic>
        <p:pic>
          <p:nvPicPr>
            <p:cNvPr id="8" name="Grafik 7" descr="Açık kitap düz dolguyla">
              <a:extLst>
                <a:ext uri="{FF2B5EF4-FFF2-40B4-BE49-F238E27FC236}">
                  <a16:creationId xmlns:a16="http://schemas.microsoft.com/office/drawing/2014/main" id="{1108DB76-C09C-8058-4639-F0EA6E2530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08642">
              <a:off x="10046670" y="3946697"/>
              <a:ext cx="1218678" cy="1218678"/>
            </a:xfrm>
            <a:prstGeom prst="rect">
              <a:avLst/>
            </a:prstGeom>
          </p:spPr>
        </p:pic>
      </p:grpSp>
    </p:spTree>
    <p:extLst>
      <p:ext uri="{BB962C8B-B14F-4D97-AF65-F5344CB8AC3E}">
        <p14:creationId xmlns:p14="http://schemas.microsoft.com/office/powerpoint/2010/main" val="147793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9CC00">
            <a:alpha val="2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261764" y="2094315"/>
            <a:ext cx="11068758" cy="2608667"/>
          </a:xfrm>
        </p:spPr>
        <p:txBody>
          <a:bodyPr>
            <a:noAutofit/>
          </a:bodyPr>
          <a:lstStyle/>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Sahip olunan bilgi ve deneyimler ile metinde anlatılanlar arasında ilgi kurulur.</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Metnin yazarı, anlatıcısı, olay kişileri ile empati kurulur. </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Metinde anlatılanlar zihinde canlandırılır, anlatılanlarla ilgili görsel imgeler (resim, kavram haritası vb.) oluşturulur.</a:t>
            </a:r>
          </a:p>
          <a:p>
            <a:pPr>
              <a:spcBef>
                <a:spcPts val="0"/>
              </a:spcBef>
            </a:pPr>
            <a:endParaRPr lang="tr-TR" sz="32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up 5">
            <a:extLst>
              <a:ext uri="{FF2B5EF4-FFF2-40B4-BE49-F238E27FC236}">
                <a16:creationId xmlns:a16="http://schemas.microsoft.com/office/drawing/2014/main" id="{6CBBEA35-3D8B-DE6D-B5B7-315841C0D8D6}"/>
              </a:ext>
            </a:extLst>
          </p:cNvPr>
          <p:cNvGrpSpPr/>
          <p:nvPr/>
        </p:nvGrpSpPr>
        <p:grpSpPr>
          <a:xfrm>
            <a:off x="9046740" y="4753357"/>
            <a:ext cx="2445755" cy="1627636"/>
            <a:chOff x="8819593" y="3767405"/>
            <a:chExt cx="2445755" cy="1627636"/>
          </a:xfrm>
        </p:grpSpPr>
        <p:pic>
          <p:nvPicPr>
            <p:cNvPr id="7" name="Grafik 6" descr="Kullanıcı düz dolguyla">
              <a:extLst>
                <a:ext uri="{FF2B5EF4-FFF2-40B4-BE49-F238E27FC236}">
                  <a16:creationId xmlns:a16="http://schemas.microsoft.com/office/drawing/2014/main" id="{9D343F70-26DF-2F31-5115-5172567186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9593" y="3767405"/>
              <a:ext cx="1627636" cy="1627636"/>
            </a:xfrm>
            <a:prstGeom prst="rect">
              <a:avLst/>
            </a:prstGeom>
          </p:spPr>
        </p:pic>
        <p:pic>
          <p:nvPicPr>
            <p:cNvPr id="8" name="Grafik 7" descr="Açık kitap düz dolguyla">
              <a:extLst>
                <a:ext uri="{FF2B5EF4-FFF2-40B4-BE49-F238E27FC236}">
                  <a16:creationId xmlns:a16="http://schemas.microsoft.com/office/drawing/2014/main" id="{1108DB76-C09C-8058-4639-F0EA6E2530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08642">
              <a:off x="10046670" y="3946697"/>
              <a:ext cx="1218678" cy="1218678"/>
            </a:xfrm>
            <a:prstGeom prst="rect">
              <a:avLst/>
            </a:prstGeom>
          </p:spPr>
        </p:pic>
      </p:grpSp>
    </p:spTree>
    <p:extLst>
      <p:ext uri="{BB962C8B-B14F-4D97-AF65-F5344CB8AC3E}">
        <p14:creationId xmlns:p14="http://schemas.microsoft.com/office/powerpoint/2010/main" val="394232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9CC00">
            <a:alpha val="2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477788" y="2060849"/>
            <a:ext cx="10441160" cy="2592288"/>
          </a:xfrm>
        </p:spPr>
        <p:txBody>
          <a:bodyPr>
            <a:noAutofit/>
          </a:bodyPr>
          <a:lstStyle/>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Metinde anlatılanlarla ilgili sesli düşünülür, metnin devamı için tahminlerde bulunulur.</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Metinde kullanılan görsel ögelerin (grafik, tablo, şekil ve resim gibi), noktalama işaretlerinin metnin anlamına katkısı belirlenir.</a:t>
            </a:r>
          </a:p>
        </p:txBody>
      </p:sp>
      <p:grpSp>
        <p:nvGrpSpPr>
          <p:cNvPr id="6" name="Grup 5">
            <a:extLst>
              <a:ext uri="{FF2B5EF4-FFF2-40B4-BE49-F238E27FC236}">
                <a16:creationId xmlns:a16="http://schemas.microsoft.com/office/drawing/2014/main" id="{CFE53416-8BC4-44BE-67DD-003495A67AE3}"/>
              </a:ext>
            </a:extLst>
          </p:cNvPr>
          <p:cNvGrpSpPr/>
          <p:nvPr/>
        </p:nvGrpSpPr>
        <p:grpSpPr>
          <a:xfrm>
            <a:off x="8974732" y="4869160"/>
            <a:ext cx="2445755" cy="1627636"/>
            <a:chOff x="8819593" y="3767405"/>
            <a:chExt cx="2445755" cy="1627636"/>
          </a:xfrm>
        </p:grpSpPr>
        <p:pic>
          <p:nvPicPr>
            <p:cNvPr id="7" name="Grafik 6" descr="Kullanıcı düz dolguyla">
              <a:extLst>
                <a:ext uri="{FF2B5EF4-FFF2-40B4-BE49-F238E27FC236}">
                  <a16:creationId xmlns:a16="http://schemas.microsoft.com/office/drawing/2014/main" id="{568A16E4-DED8-CF57-5D1F-7631B2064B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9593" y="3767405"/>
              <a:ext cx="1627636" cy="1627636"/>
            </a:xfrm>
            <a:prstGeom prst="rect">
              <a:avLst/>
            </a:prstGeom>
          </p:spPr>
        </p:pic>
        <p:pic>
          <p:nvPicPr>
            <p:cNvPr id="8" name="Grafik 7" descr="Açık kitap düz dolguyla">
              <a:extLst>
                <a:ext uri="{FF2B5EF4-FFF2-40B4-BE49-F238E27FC236}">
                  <a16:creationId xmlns:a16="http://schemas.microsoft.com/office/drawing/2014/main" id="{312F5F03-2EE1-D2D9-7227-186B08E866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08642">
              <a:off x="10046670" y="3946697"/>
              <a:ext cx="1218678" cy="1218678"/>
            </a:xfrm>
            <a:prstGeom prst="rect">
              <a:avLst/>
            </a:prstGeom>
          </p:spPr>
        </p:pic>
      </p:grpSp>
    </p:spTree>
    <p:extLst>
      <p:ext uri="{BB962C8B-B14F-4D97-AF65-F5344CB8AC3E}">
        <p14:creationId xmlns:p14="http://schemas.microsoft.com/office/powerpoint/2010/main" val="90499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0000">
            <a:alpha val="16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830538" y="1804255"/>
            <a:ext cx="10891105" cy="3543011"/>
          </a:xfrm>
        </p:spPr>
        <p:txBody>
          <a:bodyPr>
            <a:noAutofit/>
          </a:bodyPr>
          <a:lstStyle/>
          <a:p>
            <a:pPr marL="0" indent="0">
              <a:spcBef>
                <a:spcPts val="0"/>
              </a:spcBef>
              <a:buNone/>
            </a:pPr>
            <a:r>
              <a:rPr lang="tr-TR" sz="3000" b="1" dirty="0">
                <a:solidFill>
                  <a:srgbClr val="7030A0"/>
                </a:solidFill>
                <a:latin typeface="Calibri" panose="020F0502020204030204" pitchFamily="34" charset="0"/>
                <a:ea typeface="Calibri" panose="020F0502020204030204" pitchFamily="34" charset="0"/>
                <a:cs typeface="Calibri" panose="020F0502020204030204" pitchFamily="34" charset="0"/>
              </a:rPr>
              <a:t>Metnin yapı, dil ve üslup özelliklerini çözümleme aşamasında şu eylemler gerçekleştirilir:</a:t>
            </a:r>
          </a:p>
          <a:p>
            <a:pPr>
              <a:spcBef>
                <a:spcPts val="0"/>
              </a:spcBef>
            </a:pPr>
            <a:r>
              <a:rPr lang="tr-TR" sz="3000" dirty="0">
                <a:latin typeface="Calibri" panose="020F0502020204030204" pitchFamily="34" charset="0"/>
                <a:ea typeface="Calibri" panose="020F0502020204030204" pitchFamily="34" charset="0"/>
                <a:cs typeface="Calibri" panose="020F0502020204030204" pitchFamily="34" charset="0"/>
              </a:rPr>
              <a:t>Metin, yapı ve anlam bakımından bölümlere ayrılır; bu bölümler arasındaki ilişki ve ayrıntılara odaklanır.</a:t>
            </a:r>
          </a:p>
          <a:p>
            <a:pPr>
              <a:spcBef>
                <a:spcPts val="0"/>
              </a:spcBef>
            </a:pPr>
            <a:r>
              <a:rPr lang="tr-TR" sz="3000" dirty="0">
                <a:latin typeface="Calibri" panose="020F0502020204030204" pitchFamily="34" charset="0"/>
                <a:ea typeface="Calibri" panose="020F0502020204030204" pitchFamily="34" charset="0"/>
                <a:cs typeface="Calibri" panose="020F0502020204030204" pitchFamily="34" charset="0"/>
              </a:rPr>
              <a:t>Metni oluşturan unsurlar arasındaki geçiş ve bağlantı ifadelerinin anlama katkısı değerlendirilir.</a:t>
            </a:r>
          </a:p>
          <a:p>
            <a:pPr>
              <a:spcBef>
                <a:spcPts val="0"/>
              </a:spcBef>
            </a:pPr>
            <a:r>
              <a:rPr lang="tr-TR" sz="3000" dirty="0">
                <a:latin typeface="Calibri" panose="020F0502020204030204" pitchFamily="34" charset="0"/>
                <a:ea typeface="Calibri" panose="020F0502020204030204" pitchFamily="34" charset="0"/>
                <a:cs typeface="Calibri" panose="020F0502020204030204" pitchFamily="34" charset="0"/>
              </a:rPr>
              <a:t>Metnin yapı unsurları çözümlenir.</a:t>
            </a:r>
          </a:p>
        </p:txBody>
      </p:sp>
      <p:grpSp>
        <p:nvGrpSpPr>
          <p:cNvPr id="7" name="Grup 6">
            <a:extLst>
              <a:ext uri="{FF2B5EF4-FFF2-40B4-BE49-F238E27FC236}">
                <a16:creationId xmlns:a16="http://schemas.microsoft.com/office/drawing/2014/main" id="{DE53578A-00DB-A144-CAF5-79CB807A9F49}"/>
              </a:ext>
            </a:extLst>
          </p:cNvPr>
          <p:cNvGrpSpPr/>
          <p:nvPr/>
        </p:nvGrpSpPr>
        <p:grpSpPr>
          <a:xfrm>
            <a:off x="9261320" y="4347434"/>
            <a:ext cx="2460323" cy="1999664"/>
            <a:chOff x="8746657" y="3949616"/>
            <a:chExt cx="2092342" cy="1623627"/>
          </a:xfrm>
          <a:solidFill>
            <a:schemeClr val="tx1"/>
          </a:solidFill>
        </p:grpSpPr>
        <p:pic>
          <p:nvPicPr>
            <p:cNvPr id="8" name="Grafik 7" descr="Kullanıcı düz dolguyla">
              <a:extLst>
                <a:ext uri="{FF2B5EF4-FFF2-40B4-BE49-F238E27FC236}">
                  <a16:creationId xmlns:a16="http://schemas.microsoft.com/office/drawing/2014/main" id="{2DED2511-0E07-3CC7-53C3-2488D3F423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1829" y="4154788"/>
              <a:ext cx="1418455" cy="1418455"/>
            </a:xfrm>
            <a:prstGeom prst="rect">
              <a:avLst/>
            </a:prstGeom>
          </p:spPr>
        </p:pic>
        <p:pic>
          <p:nvPicPr>
            <p:cNvPr id="9" name="Grafik 8" descr="Dişliler düz dolguyla">
              <a:extLst>
                <a:ext uri="{FF2B5EF4-FFF2-40B4-BE49-F238E27FC236}">
                  <a16:creationId xmlns:a16="http://schemas.microsoft.com/office/drawing/2014/main" id="{D4C3AA88-BAF9-FD0D-6A3F-8887F35DAB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6657" y="3949616"/>
              <a:ext cx="914400" cy="914400"/>
            </a:xfrm>
            <a:prstGeom prst="rect">
              <a:avLst/>
            </a:prstGeom>
          </p:spPr>
        </p:pic>
        <p:pic>
          <p:nvPicPr>
            <p:cNvPr id="10" name="Grafik 9" descr="Kapalı kitap düz dolguyla">
              <a:extLst>
                <a:ext uri="{FF2B5EF4-FFF2-40B4-BE49-F238E27FC236}">
                  <a16:creationId xmlns:a16="http://schemas.microsoft.com/office/drawing/2014/main" id="{EF44BD5C-50E7-A2E7-DBEF-EBBA7ECB2F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367768">
              <a:off x="10018120" y="4155131"/>
              <a:ext cx="820879" cy="820879"/>
            </a:xfrm>
            <a:prstGeom prst="rect">
              <a:avLst/>
            </a:prstGeom>
          </p:spPr>
        </p:pic>
      </p:grpSp>
      <p:sp>
        <p:nvSpPr>
          <p:cNvPr id="6" name="Başlık 1">
            <a:extLst>
              <a:ext uri="{FF2B5EF4-FFF2-40B4-BE49-F238E27FC236}">
                <a16:creationId xmlns:a16="http://schemas.microsoft.com/office/drawing/2014/main" id="{84DB0CC2-B064-58CD-2442-6926C2AF3FBB}"/>
              </a:ext>
            </a:extLst>
          </p:cNvPr>
          <p:cNvSpPr txBox="1">
            <a:spLocks/>
          </p:cNvSpPr>
          <p:nvPr/>
        </p:nvSpPr>
        <p:spPr>
          <a:xfrm>
            <a:off x="693812" y="620688"/>
            <a:ext cx="11027831" cy="852512"/>
          </a:xfrm>
          <a:prstGeom prst="rect">
            <a:avLst/>
          </a:prstGeo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fontScale="85000" lnSpcReduction="10000"/>
          </a:bodyPr>
          <a:lstStyle>
            <a:lvl1pPr algn="l" defTabSz="1218987" rtl="0" eaLnBrk="1" latinLnBrk="0" hangingPunct="1">
              <a:lnSpc>
                <a:spcPct val="85000"/>
              </a:lnSpc>
              <a:spcBef>
                <a:spcPct val="0"/>
              </a:spcBef>
              <a:buNone/>
              <a:tabLst/>
              <a:defRPr sz="44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Metnin Yapı, Dil ve Üslup Unsurlarını Çözümleme </a:t>
            </a:r>
          </a:p>
        </p:txBody>
      </p:sp>
    </p:spTree>
    <p:extLst>
      <p:ext uri="{BB962C8B-B14F-4D97-AF65-F5344CB8AC3E}">
        <p14:creationId xmlns:p14="http://schemas.microsoft.com/office/powerpoint/2010/main" val="74014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0000">
            <a:alpha val="16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333772" y="1549603"/>
            <a:ext cx="10369152" cy="3096344"/>
          </a:xfrm>
        </p:spPr>
        <p:txBody>
          <a:bodyPr>
            <a:noAutofit/>
          </a:bodyPr>
          <a:lstStyle/>
          <a:p>
            <a:pPr>
              <a:spcBef>
                <a:spcPts val="0"/>
              </a:spcBef>
            </a:pPr>
            <a:r>
              <a:rPr lang="tr-TR" sz="3000" dirty="0">
                <a:latin typeface="Calibri" panose="020F0502020204030204" pitchFamily="34" charset="0"/>
                <a:ea typeface="Calibri" panose="020F0502020204030204" pitchFamily="34" charset="0"/>
                <a:cs typeface="Calibri" panose="020F0502020204030204" pitchFamily="34" charset="0"/>
              </a:rPr>
              <a:t>Edebî metinlerde merak, sürükleyicilik, etkileyicilik; bilgilendirici (öğretici) metinlerde inandırıcılık, geçerlik, tutarlılık vb. unsurların metnin planına nasıl yerleştirildiği analiz edilir.</a:t>
            </a:r>
          </a:p>
          <a:p>
            <a:pPr>
              <a:spcBef>
                <a:spcPts val="0"/>
              </a:spcBef>
            </a:pPr>
            <a:r>
              <a:rPr lang="tr-TR" sz="3000" dirty="0">
                <a:latin typeface="Calibri" panose="020F0502020204030204" pitchFamily="34" charset="0"/>
                <a:ea typeface="Calibri" panose="020F0502020204030204" pitchFamily="34" charset="0"/>
                <a:cs typeface="Calibri" panose="020F0502020204030204" pitchFamily="34" charset="0"/>
              </a:rPr>
              <a:t>Bilgilendirici (öğretici) metinlerde yazarın; sanatsal metinlerde anlatıcının, söyleyicinin bakış açısı ve bu bakış açısının metni nasıl etkilediğini belirlenir.</a:t>
            </a:r>
          </a:p>
        </p:txBody>
      </p:sp>
      <p:grpSp>
        <p:nvGrpSpPr>
          <p:cNvPr id="9" name="Grup 8">
            <a:extLst>
              <a:ext uri="{FF2B5EF4-FFF2-40B4-BE49-F238E27FC236}">
                <a16:creationId xmlns:a16="http://schemas.microsoft.com/office/drawing/2014/main" id="{06FF81CB-4FCD-EA1B-2916-D03523454C68}"/>
              </a:ext>
            </a:extLst>
          </p:cNvPr>
          <p:cNvGrpSpPr/>
          <p:nvPr/>
        </p:nvGrpSpPr>
        <p:grpSpPr>
          <a:xfrm>
            <a:off x="9118748" y="4518440"/>
            <a:ext cx="2460323" cy="1999664"/>
            <a:chOff x="8746657" y="3949616"/>
            <a:chExt cx="2092342" cy="1623627"/>
          </a:xfrm>
          <a:solidFill>
            <a:schemeClr val="accent4">
              <a:lumMod val="50000"/>
            </a:schemeClr>
          </a:solidFill>
        </p:grpSpPr>
        <p:pic>
          <p:nvPicPr>
            <p:cNvPr id="10" name="Grafik 9" descr="Kullanıcı düz dolguyla">
              <a:extLst>
                <a:ext uri="{FF2B5EF4-FFF2-40B4-BE49-F238E27FC236}">
                  <a16:creationId xmlns:a16="http://schemas.microsoft.com/office/drawing/2014/main" id="{97F968A0-27CD-D0F6-960E-AC46D7B8C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1829" y="4154788"/>
              <a:ext cx="1418455" cy="1418455"/>
            </a:xfrm>
            <a:prstGeom prst="rect">
              <a:avLst/>
            </a:prstGeom>
          </p:spPr>
        </p:pic>
        <p:pic>
          <p:nvPicPr>
            <p:cNvPr id="11" name="Grafik 10" descr="Dişliler düz dolguyla">
              <a:extLst>
                <a:ext uri="{FF2B5EF4-FFF2-40B4-BE49-F238E27FC236}">
                  <a16:creationId xmlns:a16="http://schemas.microsoft.com/office/drawing/2014/main" id="{6039D7DA-07EA-E2C1-4CC3-6462726921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6657" y="3949616"/>
              <a:ext cx="914400" cy="914400"/>
            </a:xfrm>
            <a:prstGeom prst="rect">
              <a:avLst/>
            </a:prstGeom>
          </p:spPr>
        </p:pic>
        <p:pic>
          <p:nvPicPr>
            <p:cNvPr id="12" name="Grafik 11" descr="Kapalı kitap düz dolguyla">
              <a:extLst>
                <a:ext uri="{FF2B5EF4-FFF2-40B4-BE49-F238E27FC236}">
                  <a16:creationId xmlns:a16="http://schemas.microsoft.com/office/drawing/2014/main" id="{F9DB8F0D-0492-3981-46CE-73B7AD539C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367768">
              <a:off x="10018120" y="4155131"/>
              <a:ext cx="820879" cy="820879"/>
            </a:xfrm>
            <a:prstGeom prst="rect">
              <a:avLst/>
            </a:prstGeom>
          </p:spPr>
        </p:pic>
      </p:grpSp>
    </p:spTree>
    <p:extLst>
      <p:ext uri="{BB962C8B-B14F-4D97-AF65-F5344CB8AC3E}">
        <p14:creationId xmlns:p14="http://schemas.microsoft.com/office/powerpoint/2010/main" val="756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alpha val="16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13792" y="1817239"/>
            <a:ext cx="11161240" cy="3096344"/>
          </a:xfrm>
        </p:spPr>
        <p:txBody>
          <a:bodyPr>
            <a:noAutofit/>
          </a:bodyPr>
          <a:lstStyle/>
          <a:p>
            <a:pPr>
              <a:spcBef>
                <a:spcPts val="0"/>
              </a:spcBef>
            </a:pPr>
            <a:r>
              <a:rPr lang="tr-TR" sz="3000" dirty="0">
                <a:latin typeface="Calibri" panose="020F0502020204030204" pitchFamily="34" charset="0"/>
                <a:ea typeface="Calibri" panose="020F0502020204030204" pitchFamily="34" charset="0"/>
                <a:cs typeface="Calibri" panose="020F0502020204030204" pitchFamily="34" charset="0"/>
              </a:rPr>
              <a:t>Yazarın veya şairin üslubunu oluşturan unsurlar belirlenir, bu unsurların okur üzerindeki etkisi değerlendirilir.</a:t>
            </a:r>
          </a:p>
          <a:p>
            <a:pPr>
              <a:spcBef>
                <a:spcPts val="0"/>
              </a:spcBef>
            </a:pPr>
            <a:r>
              <a:rPr lang="tr-TR" sz="3000" dirty="0">
                <a:latin typeface="Calibri" panose="020F0502020204030204" pitchFamily="34" charset="0"/>
                <a:ea typeface="Calibri" panose="020F0502020204030204" pitchFamily="34" charset="0"/>
                <a:cs typeface="Calibri" panose="020F0502020204030204" pitchFamily="34" charset="0"/>
              </a:rPr>
              <a:t>Yazarın veya şairin metni yazma amacı, yaşamına ve kişiliğine ilişkin bilgiler metinden belirlenir ve yazarla ilgili çıkarımlarda bulunulur. </a:t>
            </a:r>
          </a:p>
          <a:p>
            <a:pPr>
              <a:spcBef>
                <a:spcPts val="0"/>
              </a:spcBef>
            </a:pPr>
            <a:r>
              <a:rPr lang="tr-TR" sz="3000" dirty="0">
                <a:latin typeface="Calibri" panose="020F0502020204030204" pitchFamily="34" charset="0"/>
                <a:ea typeface="Calibri" panose="020F0502020204030204" pitchFamily="34" charset="0"/>
                <a:cs typeface="Calibri" panose="020F0502020204030204" pitchFamily="34" charset="0"/>
              </a:rPr>
              <a:t>Yazarın veya şairin yaşamı araştırılır, edinilen bilgiler yazarla ilgili ulaşılan çıkarımlarla karşılaştırılır.</a:t>
            </a:r>
          </a:p>
        </p:txBody>
      </p:sp>
      <p:grpSp>
        <p:nvGrpSpPr>
          <p:cNvPr id="2" name="Grup 1">
            <a:extLst>
              <a:ext uri="{FF2B5EF4-FFF2-40B4-BE49-F238E27FC236}">
                <a16:creationId xmlns:a16="http://schemas.microsoft.com/office/drawing/2014/main" id="{DF814077-CE8B-0039-CAE6-168FB793DA50}"/>
              </a:ext>
            </a:extLst>
          </p:cNvPr>
          <p:cNvGrpSpPr/>
          <p:nvPr/>
        </p:nvGrpSpPr>
        <p:grpSpPr>
          <a:xfrm>
            <a:off x="9214709" y="4509120"/>
            <a:ext cx="2460323" cy="1999664"/>
            <a:chOff x="8746657" y="3949616"/>
            <a:chExt cx="2092342" cy="1623627"/>
          </a:xfrm>
          <a:solidFill>
            <a:schemeClr val="accent4">
              <a:lumMod val="50000"/>
            </a:schemeClr>
          </a:solidFill>
        </p:grpSpPr>
        <p:pic>
          <p:nvPicPr>
            <p:cNvPr id="4" name="Grafik 3" descr="Kullanıcı düz dolguyla">
              <a:extLst>
                <a:ext uri="{FF2B5EF4-FFF2-40B4-BE49-F238E27FC236}">
                  <a16:creationId xmlns:a16="http://schemas.microsoft.com/office/drawing/2014/main" id="{FBE7F943-A0C1-D02A-3118-D811352EB7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1829" y="4154788"/>
              <a:ext cx="1418455" cy="1418455"/>
            </a:xfrm>
            <a:prstGeom prst="rect">
              <a:avLst/>
            </a:prstGeom>
          </p:spPr>
        </p:pic>
        <p:pic>
          <p:nvPicPr>
            <p:cNvPr id="5" name="Grafik 4" descr="Dişliler düz dolguyla">
              <a:extLst>
                <a:ext uri="{FF2B5EF4-FFF2-40B4-BE49-F238E27FC236}">
                  <a16:creationId xmlns:a16="http://schemas.microsoft.com/office/drawing/2014/main" id="{48AB26AC-B1A8-81FF-DCB4-13721C0DB5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6657" y="3949616"/>
              <a:ext cx="914400" cy="914400"/>
            </a:xfrm>
            <a:prstGeom prst="rect">
              <a:avLst/>
            </a:prstGeom>
          </p:spPr>
        </p:pic>
        <p:pic>
          <p:nvPicPr>
            <p:cNvPr id="9" name="Grafik 8" descr="Kapalı kitap düz dolguyla">
              <a:extLst>
                <a:ext uri="{FF2B5EF4-FFF2-40B4-BE49-F238E27FC236}">
                  <a16:creationId xmlns:a16="http://schemas.microsoft.com/office/drawing/2014/main" id="{96B12B1A-2518-BE8D-9A80-9CFA1EDDCD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367768">
              <a:off x="10018120" y="4155131"/>
              <a:ext cx="820879" cy="820879"/>
            </a:xfrm>
            <a:prstGeom prst="rect">
              <a:avLst/>
            </a:prstGeom>
          </p:spPr>
        </p:pic>
      </p:grpSp>
    </p:spTree>
    <p:extLst>
      <p:ext uri="{BB962C8B-B14F-4D97-AF65-F5344CB8AC3E}">
        <p14:creationId xmlns:p14="http://schemas.microsoft.com/office/powerpoint/2010/main" val="136568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37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693812" y="2161703"/>
            <a:ext cx="10839388" cy="2669369"/>
          </a:xfrm>
        </p:spPr>
        <p:txBody>
          <a:bodyPr>
            <a:noAutofit/>
          </a:bodyPr>
          <a:lstStyle/>
          <a:p>
            <a:pPr marL="0" indent="0">
              <a:spcBef>
                <a:spcPts val="0"/>
              </a:spcBef>
              <a:buNone/>
            </a:pPr>
            <a:r>
              <a:rPr lang="tr-TR" sz="2700" b="1" dirty="0">
                <a:solidFill>
                  <a:srgbClr val="7030A0"/>
                </a:solidFill>
                <a:latin typeface="Calibri" panose="020F0502020204030204" pitchFamily="34" charset="0"/>
                <a:ea typeface="Calibri" panose="020F0502020204030204" pitchFamily="34" charset="0"/>
                <a:cs typeface="Calibri" panose="020F0502020204030204" pitchFamily="34" charset="0"/>
              </a:rPr>
              <a:t>Metnin içerik unsurlarını çözümleme aşamasında şu eylemler gerçekleştirilir:</a:t>
            </a:r>
            <a:endParaRPr lang="tr-TR" sz="27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tr-TR" sz="2700" dirty="0">
                <a:latin typeface="Calibri" panose="020F0502020204030204" pitchFamily="34" charset="0"/>
                <a:ea typeface="Calibri" panose="020F0502020204030204" pitchFamily="34" charset="0"/>
                <a:cs typeface="Calibri" panose="020F0502020204030204" pitchFamily="34" charset="0"/>
              </a:rPr>
              <a:t>Konu, tema, ana düşünce ve yardımcı düşünceler belirlenir; bu unsurlar arasındaki ilişki ve tutarlılık sorgulanır.</a:t>
            </a:r>
          </a:p>
          <a:p>
            <a:pPr>
              <a:spcBef>
                <a:spcPts val="0"/>
              </a:spcBef>
            </a:pPr>
            <a:r>
              <a:rPr lang="tr-TR" sz="2700" dirty="0">
                <a:latin typeface="Calibri" panose="020F0502020204030204" pitchFamily="34" charset="0"/>
                <a:ea typeface="Calibri" panose="020F0502020204030204" pitchFamily="34" charset="0"/>
                <a:cs typeface="Calibri" panose="020F0502020204030204" pitchFamily="34" charset="0"/>
              </a:rPr>
              <a:t>Metnin yazıldığı dönemin edebî ve bilimsel anlayışı ile düşünsel, sosyolojik ve tarihî özelliklerinin metne yansımalarına dair çıkarımlarda bulunulur.</a:t>
            </a:r>
          </a:p>
        </p:txBody>
      </p:sp>
      <p:grpSp>
        <p:nvGrpSpPr>
          <p:cNvPr id="4" name="Grup 3">
            <a:extLst>
              <a:ext uri="{FF2B5EF4-FFF2-40B4-BE49-F238E27FC236}">
                <a16:creationId xmlns:a16="http://schemas.microsoft.com/office/drawing/2014/main" id="{B151E2DC-53D1-1D1B-F0A4-D58075EBC924}"/>
              </a:ext>
            </a:extLst>
          </p:cNvPr>
          <p:cNvGrpSpPr/>
          <p:nvPr/>
        </p:nvGrpSpPr>
        <p:grpSpPr>
          <a:xfrm>
            <a:off x="9657954" y="4633124"/>
            <a:ext cx="2530871" cy="2224876"/>
            <a:chOff x="9190771" y="3501009"/>
            <a:chExt cx="2530871" cy="2224876"/>
          </a:xfrm>
          <a:solidFill>
            <a:schemeClr val="tx2">
              <a:lumMod val="75000"/>
              <a:lumOff val="25000"/>
            </a:schemeClr>
          </a:solidFill>
        </p:grpSpPr>
        <p:pic>
          <p:nvPicPr>
            <p:cNvPr id="5" name="Grafik 4" descr="Açık kitap düz dolguyla">
              <a:extLst>
                <a:ext uri="{FF2B5EF4-FFF2-40B4-BE49-F238E27FC236}">
                  <a16:creationId xmlns:a16="http://schemas.microsoft.com/office/drawing/2014/main" id="{2B9B5EEE-5193-0684-EFAD-0B31EEF67D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08642">
              <a:off x="10281153" y="4015341"/>
              <a:ext cx="818731" cy="818731"/>
            </a:xfrm>
            <a:prstGeom prst="rect">
              <a:avLst/>
            </a:prstGeom>
          </p:spPr>
        </p:pic>
        <p:pic>
          <p:nvPicPr>
            <p:cNvPr id="9" name="Grafik 8" descr="Büyüteç düz dolguyla">
              <a:extLst>
                <a:ext uri="{FF2B5EF4-FFF2-40B4-BE49-F238E27FC236}">
                  <a16:creationId xmlns:a16="http://schemas.microsoft.com/office/drawing/2014/main" id="{15ECEFF0-BCF0-ED08-9513-45C09B0AF5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343769" y="3348011"/>
              <a:ext cx="2224876" cy="2530871"/>
            </a:xfrm>
            <a:prstGeom prst="rect">
              <a:avLst/>
            </a:prstGeom>
          </p:spPr>
        </p:pic>
      </p:grpSp>
      <p:sp>
        <p:nvSpPr>
          <p:cNvPr id="8" name="Başlık 1">
            <a:extLst>
              <a:ext uri="{FF2B5EF4-FFF2-40B4-BE49-F238E27FC236}">
                <a16:creationId xmlns:a16="http://schemas.microsoft.com/office/drawing/2014/main" id="{58D8DEAB-F5E3-B792-2780-F5AB3E9C47F0}"/>
              </a:ext>
            </a:extLst>
          </p:cNvPr>
          <p:cNvSpPr txBox="1">
            <a:spLocks/>
          </p:cNvSpPr>
          <p:nvPr/>
        </p:nvSpPr>
        <p:spPr>
          <a:xfrm>
            <a:off x="693812" y="620688"/>
            <a:ext cx="11027831" cy="852512"/>
          </a:xfrm>
          <a:prstGeom prst="rect">
            <a:avLst/>
          </a:prstGeo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Metnin İçerik Unsurlarını Çözümleme </a:t>
            </a:r>
          </a:p>
        </p:txBody>
      </p:sp>
    </p:spTree>
    <p:extLst>
      <p:ext uri="{BB962C8B-B14F-4D97-AF65-F5344CB8AC3E}">
        <p14:creationId xmlns:p14="http://schemas.microsoft.com/office/powerpoint/2010/main" val="42913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37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261764" y="1911759"/>
            <a:ext cx="11519057" cy="2669369"/>
          </a:xfrm>
        </p:spPr>
        <p:txBody>
          <a:bodyPr>
            <a:noAutofit/>
          </a:bodyPr>
          <a:lstStyle/>
          <a:p>
            <a:pPr>
              <a:spcBef>
                <a:spcPts val="0"/>
              </a:spcBef>
            </a:pPr>
            <a:r>
              <a:rPr lang="tr-TR" sz="2700" dirty="0">
                <a:latin typeface="Calibri" panose="020F0502020204030204" pitchFamily="34" charset="0"/>
                <a:ea typeface="Calibri" panose="020F0502020204030204" pitchFamily="34" charset="0"/>
                <a:cs typeface="Calibri" panose="020F0502020204030204" pitchFamily="34" charset="0"/>
              </a:rPr>
              <a:t>Ana fikir ve anlatım özelliklerinden (konu, konuların işlenme nedeni, anlatım biçimi, metnin yapısı vb.) hareketle metnin türe özgü özellikleri belirlenir.</a:t>
            </a:r>
          </a:p>
          <a:p>
            <a:pPr>
              <a:spcBef>
                <a:spcPts val="0"/>
              </a:spcBef>
            </a:pPr>
            <a:r>
              <a:rPr lang="tr-TR" sz="2700" dirty="0">
                <a:latin typeface="Calibri" panose="020F0502020204030204" pitchFamily="34" charset="0"/>
                <a:ea typeface="Calibri" panose="020F0502020204030204" pitchFamily="34" charset="0"/>
                <a:cs typeface="Calibri" panose="020F0502020204030204" pitchFamily="34" charset="0"/>
              </a:rPr>
              <a:t>Metnin ana fikri, yardımcı fikirleri ve temasının metnin türüne katkısı ile yazarın veya şairin bu metin türünü seçme nedeni sorgulanır.</a:t>
            </a:r>
          </a:p>
          <a:p>
            <a:pPr>
              <a:spcBef>
                <a:spcPts val="0"/>
              </a:spcBef>
            </a:pPr>
            <a:r>
              <a:rPr lang="tr-TR" sz="2700" dirty="0">
                <a:latin typeface="Calibri" panose="020F0502020204030204" pitchFamily="34" charset="0"/>
                <a:ea typeface="Calibri" panose="020F0502020204030204" pitchFamily="34" charset="0"/>
                <a:cs typeface="Calibri" panose="020F0502020204030204" pitchFamily="34" charset="0"/>
              </a:rPr>
              <a:t>Metin özetlenir; özet metin ve ana metin anlam, içerik, kapsam ve tutarlılık bakımından karşılaştırır.</a:t>
            </a:r>
          </a:p>
        </p:txBody>
      </p:sp>
      <p:grpSp>
        <p:nvGrpSpPr>
          <p:cNvPr id="4" name="Grup 3">
            <a:extLst>
              <a:ext uri="{FF2B5EF4-FFF2-40B4-BE49-F238E27FC236}">
                <a16:creationId xmlns:a16="http://schemas.microsoft.com/office/drawing/2014/main" id="{B151E2DC-53D1-1D1B-F0A4-D58075EBC924}"/>
              </a:ext>
            </a:extLst>
          </p:cNvPr>
          <p:cNvGrpSpPr/>
          <p:nvPr/>
        </p:nvGrpSpPr>
        <p:grpSpPr>
          <a:xfrm>
            <a:off x="9623324" y="4293096"/>
            <a:ext cx="2530871" cy="2224876"/>
            <a:chOff x="9190771" y="3501009"/>
            <a:chExt cx="2530871" cy="2224876"/>
          </a:xfrm>
          <a:solidFill>
            <a:schemeClr val="tx2">
              <a:lumMod val="75000"/>
              <a:lumOff val="25000"/>
            </a:schemeClr>
          </a:solidFill>
        </p:grpSpPr>
        <p:pic>
          <p:nvPicPr>
            <p:cNvPr id="5" name="Grafik 4" descr="Açık kitap düz dolguyla">
              <a:extLst>
                <a:ext uri="{FF2B5EF4-FFF2-40B4-BE49-F238E27FC236}">
                  <a16:creationId xmlns:a16="http://schemas.microsoft.com/office/drawing/2014/main" id="{2B9B5EEE-5193-0684-EFAD-0B31EEF67D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08642">
              <a:off x="10281153" y="4015341"/>
              <a:ext cx="818731" cy="818731"/>
            </a:xfrm>
            <a:prstGeom prst="rect">
              <a:avLst/>
            </a:prstGeom>
          </p:spPr>
        </p:pic>
        <p:pic>
          <p:nvPicPr>
            <p:cNvPr id="9" name="Grafik 8" descr="Büyüteç düz dolguyla">
              <a:extLst>
                <a:ext uri="{FF2B5EF4-FFF2-40B4-BE49-F238E27FC236}">
                  <a16:creationId xmlns:a16="http://schemas.microsoft.com/office/drawing/2014/main" id="{15ECEFF0-BCF0-ED08-9513-45C09B0AF5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343769" y="3348011"/>
              <a:ext cx="2224876" cy="2530871"/>
            </a:xfrm>
            <a:prstGeom prst="rect">
              <a:avLst/>
            </a:prstGeom>
          </p:spPr>
        </p:pic>
      </p:grpSp>
    </p:spTree>
    <p:extLst>
      <p:ext uri="{BB962C8B-B14F-4D97-AF65-F5344CB8AC3E}">
        <p14:creationId xmlns:p14="http://schemas.microsoft.com/office/powerpoint/2010/main" val="11545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alpha val="22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693812" y="2161703"/>
            <a:ext cx="10009112" cy="2669369"/>
          </a:xfrm>
        </p:spPr>
        <p:txBody>
          <a:bodyPr>
            <a:noAutofit/>
          </a:bodyPr>
          <a:lstStyle/>
          <a:p>
            <a:pPr marL="0" indent="0">
              <a:spcBef>
                <a:spcPts val="0"/>
              </a:spcBef>
              <a:buNone/>
            </a:pPr>
            <a:r>
              <a:rPr lang="tr-TR" sz="3200" b="1" dirty="0">
                <a:solidFill>
                  <a:srgbClr val="7030A0"/>
                </a:solidFill>
                <a:latin typeface="Calibri" panose="020F0502020204030204" pitchFamily="34" charset="0"/>
                <a:ea typeface="Calibri" panose="020F0502020204030204" pitchFamily="34" charset="0"/>
                <a:cs typeface="Calibri" panose="020F0502020204030204" pitchFamily="34" charset="0"/>
              </a:rPr>
              <a:t>Metni değerlendirme aşamasında şu eylemler gerçekleştirilir:</a:t>
            </a:r>
            <a:endParaRPr lang="tr-TR" sz="3200" dirty="0">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Metin tahlilinden ulaşılan sonuçlara dayalı argümanlar oluşturulur.</a:t>
            </a:r>
          </a:p>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İddiaların gerekçeleri neden sonuç ilişkisi içinde açıklanır.</a:t>
            </a:r>
          </a:p>
          <a:p>
            <a:pPr marL="0" indent="0">
              <a:spcBef>
                <a:spcPts val="0"/>
              </a:spcBef>
              <a:buNone/>
            </a:pPr>
            <a:endParaRPr lang="tr-TR" sz="3200" dirty="0">
              <a:latin typeface="Calibri" panose="020F0502020204030204" pitchFamily="34" charset="0"/>
              <a:ea typeface="Calibri" panose="020F0502020204030204" pitchFamily="34" charset="0"/>
              <a:cs typeface="Calibri" panose="020F0502020204030204" pitchFamily="34" charset="0"/>
            </a:endParaRPr>
          </a:p>
        </p:txBody>
      </p:sp>
      <p:sp>
        <p:nvSpPr>
          <p:cNvPr id="8" name="Başlık 1">
            <a:extLst>
              <a:ext uri="{FF2B5EF4-FFF2-40B4-BE49-F238E27FC236}">
                <a16:creationId xmlns:a16="http://schemas.microsoft.com/office/drawing/2014/main" id="{58D8DEAB-F5E3-B792-2780-F5AB3E9C47F0}"/>
              </a:ext>
            </a:extLst>
          </p:cNvPr>
          <p:cNvSpPr txBox="1">
            <a:spLocks/>
          </p:cNvSpPr>
          <p:nvPr/>
        </p:nvSpPr>
        <p:spPr>
          <a:xfrm>
            <a:off x="693812" y="620688"/>
            <a:ext cx="11027831" cy="852512"/>
          </a:xfrm>
          <a:prstGeom prst="rect">
            <a:avLst/>
          </a:prstGeo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Eleştiri-Yorum</a:t>
            </a:r>
          </a:p>
        </p:txBody>
      </p:sp>
      <p:grpSp>
        <p:nvGrpSpPr>
          <p:cNvPr id="13" name="Grup 12">
            <a:extLst>
              <a:ext uri="{FF2B5EF4-FFF2-40B4-BE49-F238E27FC236}">
                <a16:creationId xmlns:a16="http://schemas.microsoft.com/office/drawing/2014/main" id="{A083F90D-3318-B412-DC83-B0F7FCC5A9C4}"/>
              </a:ext>
            </a:extLst>
          </p:cNvPr>
          <p:cNvGrpSpPr/>
          <p:nvPr/>
        </p:nvGrpSpPr>
        <p:grpSpPr>
          <a:xfrm>
            <a:off x="9487315" y="5013176"/>
            <a:ext cx="2431218" cy="1516819"/>
            <a:chOff x="9508454" y="4720492"/>
            <a:chExt cx="2431218" cy="1516819"/>
          </a:xfrm>
          <a:solidFill>
            <a:srgbClr val="002060"/>
          </a:solidFill>
        </p:grpSpPr>
        <p:pic>
          <p:nvPicPr>
            <p:cNvPr id="6" name="Grafik 5" descr="Kurşun kalem düz dolguyla">
              <a:extLst>
                <a:ext uri="{FF2B5EF4-FFF2-40B4-BE49-F238E27FC236}">
                  <a16:creationId xmlns:a16="http://schemas.microsoft.com/office/drawing/2014/main" id="{918B225E-4007-0EA0-A35D-C8B43464FF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5654" y="5013175"/>
              <a:ext cx="532251" cy="532251"/>
            </a:xfrm>
            <a:prstGeom prst="rect">
              <a:avLst/>
            </a:prstGeom>
          </p:spPr>
        </p:pic>
        <p:pic>
          <p:nvPicPr>
            <p:cNvPr id="10" name="Grafik 9" descr="Pano düz dolguyla">
              <a:extLst>
                <a:ext uri="{FF2B5EF4-FFF2-40B4-BE49-F238E27FC236}">
                  <a16:creationId xmlns:a16="http://schemas.microsoft.com/office/drawing/2014/main" id="{0DDA1407-AABC-168E-66BA-28D743729B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8454" y="4831072"/>
              <a:ext cx="914400" cy="914400"/>
            </a:xfrm>
            <a:prstGeom prst="rect">
              <a:avLst/>
            </a:prstGeom>
          </p:spPr>
        </p:pic>
        <p:pic>
          <p:nvPicPr>
            <p:cNvPr id="12" name="Grafik 11" descr="Müşteri incelemesi düz dolguyla">
              <a:extLst>
                <a:ext uri="{FF2B5EF4-FFF2-40B4-BE49-F238E27FC236}">
                  <a16:creationId xmlns:a16="http://schemas.microsoft.com/office/drawing/2014/main" id="{30FC68D4-4394-73D5-37BA-29E1BB8FB6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2853" y="4720492"/>
              <a:ext cx="1516819" cy="1516819"/>
            </a:xfrm>
            <a:prstGeom prst="rect">
              <a:avLst/>
            </a:prstGeom>
          </p:spPr>
        </p:pic>
      </p:grpSp>
    </p:spTree>
    <p:extLst>
      <p:ext uri="{BB962C8B-B14F-4D97-AF65-F5344CB8AC3E}">
        <p14:creationId xmlns:p14="http://schemas.microsoft.com/office/powerpoint/2010/main" val="357186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alpha val="22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693812" y="2161703"/>
            <a:ext cx="10009112" cy="1516819"/>
          </a:xfrm>
        </p:spPr>
        <p:txBody>
          <a:bodyPr>
            <a:noAutofit/>
          </a:bodyPr>
          <a:lstStyle/>
          <a:p>
            <a:pPr>
              <a:spcBef>
                <a:spcPts val="0"/>
              </a:spcBef>
            </a:pPr>
            <a:r>
              <a:rPr lang="tr-TR" sz="3200" dirty="0">
                <a:latin typeface="Calibri" panose="020F0502020204030204" pitchFamily="34" charset="0"/>
                <a:ea typeface="Calibri" panose="020F0502020204030204" pitchFamily="34" charset="0"/>
                <a:cs typeface="Calibri" panose="020F0502020204030204" pitchFamily="34" charset="0"/>
              </a:rPr>
              <a:t>Metindeki iletiler ile okurun ve diğer bireylerin dünya görüşleri, metnin yazıldığı dönemin sosyal ve kültürel yapısı yaşanılan çağla karşılaştırılarak “metin-yazar-okur-dünya” arasında bağ kurulur.</a:t>
            </a:r>
          </a:p>
          <a:p>
            <a:pPr marL="0" indent="0">
              <a:spcBef>
                <a:spcPts val="0"/>
              </a:spcBef>
              <a:buNone/>
            </a:pPr>
            <a:endParaRPr lang="tr-TR" sz="3200" dirty="0">
              <a:latin typeface="Calibri" panose="020F0502020204030204" pitchFamily="34" charset="0"/>
              <a:ea typeface="Calibri" panose="020F0502020204030204" pitchFamily="34" charset="0"/>
              <a:cs typeface="Calibri" panose="020F0502020204030204" pitchFamily="34" charset="0"/>
            </a:endParaRPr>
          </a:p>
        </p:txBody>
      </p:sp>
      <p:grpSp>
        <p:nvGrpSpPr>
          <p:cNvPr id="13" name="Grup 12">
            <a:extLst>
              <a:ext uri="{FF2B5EF4-FFF2-40B4-BE49-F238E27FC236}">
                <a16:creationId xmlns:a16="http://schemas.microsoft.com/office/drawing/2014/main" id="{A083F90D-3318-B412-DC83-B0F7FCC5A9C4}"/>
              </a:ext>
            </a:extLst>
          </p:cNvPr>
          <p:cNvGrpSpPr/>
          <p:nvPr/>
        </p:nvGrpSpPr>
        <p:grpSpPr>
          <a:xfrm>
            <a:off x="8470676" y="4437112"/>
            <a:ext cx="3447857" cy="2092883"/>
            <a:chOff x="9508454" y="4720492"/>
            <a:chExt cx="2431218" cy="1516819"/>
          </a:xfrm>
          <a:solidFill>
            <a:srgbClr val="002060"/>
          </a:solidFill>
        </p:grpSpPr>
        <p:pic>
          <p:nvPicPr>
            <p:cNvPr id="6" name="Grafik 5" descr="Kurşun kalem düz dolguyla">
              <a:extLst>
                <a:ext uri="{FF2B5EF4-FFF2-40B4-BE49-F238E27FC236}">
                  <a16:creationId xmlns:a16="http://schemas.microsoft.com/office/drawing/2014/main" id="{918B225E-4007-0EA0-A35D-C8B43464FF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5654" y="5013175"/>
              <a:ext cx="532251" cy="532251"/>
            </a:xfrm>
            <a:prstGeom prst="rect">
              <a:avLst/>
            </a:prstGeom>
          </p:spPr>
        </p:pic>
        <p:pic>
          <p:nvPicPr>
            <p:cNvPr id="10" name="Grafik 9" descr="Pano düz dolguyla">
              <a:extLst>
                <a:ext uri="{FF2B5EF4-FFF2-40B4-BE49-F238E27FC236}">
                  <a16:creationId xmlns:a16="http://schemas.microsoft.com/office/drawing/2014/main" id="{0DDA1407-AABC-168E-66BA-28D743729B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8454" y="4831072"/>
              <a:ext cx="914400" cy="914400"/>
            </a:xfrm>
            <a:prstGeom prst="rect">
              <a:avLst/>
            </a:prstGeom>
          </p:spPr>
        </p:pic>
        <p:pic>
          <p:nvPicPr>
            <p:cNvPr id="12" name="Grafik 11" descr="Müşteri incelemesi düz dolguyla">
              <a:extLst>
                <a:ext uri="{FF2B5EF4-FFF2-40B4-BE49-F238E27FC236}">
                  <a16:creationId xmlns:a16="http://schemas.microsoft.com/office/drawing/2014/main" id="{30FC68D4-4394-73D5-37BA-29E1BB8FB6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2853" y="4720492"/>
              <a:ext cx="1516819" cy="1516819"/>
            </a:xfrm>
            <a:prstGeom prst="rect">
              <a:avLst/>
            </a:prstGeom>
          </p:spPr>
        </p:pic>
      </p:grpSp>
    </p:spTree>
    <p:extLst>
      <p:ext uri="{BB962C8B-B14F-4D97-AF65-F5344CB8AC3E}">
        <p14:creationId xmlns:p14="http://schemas.microsoft.com/office/powerpoint/2010/main" val="374832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0800000" scaled="1"/>
          <a:tileRect/>
        </a:gradFill>
        <a:effectLst/>
      </p:bgPr>
    </p:bg>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A694274A-C312-B2BF-EB34-58AC43E6B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0"/>
            <a:ext cx="10729192" cy="6858000"/>
          </a:xfrm>
          <a:prstGeom prst="rect">
            <a:avLst/>
          </a:prstGeom>
        </p:spPr>
      </p:pic>
    </p:spTree>
    <p:extLst>
      <p:ext uri="{BB962C8B-B14F-4D97-AF65-F5344CB8AC3E}">
        <p14:creationId xmlns:p14="http://schemas.microsoft.com/office/powerpoint/2010/main" val="351252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alpha val="22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693812" y="2161703"/>
            <a:ext cx="10839388" cy="1843361"/>
          </a:xfrm>
        </p:spPr>
        <p:txBody>
          <a:bodyPr>
            <a:noAutofit/>
          </a:bodyPr>
          <a:lstStyle/>
          <a:p>
            <a:pPr>
              <a:spcBef>
                <a:spcPts val="0"/>
              </a:spcBef>
            </a:pPr>
            <a:r>
              <a:rPr lang="tr-TR" sz="2800" dirty="0">
                <a:latin typeface="Calibri" panose="020F0502020204030204" pitchFamily="34" charset="0"/>
                <a:ea typeface="Calibri" panose="020F0502020204030204" pitchFamily="34" charset="0"/>
                <a:cs typeface="Calibri" panose="020F0502020204030204" pitchFamily="34" charset="0"/>
              </a:rPr>
              <a:t>Metin hakkındaki değerlendirmeler, okunan diğer metinlerle ve farklı  sanat ürünleriyle karşılaştırılır; ulaşılan sonuçlar zihinde birleştirilerek metin özgün bir şekilde anlamlandırılır.</a:t>
            </a:r>
          </a:p>
          <a:p>
            <a:pPr>
              <a:spcBef>
                <a:spcPts val="0"/>
              </a:spcBef>
            </a:pPr>
            <a:r>
              <a:rPr lang="tr-TR" sz="2800" dirty="0">
                <a:latin typeface="Calibri" panose="020F0502020204030204" pitchFamily="34" charset="0"/>
                <a:ea typeface="Calibri" panose="020F0502020204030204" pitchFamily="34" charset="0"/>
                <a:cs typeface="Calibri" panose="020F0502020204030204" pitchFamily="34" charset="0"/>
              </a:rPr>
              <a:t>Düşünceler paylaşılır, tartışılır.</a:t>
            </a:r>
          </a:p>
        </p:txBody>
      </p:sp>
      <p:grpSp>
        <p:nvGrpSpPr>
          <p:cNvPr id="2" name="Grup 1">
            <a:extLst>
              <a:ext uri="{FF2B5EF4-FFF2-40B4-BE49-F238E27FC236}">
                <a16:creationId xmlns:a16="http://schemas.microsoft.com/office/drawing/2014/main" id="{DA9E60E7-BA3D-FA5E-6C06-DC0A0F85899B}"/>
              </a:ext>
            </a:extLst>
          </p:cNvPr>
          <p:cNvGrpSpPr/>
          <p:nvPr/>
        </p:nvGrpSpPr>
        <p:grpSpPr>
          <a:xfrm>
            <a:off x="8254652" y="4005064"/>
            <a:ext cx="3663881" cy="2524931"/>
            <a:chOff x="9508454" y="4720492"/>
            <a:chExt cx="2431218" cy="1516819"/>
          </a:xfrm>
          <a:solidFill>
            <a:srgbClr val="002060"/>
          </a:solidFill>
        </p:grpSpPr>
        <p:pic>
          <p:nvPicPr>
            <p:cNvPr id="6" name="Grafik 5" descr="Kurşun kalem düz dolguyla">
              <a:extLst>
                <a:ext uri="{FF2B5EF4-FFF2-40B4-BE49-F238E27FC236}">
                  <a16:creationId xmlns:a16="http://schemas.microsoft.com/office/drawing/2014/main" id="{2EF3C9A1-3772-4FDC-A1D5-4A63BC3881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5654" y="5013175"/>
              <a:ext cx="532251" cy="532251"/>
            </a:xfrm>
            <a:prstGeom prst="rect">
              <a:avLst/>
            </a:prstGeom>
          </p:spPr>
        </p:pic>
        <p:pic>
          <p:nvPicPr>
            <p:cNvPr id="7" name="Grafik 6" descr="Pano düz dolguyla">
              <a:extLst>
                <a:ext uri="{FF2B5EF4-FFF2-40B4-BE49-F238E27FC236}">
                  <a16:creationId xmlns:a16="http://schemas.microsoft.com/office/drawing/2014/main" id="{132AAC04-B558-81B3-A28C-815F1D654E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8454" y="4831072"/>
              <a:ext cx="914400" cy="914400"/>
            </a:xfrm>
            <a:prstGeom prst="rect">
              <a:avLst/>
            </a:prstGeom>
          </p:spPr>
        </p:pic>
        <p:pic>
          <p:nvPicPr>
            <p:cNvPr id="10" name="Grafik 9" descr="Müşteri incelemesi düz dolguyla">
              <a:extLst>
                <a:ext uri="{FF2B5EF4-FFF2-40B4-BE49-F238E27FC236}">
                  <a16:creationId xmlns:a16="http://schemas.microsoft.com/office/drawing/2014/main" id="{955A21B0-69A8-CE44-7CDD-81B16ADE4F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2853" y="4720492"/>
              <a:ext cx="1516819" cy="1516819"/>
            </a:xfrm>
            <a:prstGeom prst="rect">
              <a:avLst/>
            </a:prstGeom>
          </p:spPr>
        </p:pic>
      </p:grpSp>
    </p:spTree>
    <p:extLst>
      <p:ext uri="{BB962C8B-B14F-4D97-AF65-F5344CB8AC3E}">
        <p14:creationId xmlns:p14="http://schemas.microsoft.com/office/powerpoint/2010/main" val="211316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C000">
            <a:alpha val="40000"/>
          </a:srgbClr>
        </a:solidFill>
        <a:effectLst/>
      </p:bgPr>
    </p:bg>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3016AE6B-B14A-8009-0EDF-6E742CF0270E}"/>
              </a:ext>
            </a:extLst>
          </p:cNvPr>
          <p:cNvSpPr>
            <a:spLocks noGrp="1"/>
          </p:cNvSpPr>
          <p:nvPr>
            <p:ph sz="half" idx="2"/>
          </p:nvPr>
        </p:nvSpPr>
        <p:spPr>
          <a:xfrm>
            <a:off x="765820" y="692696"/>
            <a:ext cx="10508843" cy="5184576"/>
          </a:xfrm>
        </p:spPr>
        <p:txBody>
          <a:bodyPr>
            <a:normAutofit/>
          </a:bodyPr>
          <a:lstStyle/>
          <a:p>
            <a:pPr marL="0" indent="0" algn="ctr">
              <a:buNone/>
            </a:pPr>
            <a:r>
              <a:rPr lang="tr-TR" sz="2800" b="1" dirty="0">
                <a:effectLst/>
                <a:latin typeface="Calibri" panose="020F0502020204030204" pitchFamily="34" charset="0"/>
                <a:ea typeface="Calibri" panose="020F0502020204030204" pitchFamily="34" charset="0"/>
                <a:cs typeface="Calibri" panose="020F0502020204030204" pitchFamily="34" charset="0"/>
              </a:rPr>
              <a:t>KAYNAKÇA</a:t>
            </a:r>
          </a:p>
          <a:p>
            <a:r>
              <a:rPr lang="tr-TR" sz="2000" dirty="0" err="1">
                <a:effectLst/>
                <a:latin typeface="Calibri" panose="020F0502020204030204" pitchFamily="34" charset="0"/>
                <a:ea typeface="Calibri" panose="020F0502020204030204" pitchFamily="34" charset="0"/>
                <a:cs typeface="Calibri" panose="020F0502020204030204" pitchFamily="34" charset="0"/>
              </a:rPr>
              <a:t>Çetişli</a:t>
            </a:r>
            <a:r>
              <a:rPr lang="tr-TR" sz="2000" dirty="0">
                <a:effectLst/>
                <a:latin typeface="Calibri" panose="020F0502020204030204" pitchFamily="34" charset="0"/>
                <a:ea typeface="Calibri" panose="020F0502020204030204" pitchFamily="34" charset="0"/>
                <a:cs typeface="Calibri" panose="020F0502020204030204" pitchFamily="34" charset="0"/>
              </a:rPr>
              <a:t>, İ. (2015). </a:t>
            </a:r>
            <a:r>
              <a:rPr lang="tr-TR" sz="2000" i="1" dirty="0">
                <a:effectLst/>
                <a:latin typeface="Calibri" panose="020F0502020204030204" pitchFamily="34" charset="0"/>
                <a:ea typeface="Calibri" panose="020F0502020204030204" pitchFamily="34" charset="0"/>
                <a:cs typeface="Calibri" panose="020F0502020204030204" pitchFamily="34" charset="0"/>
              </a:rPr>
              <a:t>Metin Tahlillerine Giriş / 1 Şiir</a:t>
            </a:r>
            <a:r>
              <a:rPr lang="tr-TR" sz="2000" dirty="0">
                <a:effectLst/>
                <a:latin typeface="Calibri" panose="020F0502020204030204" pitchFamily="34" charset="0"/>
                <a:ea typeface="Calibri" panose="020F0502020204030204" pitchFamily="34" charset="0"/>
                <a:cs typeface="Calibri" panose="020F0502020204030204" pitchFamily="34" charset="0"/>
              </a:rPr>
              <a:t>. Ankara: Akçağ Yayınları.</a:t>
            </a:r>
          </a:p>
          <a:p>
            <a:pPr>
              <a:lnSpc>
                <a:spcPct val="107000"/>
              </a:lnSpc>
              <a:spcAft>
                <a:spcPts val="800"/>
              </a:spcAft>
            </a:pPr>
            <a:r>
              <a:rPr lang="tr-TR" sz="2000" dirty="0">
                <a:latin typeface="Calibri" panose="020F0502020204030204" pitchFamily="34" charset="0"/>
                <a:ea typeface="Calibri" panose="020F0502020204030204" pitchFamily="34" charset="0"/>
                <a:cs typeface="Calibri" panose="020F0502020204030204" pitchFamily="34" charset="0"/>
              </a:rPr>
              <a:t>Çıkla, S., Konyalı, B. Ş. (Ed.). (2022). </a:t>
            </a:r>
            <a:r>
              <a:rPr lang="tr-TR" sz="2000" i="1" dirty="0">
                <a:latin typeface="Calibri" panose="020F0502020204030204" pitchFamily="34" charset="0"/>
                <a:ea typeface="Calibri" panose="020F0502020204030204" pitchFamily="34" charset="0"/>
                <a:cs typeface="Calibri" panose="020F0502020204030204" pitchFamily="34" charset="0"/>
              </a:rPr>
              <a:t>Metin Tahlilinde Yeni Yaklaşımlar II</a:t>
            </a:r>
            <a:r>
              <a:rPr lang="tr-TR" sz="2000" dirty="0">
                <a:latin typeface="Calibri" panose="020F0502020204030204" pitchFamily="34" charset="0"/>
                <a:ea typeface="Calibri" panose="020F0502020204030204" pitchFamily="34" charset="0"/>
                <a:cs typeface="Calibri" panose="020F0502020204030204" pitchFamily="34" charset="0"/>
              </a:rPr>
              <a:t>. Ankara: Çolpan Kitap.</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000" dirty="0">
                <a:effectLst/>
                <a:latin typeface="Calibri" panose="020F0502020204030204" pitchFamily="34" charset="0"/>
                <a:ea typeface="Calibri" panose="020F0502020204030204" pitchFamily="34" charset="0"/>
                <a:cs typeface="Calibri" panose="020F0502020204030204" pitchFamily="34" charset="0"/>
              </a:rPr>
              <a:t>Günday, R. (2012). </a:t>
            </a:r>
            <a:r>
              <a:rPr lang="tr-TR" sz="2000" i="1" dirty="0">
                <a:effectLst/>
                <a:latin typeface="Calibri" panose="020F0502020204030204" pitchFamily="34" charset="0"/>
                <a:ea typeface="Calibri" panose="020F0502020204030204" pitchFamily="34" charset="0"/>
                <a:cs typeface="Calibri" panose="020F0502020204030204" pitchFamily="34" charset="0"/>
              </a:rPr>
              <a:t>Edebi Metinlerin İncelenmesi ve Öğretimi</a:t>
            </a:r>
            <a:r>
              <a:rPr lang="tr-TR" sz="2000" i="1" dirty="0">
                <a:latin typeface="Calibri" panose="020F0502020204030204" pitchFamily="34" charset="0"/>
                <a:ea typeface="Calibri" panose="020F0502020204030204" pitchFamily="34" charset="0"/>
                <a:cs typeface="Calibri" panose="020F0502020204030204" pitchFamily="34" charset="0"/>
              </a:rPr>
              <a:t> (2. Bs.). </a:t>
            </a:r>
            <a:r>
              <a:rPr lang="tr-TR" sz="2000" dirty="0">
                <a:latin typeface="Calibri" panose="020F0502020204030204" pitchFamily="34" charset="0"/>
                <a:ea typeface="Calibri" panose="020F0502020204030204" pitchFamily="34" charset="0"/>
                <a:cs typeface="Calibri" panose="020F0502020204030204" pitchFamily="34" charset="0"/>
              </a:rPr>
              <a:t>Ankara: Elhan Kitap Yayın Dağıtım.</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000" dirty="0">
                <a:effectLst/>
                <a:latin typeface="Calibri" panose="020F0502020204030204" pitchFamily="34" charset="0"/>
                <a:ea typeface="Calibri" panose="020F0502020204030204" pitchFamily="34" charset="0"/>
                <a:cs typeface="Calibri" panose="020F0502020204030204" pitchFamily="34" charset="0"/>
              </a:rPr>
              <a:t>Kolcu, A. İ. (2019). </a:t>
            </a:r>
            <a:r>
              <a:rPr lang="tr-TR" sz="2000" i="1" dirty="0">
                <a:effectLst/>
                <a:latin typeface="Calibri" panose="020F0502020204030204" pitchFamily="34" charset="0"/>
                <a:ea typeface="Calibri" panose="020F0502020204030204" pitchFamily="34" charset="0"/>
                <a:cs typeface="Calibri" panose="020F0502020204030204" pitchFamily="34" charset="0"/>
              </a:rPr>
              <a:t>Edebiyat Kuramları Tanım-Tenkit-Tahlil</a:t>
            </a:r>
            <a:r>
              <a:rPr lang="tr-TR" sz="2000" dirty="0">
                <a:effectLst/>
                <a:latin typeface="Calibri" panose="020F0502020204030204" pitchFamily="34" charset="0"/>
                <a:ea typeface="Calibri" panose="020F0502020204030204" pitchFamily="34" charset="0"/>
                <a:cs typeface="Calibri" panose="020F0502020204030204" pitchFamily="34" charset="0"/>
              </a:rPr>
              <a:t>. Konya: Salkım Söğüt Yayınları.</a:t>
            </a:r>
            <a:endParaRPr lang="tr-TR" sz="20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000" kern="100" dirty="0" err="1">
                <a:effectLst/>
                <a:latin typeface="Calibri" panose="020F0502020204030204" pitchFamily="34" charset="0"/>
                <a:ea typeface="Calibri" panose="020F0502020204030204" pitchFamily="34" charset="0"/>
                <a:cs typeface="Calibri" panose="020F0502020204030204" pitchFamily="34" charset="0"/>
              </a:rPr>
              <a:t>Moran</a:t>
            </a:r>
            <a:r>
              <a:rPr lang="tr-TR" sz="2000" kern="100" dirty="0">
                <a:effectLst/>
                <a:latin typeface="Calibri" panose="020F0502020204030204" pitchFamily="34" charset="0"/>
                <a:ea typeface="Calibri" panose="020F0502020204030204" pitchFamily="34" charset="0"/>
                <a:cs typeface="Calibri" panose="020F0502020204030204" pitchFamily="34" charset="0"/>
              </a:rPr>
              <a:t>, B. (2018). </a:t>
            </a:r>
            <a:r>
              <a:rPr lang="tr-TR" sz="2000" i="1" kern="100" dirty="0">
                <a:effectLst/>
                <a:latin typeface="Calibri" panose="020F0502020204030204" pitchFamily="34" charset="0"/>
                <a:ea typeface="Calibri" panose="020F0502020204030204" pitchFamily="34" charset="0"/>
                <a:cs typeface="Calibri" panose="020F0502020204030204" pitchFamily="34" charset="0"/>
              </a:rPr>
              <a:t>Edebiyat</a:t>
            </a:r>
            <a:r>
              <a:rPr lang="tr-TR" sz="2000" kern="100" dirty="0">
                <a:effectLst/>
                <a:latin typeface="Calibri" panose="020F0502020204030204" pitchFamily="34" charset="0"/>
                <a:ea typeface="Calibri" panose="020F0502020204030204" pitchFamily="34" charset="0"/>
                <a:cs typeface="Calibri" panose="020F0502020204030204" pitchFamily="34" charset="0"/>
              </a:rPr>
              <a:t> </a:t>
            </a:r>
            <a:r>
              <a:rPr lang="tr-TR" sz="2000" i="1" kern="100" dirty="0">
                <a:effectLst/>
                <a:latin typeface="Calibri" panose="020F0502020204030204" pitchFamily="34" charset="0"/>
                <a:ea typeface="Calibri" panose="020F0502020204030204" pitchFamily="34" charset="0"/>
                <a:cs typeface="Calibri" panose="020F0502020204030204" pitchFamily="34" charset="0"/>
              </a:rPr>
              <a:t>kuramları</a:t>
            </a:r>
            <a:r>
              <a:rPr lang="tr-TR" sz="2000" kern="100" dirty="0">
                <a:effectLst/>
                <a:latin typeface="Calibri" panose="020F0502020204030204" pitchFamily="34" charset="0"/>
                <a:ea typeface="Calibri" panose="020F0502020204030204" pitchFamily="34" charset="0"/>
                <a:cs typeface="Calibri" panose="020F0502020204030204" pitchFamily="34" charset="0"/>
              </a:rPr>
              <a:t> </a:t>
            </a:r>
            <a:r>
              <a:rPr lang="tr-TR" sz="2000" i="1" kern="100" dirty="0">
                <a:effectLst/>
                <a:latin typeface="Calibri" panose="020F0502020204030204" pitchFamily="34" charset="0"/>
                <a:ea typeface="Calibri" panose="020F0502020204030204" pitchFamily="34" charset="0"/>
                <a:cs typeface="Calibri" panose="020F0502020204030204" pitchFamily="34" charset="0"/>
              </a:rPr>
              <a:t>ve</a:t>
            </a:r>
            <a:r>
              <a:rPr lang="tr-TR" sz="2000" kern="100" dirty="0">
                <a:effectLst/>
                <a:latin typeface="Calibri" panose="020F0502020204030204" pitchFamily="34" charset="0"/>
                <a:ea typeface="Calibri" panose="020F0502020204030204" pitchFamily="34" charset="0"/>
                <a:cs typeface="Calibri" panose="020F0502020204030204" pitchFamily="34" charset="0"/>
              </a:rPr>
              <a:t> </a:t>
            </a:r>
            <a:r>
              <a:rPr lang="tr-TR" sz="2000" i="1" kern="100" dirty="0">
                <a:effectLst/>
                <a:latin typeface="Calibri" panose="020F0502020204030204" pitchFamily="34" charset="0"/>
                <a:ea typeface="Calibri" panose="020F0502020204030204" pitchFamily="34" charset="0"/>
                <a:cs typeface="Calibri" panose="020F0502020204030204" pitchFamily="34" charset="0"/>
              </a:rPr>
              <a:t>eleştiri</a:t>
            </a:r>
            <a:r>
              <a:rPr lang="tr-TR" sz="2000" kern="100" dirty="0">
                <a:effectLst/>
                <a:latin typeface="Calibri" panose="020F0502020204030204" pitchFamily="34" charset="0"/>
                <a:ea typeface="Calibri" panose="020F0502020204030204" pitchFamily="34" charset="0"/>
                <a:cs typeface="Calibri" panose="020F0502020204030204" pitchFamily="34" charset="0"/>
              </a:rPr>
              <a:t>. İstanbul: İletişim Yayınları.</a:t>
            </a:r>
          </a:p>
          <a:p>
            <a:r>
              <a:rPr lang="tr-TR" sz="2000" dirty="0">
                <a:effectLst/>
                <a:latin typeface="Calibri" panose="020F0502020204030204" pitchFamily="34" charset="0"/>
                <a:ea typeface="Calibri" panose="020F0502020204030204" pitchFamily="34" charset="0"/>
                <a:cs typeface="Calibri" panose="020F0502020204030204" pitchFamily="34" charset="0"/>
              </a:rPr>
              <a:t>T.C. Millî Eğitim Bakanlığı. (2013). </a:t>
            </a:r>
            <a:r>
              <a:rPr lang="tr-TR" sz="2000" i="1" dirty="0">
                <a:effectLst/>
                <a:latin typeface="Calibri" panose="020F0502020204030204" pitchFamily="34" charset="0"/>
                <a:ea typeface="Calibri" panose="020F0502020204030204" pitchFamily="34" charset="0"/>
                <a:cs typeface="Calibri" panose="020F0502020204030204" pitchFamily="34" charset="0"/>
              </a:rPr>
              <a:t>Metin Tahlilleri I-II Dersi Öğretim Programı.</a:t>
            </a:r>
          </a:p>
          <a:p>
            <a:r>
              <a:rPr lang="tr-TR" sz="2000" dirty="0">
                <a:effectLst/>
                <a:latin typeface="Calibri" panose="020F0502020204030204" pitchFamily="34" charset="0"/>
                <a:ea typeface="Calibri" panose="020F0502020204030204" pitchFamily="34" charset="0"/>
                <a:cs typeface="Calibri" panose="020F0502020204030204" pitchFamily="34" charset="0"/>
              </a:rPr>
              <a:t>Yücel, T. (2007). </a:t>
            </a:r>
            <a:r>
              <a:rPr lang="tr-TR" sz="2000" i="1" dirty="0">
                <a:effectLst/>
                <a:latin typeface="Calibri" panose="020F0502020204030204" pitchFamily="34" charset="0"/>
                <a:ea typeface="Calibri" panose="020F0502020204030204" pitchFamily="34" charset="0"/>
                <a:cs typeface="Calibri" panose="020F0502020204030204" pitchFamily="34" charset="0"/>
              </a:rPr>
              <a:t>Eleştiri Kuramları</a:t>
            </a:r>
            <a:r>
              <a:rPr lang="tr-TR" sz="2000" dirty="0">
                <a:effectLst/>
                <a:latin typeface="Calibri" panose="020F0502020204030204" pitchFamily="34" charset="0"/>
                <a:ea typeface="Calibri" panose="020F0502020204030204" pitchFamily="34" charset="0"/>
                <a:cs typeface="Calibri" panose="020F0502020204030204" pitchFamily="34" charset="0"/>
              </a:rPr>
              <a:t>. İstanbul: Türkiye İş Bankası Kültür Yayınları.</a:t>
            </a:r>
          </a:p>
        </p:txBody>
      </p:sp>
    </p:spTree>
    <p:extLst>
      <p:ext uri="{BB962C8B-B14F-4D97-AF65-F5344CB8AC3E}">
        <p14:creationId xmlns:p14="http://schemas.microsoft.com/office/powerpoint/2010/main" val="79395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Metni Tanıma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727309" y="2218674"/>
            <a:ext cx="8424935" cy="287266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metni </a:t>
            </a:r>
            <a:r>
              <a:rPr lang="tr-TR" sz="3600" u="sng" kern="100" dirty="0">
                <a:solidFill>
                  <a:srgbClr val="002060"/>
                </a:solidFill>
                <a:latin typeface="Calibri" panose="020F0502020204030204" pitchFamily="34" charset="0"/>
                <a:ea typeface="Calibri" panose="020F0502020204030204" pitchFamily="34" charset="0"/>
                <a:cs typeface="Calibri" panose="020F0502020204030204" pitchFamily="34" charset="0"/>
              </a:rPr>
              <a:t>okumadan önce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metni tanımak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ve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anlamlandırmak</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metinle ilgili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tahminlerde</a:t>
            </a:r>
          </a:p>
          <a:p>
            <a:pPr marL="0" indent="0">
              <a:lnSpc>
                <a:spcPct val="107000"/>
              </a:lnSpc>
              <a:spcBef>
                <a:spcPts val="0"/>
              </a:spcBef>
              <a:buNone/>
            </a:pP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bulunmak,</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zihinde metinle ilgili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sorular üretmek</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için uygulanan süreçtir. Bu süreç, metinle bağ kurmanın ilk aşamasıdır.</a:t>
            </a:r>
          </a:p>
        </p:txBody>
      </p:sp>
      <p:grpSp>
        <p:nvGrpSpPr>
          <p:cNvPr id="9" name="Grup 8">
            <a:extLst>
              <a:ext uri="{FF2B5EF4-FFF2-40B4-BE49-F238E27FC236}">
                <a16:creationId xmlns:a16="http://schemas.microsoft.com/office/drawing/2014/main" id="{1ECE7B2F-4813-52AE-F7A6-387905FE544E}"/>
              </a:ext>
            </a:extLst>
          </p:cNvPr>
          <p:cNvGrpSpPr/>
          <p:nvPr/>
        </p:nvGrpSpPr>
        <p:grpSpPr>
          <a:xfrm>
            <a:off x="9117614" y="3450881"/>
            <a:ext cx="3022113" cy="3280922"/>
            <a:chOff x="8949335" y="2218674"/>
            <a:chExt cx="3022113" cy="3280922"/>
          </a:xfrm>
          <a:solidFill>
            <a:srgbClr val="4E5798"/>
          </a:solidFill>
        </p:grpSpPr>
        <p:pic>
          <p:nvPicPr>
            <p:cNvPr id="6" name="Grafik 5" descr="Düşünce baloncuğu düz dolguyla">
              <a:extLst>
                <a:ext uri="{FF2B5EF4-FFF2-40B4-BE49-F238E27FC236}">
                  <a16:creationId xmlns:a16="http://schemas.microsoft.com/office/drawing/2014/main" id="{8CA1CFEA-417B-E655-2359-2AB95C9E03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50796" y="2218674"/>
              <a:ext cx="2420652" cy="2420652"/>
            </a:xfrm>
            <a:prstGeom prst="rect">
              <a:avLst/>
            </a:prstGeom>
          </p:spPr>
        </p:pic>
        <p:pic>
          <p:nvPicPr>
            <p:cNvPr id="8" name="Grafik 7" descr="Kullanıcı düz dolguyla">
              <a:extLst>
                <a:ext uri="{FF2B5EF4-FFF2-40B4-BE49-F238E27FC236}">
                  <a16:creationId xmlns:a16="http://schemas.microsoft.com/office/drawing/2014/main" id="{0D9EC219-ED44-DD1B-B542-F98F50D3C2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9335" y="4131444"/>
              <a:ext cx="1368152" cy="1368152"/>
            </a:xfrm>
            <a:prstGeom prst="rect">
              <a:avLst/>
            </a:prstGeom>
          </p:spPr>
        </p:pic>
      </p:grpSp>
    </p:spTree>
    <p:extLst>
      <p:ext uri="{BB962C8B-B14F-4D97-AF65-F5344CB8AC3E}">
        <p14:creationId xmlns:p14="http://schemas.microsoft.com/office/powerpoint/2010/main" val="2862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Eleştirel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707505" y="3085907"/>
            <a:ext cx="7619156" cy="2098216"/>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metni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bütünüyle anlamak</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metni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sorgulamak</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amacıyla eleştirel okuma yapılan süreçtir. </a:t>
            </a:r>
          </a:p>
        </p:txBody>
      </p:sp>
      <p:grpSp>
        <p:nvGrpSpPr>
          <p:cNvPr id="5" name="Grup 4">
            <a:extLst>
              <a:ext uri="{FF2B5EF4-FFF2-40B4-BE49-F238E27FC236}">
                <a16:creationId xmlns:a16="http://schemas.microsoft.com/office/drawing/2014/main" id="{00888838-4D6D-9615-F4C5-B5AE0D77AC25}"/>
              </a:ext>
            </a:extLst>
          </p:cNvPr>
          <p:cNvGrpSpPr/>
          <p:nvPr/>
        </p:nvGrpSpPr>
        <p:grpSpPr>
          <a:xfrm>
            <a:off x="9287764" y="5013176"/>
            <a:ext cx="2445755" cy="1627636"/>
            <a:chOff x="8819593" y="3767405"/>
            <a:chExt cx="2445755" cy="1627636"/>
          </a:xfrm>
        </p:grpSpPr>
        <p:pic>
          <p:nvPicPr>
            <p:cNvPr id="8" name="Grafik 7" descr="Kullanıcı düz dolguyla">
              <a:extLst>
                <a:ext uri="{FF2B5EF4-FFF2-40B4-BE49-F238E27FC236}">
                  <a16:creationId xmlns:a16="http://schemas.microsoft.com/office/drawing/2014/main" id="{0D9EC219-ED44-DD1B-B542-F98F50D3C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19593" y="3767405"/>
              <a:ext cx="1627636" cy="1627636"/>
            </a:xfrm>
            <a:prstGeom prst="rect">
              <a:avLst/>
            </a:prstGeom>
          </p:spPr>
        </p:pic>
        <p:pic>
          <p:nvPicPr>
            <p:cNvPr id="4" name="Grafik 3" descr="Açık kitap düz dolguyla">
              <a:extLst>
                <a:ext uri="{FF2B5EF4-FFF2-40B4-BE49-F238E27FC236}">
                  <a16:creationId xmlns:a16="http://schemas.microsoft.com/office/drawing/2014/main" id="{C18BE3D8-2ED1-D7DF-ADB9-7208F910E5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08642">
              <a:off x="10046670" y="3946697"/>
              <a:ext cx="1218678" cy="1218678"/>
            </a:xfrm>
            <a:prstGeom prst="rect">
              <a:avLst/>
            </a:prstGeom>
          </p:spPr>
        </p:pic>
      </p:grpSp>
    </p:spTree>
    <p:extLst>
      <p:ext uri="{BB962C8B-B14F-4D97-AF65-F5344CB8AC3E}">
        <p14:creationId xmlns:p14="http://schemas.microsoft.com/office/powerpoint/2010/main" val="176226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1224136"/>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Yapı, Dil ve Üslup Unsurlarını Çözümleme</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2914961"/>
            <a:ext cx="7979196" cy="2098216"/>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yapı</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sının,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dil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özelliklerinin,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yazarın  metne yansıyan niteliklerinin</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0" indent="0">
              <a:lnSpc>
                <a:spcPct val="107000"/>
              </a:lnSpc>
              <a:spcBef>
                <a:spcPts val="0"/>
              </a:spcBef>
              <a:buNone/>
            </a:pP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üslup özellikleri</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nin incelendiği süreçtir.</a:t>
            </a:r>
          </a:p>
        </p:txBody>
      </p:sp>
      <p:grpSp>
        <p:nvGrpSpPr>
          <p:cNvPr id="14" name="Grup 13">
            <a:extLst>
              <a:ext uri="{FF2B5EF4-FFF2-40B4-BE49-F238E27FC236}">
                <a16:creationId xmlns:a16="http://schemas.microsoft.com/office/drawing/2014/main" id="{96C88B05-4794-CE8D-E6FA-96A5F58AFEFF}"/>
              </a:ext>
            </a:extLst>
          </p:cNvPr>
          <p:cNvGrpSpPr/>
          <p:nvPr/>
        </p:nvGrpSpPr>
        <p:grpSpPr>
          <a:xfrm>
            <a:off x="9261320" y="4581128"/>
            <a:ext cx="2460323" cy="1999664"/>
            <a:chOff x="8746657" y="3949616"/>
            <a:chExt cx="2092342" cy="1623627"/>
          </a:xfrm>
          <a:solidFill>
            <a:srgbClr val="4E5798"/>
          </a:solidFill>
        </p:grpSpPr>
        <p:pic>
          <p:nvPicPr>
            <p:cNvPr id="9" name="Grafik 8" descr="Kullanıcı düz dolguyla">
              <a:extLst>
                <a:ext uri="{FF2B5EF4-FFF2-40B4-BE49-F238E27FC236}">
                  <a16:creationId xmlns:a16="http://schemas.microsoft.com/office/drawing/2014/main" id="{DCEC217A-0652-B871-B1FD-84BB49BD27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1829" y="4154788"/>
              <a:ext cx="1418455" cy="1418455"/>
            </a:xfrm>
            <a:prstGeom prst="rect">
              <a:avLst/>
            </a:prstGeom>
          </p:spPr>
        </p:pic>
        <p:pic>
          <p:nvPicPr>
            <p:cNvPr id="11" name="Grafik 10" descr="Dişliler düz dolguyla">
              <a:extLst>
                <a:ext uri="{FF2B5EF4-FFF2-40B4-BE49-F238E27FC236}">
                  <a16:creationId xmlns:a16="http://schemas.microsoft.com/office/drawing/2014/main" id="{4FD6865C-7E01-D0E6-09CF-1B45FB90D3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6657" y="3949616"/>
              <a:ext cx="914400" cy="914400"/>
            </a:xfrm>
            <a:prstGeom prst="rect">
              <a:avLst/>
            </a:prstGeom>
          </p:spPr>
        </p:pic>
        <p:pic>
          <p:nvPicPr>
            <p:cNvPr id="13" name="Grafik 12" descr="Kapalı kitap düz dolguyla">
              <a:extLst>
                <a:ext uri="{FF2B5EF4-FFF2-40B4-BE49-F238E27FC236}">
                  <a16:creationId xmlns:a16="http://schemas.microsoft.com/office/drawing/2014/main" id="{D73FC7BE-81D0-58C6-B91E-E26007F034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367768">
              <a:off x="10018120" y="4155131"/>
              <a:ext cx="820879" cy="820879"/>
            </a:xfrm>
            <a:prstGeom prst="rect">
              <a:avLst/>
            </a:prstGeom>
          </p:spPr>
        </p:pic>
      </p:grpSp>
    </p:spTree>
    <p:extLst>
      <p:ext uri="{BB962C8B-B14F-4D97-AF65-F5344CB8AC3E}">
        <p14:creationId xmlns:p14="http://schemas.microsoft.com/office/powerpoint/2010/main" val="186694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21804" y="1888593"/>
            <a:ext cx="9145016" cy="3080813"/>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Metin tahlilinde metnin yapı unsurlarını çözümlemek, eserin derinlikli bir şekilde anlaşılması için oldukça önemlidir. Bu unsurlar, metnin anlamını oluşturmada ve okuyucuya aktarmada önemli rol oynar. </a:t>
            </a:r>
          </a:p>
        </p:txBody>
      </p:sp>
      <mc:AlternateContent xmlns:mc="http://schemas.openxmlformats.org/markup-compatibility/2006">
        <mc:Choice xmlns:am3d="http://schemas.microsoft.com/office/drawing/2017/model3d" Requires="am3d">
          <p:graphicFrame>
            <p:nvGraphicFramePr>
              <p:cNvPr id="10" name="3B Model 9" descr="Exclamation Mark">
                <a:extLst>
                  <a:ext uri="{FF2B5EF4-FFF2-40B4-BE49-F238E27FC236}">
                    <a16:creationId xmlns:a16="http://schemas.microsoft.com/office/drawing/2014/main" id="{494C188E-1D92-1835-A6E6-9B99B2259798}"/>
                  </a:ext>
                </a:extLst>
              </p:cNvPr>
              <p:cNvGraphicFramePr>
                <a:graphicFrameLocks noChangeAspect="1"/>
              </p:cNvGraphicFramePr>
              <p:nvPr>
                <p:extLst>
                  <p:ext uri="{D42A27DB-BD31-4B8C-83A1-F6EECF244321}">
                    <p14:modId xmlns:p14="http://schemas.microsoft.com/office/powerpoint/2010/main" val="1008643323"/>
                  </p:ext>
                </p:extLst>
              </p:nvPr>
            </p:nvGraphicFramePr>
            <p:xfrm>
              <a:off x="10270876" y="1700808"/>
              <a:ext cx="958826" cy="3080814"/>
            </p:xfrm>
            <a:graphic>
              <a:graphicData uri="http://schemas.microsoft.com/office/drawing/2017/model3d">
                <am3d:model3d r:embed="rId2">
                  <am3d:spPr>
                    <a:xfrm>
                      <a:off x="0" y="0"/>
                      <a:ext cx="958826" cy="30808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10585904" ay="-16586" az="-10798959"/>
                    <am3d:postTrans dx="0" dy="0" dz="0"/>
                  </am3d:trans>
                  <am3d:raster rName="Office3DRenderer" rVer="16.0.8326">
                    <am3d:blip r:embed="rId3"/>
                  </am3d:raster>
                  <am3d:objViewport viewportSz="322847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B Model 9" descr="Exclamation Mark">
                <a:extLst>
                  <a:ext uri="{FF2B5EF4-FFF2-40B4-BE49-F238E27FC236}">
                    <a16:creationId xmlns:a16="http://schemas.microsoft.com/office/drawing/2014/main" id="{494C188E-1D92-1835-A6E6-9B99B2259798}"/>
                  </a:ext>
                </a:extLst>
              </p:cNvPr>
              <p:cNvPicPr>
                <a:picLocks noGrp="1" noRot="1" noChangeAspect="1" noMove="1" noResize="1" noEditPoints="1" noAdjustHandles="1" noChangeArrowheads="1" noChangeShapeType="1" noCrop="1"/>
              </p:cNvPicPr>
              <p:nvPr/>
            </p:nvPicPr>
            <p:blipFill>
              <a:blip r:embed="rId3"/>
              <a:stretch>
                <a:fillRect/>
              </a:stretch>
            </p:blipFill>
            <p:spPr>
              <a:xfrm>
                <a:off x="10270876" y="1700808"/>
                <a:ext cx="958826" cy="3080814"/>
              </a:xfrm>
              <a:prstGeom prst="rect">
                <a:avLst/>
              </a:prstGeom>
            </p:spPr>
          </p:pic>
        </mc:Fallback>
      </mc:AlternateContent>
    </p:spTree>
    <p:extLst>
      <p:ext uri="{BB962C8B-B14F-4D97-AF65-F5344CB8AC3E}">
        <p14:creationId xmlns:p14="http://schemas.microsoft.com/office/powerpoint/2010/main" val="152770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7425</TotalTime>
  <Words>1790</Words>
  <Application>Microsoft Office PowerPoint</Application>
  <PresentationFormat>Özel</PresentationFormat>
  <Paragraphs>163</Paragraphs>
  <Slides>51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51</vt:i4>
      </vt:variant>
    </vt:vector>
  </HeadingPairs>
  <TitlesOfParts>
    <vt:vector size="56" baseType="lpstr">
      <vt:lpstr>Arial</vt:lpstr>
      <vt:lpstr>Calibri</vt:lpstr>
      <vt:lpstr>Century Gothic</vt:lpstr>
      <vt:lpstr>Wingdings</vt:lpstr>
      <vt:lpstr>Kitaplar 16 x 9</vt:lpstr>
      <vt:lpstr>METİN TAHLİLLERİ-1</vt:lpstr>
      <vt:lpstr>Bu ünitede Metin tahlili aşamalarını ve metotlarını ayırt edeceksiniz.   Farklı türdeki metinlerin nasıl tahlil edileceğini ve değerlendirildiğini öğreneceksiniz.  </vt:lpstr>
      <vt:lpstr> METİN TAHLİLİ AŞAMALARI NELERDİR?</vt:lpstr>
      <vt:lpstr>PowerPoint Sunusu</vt:lpstr>
      <vt:lpstr>PowerPoint Sunusu</vt:lpstr>
      <vt:lpstr>Metni Tanıma</vt:lpstr>
      <vt:lpstr>Eleştirel Okuma</vt:lpstr>
      <vt:lpstr>Yapı, Dil ve Üslup Unsurlarını Çözümleme</vt:lpstr>
      <vt:lpstr>PowerPoint Sunusu</vt:lpstr>
      <vt:lpstr>PowerPoint Sunusu</vt:lpstr>
      <vt:lpstr>İçerik Unsurlarını Çözümleme</vt:lpstr>
      <vt:lpstr>PowerPoint Sunusu</vt:lpstr>
      <vt:lpstr>PowerPoint Sunusu</vt:lpstr>
      <vt:lpstr>Değerlendirme</vt:lpstr>
      <vt:lpstr>PowerPoint Sunusu</vt:lpstr>
      <vt:lpstr>PowerPoint Sunusu</vt:lpstr>
      <vt:lpstr>METİN TAHLİLİ METOTLARI VE ÖZELLİKLERİ  NELERDİR? </vt:lpstr>
      <vt:lpstr>PowerPoint Sunusu</vt:lpstr>
      <vt:lpstr>PowerPoint Sunusu</vt:lpstr>
      <vt:lpstr>Dış Dünyayı ve Toplumu Merkeze Alan Tahlil Kuramı</vt:lpstr>
      <vt:lpstr>PowerPoint Sunusu</vt:lpstr>
      <vt:lpstr>PowerPoint Sunusu</vt:lpstr>
      <vt:lpstr>Sanatçıya Dönük Tahlil Metodu</vt:lpstr>
      <vt:lpstr>PowerPoint Sunusu</vt:lpstr>
      <vt:lpstr>PowerPoint Sunusu</vt:lpstr>
      <vt:lpstr>Esere Dönük Tahlil Metodu</vt:lpstr>
      <vt:lpstr>PowerPoint Sunusu</vt:lpstr>
      <vt:lpstr>PowerPoint Sunusu</vt:lpstr>
      <vt:lpstr>Okur Merkezli Tahlil Metodu</vt:lpstr>
      <vt:lpstr>PowerPoint Sunusu</vt:lpstr>
      <vt:lpstr>PowerPoint Sunusu</vt:lpstr>
      <vt:lpstr>PowerPoint Sunusu</vt:lpstr>
      <vt:lpstr>PowerPoint Sunusu</vt:lpstr>
      <vt:lpstr>FARKLI TÜRDEKİ METİNLER NASIL TAHLİL EDİLİR VE DEĞERLENDİRİLİR?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METİN TAHLİLLERİ</dc:title>
  <dc:creator>Meltem Korkmaz</dc:creator>
  <cp:lastModifiedBy>T C</cp:lastModifiedBy>
  <cp:revision>21</cp:revision>
  <dcterms:created xsi:type="dcterms:W3CDTF">2024-02-20T12:23:14Z</dcterms:created>
  <dcterms:modified xsi:type="dcterms:W3CDTF">2024-03-26T11:03:06Z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